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5" r:id="rId17"/>
    <p:sldId id="271" r:id="rId18"/>
    <p:sldId id="272" r:id="rId19"/>
    <p:sldId id="273"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 id="288" r:id="rId33"/>
    <p:sldId id="287" r:id="rId34"/>
    <p:sldId id="289" r:id="rId35"/>
    <p:sldId id="290"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71" autoAdjust="0"/>
  </p:normalViewPr>
  <p:slideViewPr>
    <p:cSldViewPr>
      <p:cViewPr>
        <p:scale>
          <a:sx n="76" d="100"/>
          <a:sy n="76" d="100"/>
        </p:scale>
        <p:origin x="-1206" y="-60"/>
      </p:cViewPr>
      <p:guideLst>
        <p:guide orient="horz" pos="2160"/>
        <p:guide pos="2880"/>
      </p:guideLst>
    </p:cSldViewPr>
  </p:slideViewPr>
  <p:outlineViewPr>
    <p:cViewPr>
      <p:scale>
        <a:sx n="33" d="100"/>
        <a:sy n="33" d="100"/>
      </p:scale>
      <p:origin x="0" y="267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1815CB-1FDF-4204-8FEE-2775A1215F38}" type="datetimeFigureOut">
              <a:rPr lang="en-US" smtClean="0"/>
              <a:t>11/4/2020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79E60E-B149-4331-8FA4-B94D75680F44}" type="slidenum">
              <a:rPr lang="en-US" smtClean="0"/>
              <a:t>‹#›</a:t>
            </a:fld>
            <a:endParaRPr lang="en-US"/>
          </a:p>
        </p:txBody>
      </p:sp>
    </p:spTree>
    <p:extLst>
      <p:ext uri="{BB962C8B-B14F-4D97-AF65-F5344CB8AC3E}">
        <p14:creationId xmlns:p14="http://schemas.microsoft.com/office/powerpoint/2010/main" val="3089652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79E60E-B149-4331-8FA4-B94D75680F44}" type="slidenum">
              <a:rPr lang="en-US" smtClean="0"/>
              <a:t>1</a:t>
            </a:fld>
            <a:endParaRPr lang="en-US"/>
          </a:p>
        </p:txBody>
      </p:sp>
    </p:spTree>
    <p:extLst>
      <p:ext uri="{BB962C8B-B14F-4D97-AF65-F5344CB8AC3E}">
        <p14:creationId xmlns:p14="http://schemas.microsoft.com/office/powerpoint/2010/main" val="4062549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Graphical_user_interface" TargetMode="External"/><Relationship Id="rId2" Type="http://schemas.openxmlformats.org/officeDocument/2006/relationships/hyperlink" Target="https://en.wikipedia.org/wiki/Graphical_user_interface_testing" TargetMode="External"/><Relationship Id="rId1" Type="http://schemas.openxmlformats.org/officeDocument/2006/relationships/slideLayout" Target="../slideLayouts/slideLayout2.xml"/><Relationship Id="rId5" Type="http://schemas.openxmlformats.org/officeDocument/2006/relationships/hyperlink" Target="https://en.wikipedia.org/wiki/Public_interface" TargetMode="External"/><Relationship Id="rId4" Type="http://schemas.openxmlformats.org/officeDocument/2006/relationships/hyperlink" Target="https://en.wikipedia.org/wiki/API_testin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898775"/>
          </a:xfrm>
        </p:spPr>
        <p:txBody>
          <a:bodyPr>
            <a:noAutofit/>
          </a:bodyPr>
          <a:lstStyle/>
          <a:p>
            <a:r>
              <a:rPr lang="en-US" sz="6600" dirty="0" smtClean="0">
                <a:latin typeface="Times New Roman" panose="02020603050405020304" pitchFamily="18" charset="0"/>
                <a:cs typeface="Times New Roman" panose="02020603050405020304" pitchFamily="18" charset="0"/>
              </a:rPr>
              <a:t>Chapter No – 6</a:t>
            </a:r>
            <a:br>
              <a:rPr lang="en-US" sz="6600" dirty="0" smtClean="0">
                <a:latin typeface="Times New Roman" panose="02020603050405020304" pitchFamily="18" charset="0"/>
                <a:cs typeface="Times New Roman" panose="02020603050405020304" pitchFamily="18" charset="0"/>
              </a:rPr>
            </a:br>
            <a:r>
              <a:rPr lang="en-US" sz="6600" dirty="0" smtClean="0">
                <a:latin typeface="Times New Roman" panose="02020603050405020304" pitchFamily="18" charset="0"/>
                <a:cs typeface="Times New Roman" panose="02020603050405020304" pitchFamily="18" charset="0"/>
              </a:rPr>
              <a:t/>
            </a:r>
            <a:br>
              <a:rPr lang="en-US" sz="6600" dirty="0" smtClean="0">
                <a:latin typeface="Times New Roman" panose="02020603050405020304" pitchFamily="18" charset="0"/>
                <a:cs typeface="Times New Roman" panose="02020603050405020304" pitchFamily="18" charset="0"/>
              </a:rPr>
            </a:br>
            <a:r>
              <a:rPr lang="en-US" sz="6600" dirty="0" smtClean="0">
                <a:latin typeface="Times New Roman" panose="02020603050405020304" pitchFamily="18" charset="0"/>
                <a:cs typeface="Times New Roman" panose="02020603050405020304" pitchFamily="18" charset="0"/>
              </a:rPr>
              <a:t> Testing Tools &amp; Measurements</a:t>
            </a:r>
            <a:br>
              <a:rPr lang="en-US" sz="6600" dirty="0" smtClean="0">
                <a:latin typeface="Times New Roman" panose="02020603050405020304" pitchFamily="18" charset="0"/>
                <a:cs typeface="Times New Roman" panose="02020603050405020304" pitchFamily="18" charset="0"/>
              </a:rPr>
            </a:b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6035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Benefits Of Automation Testing</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r>
              <a:rPr lang="en-US" dirty="0" smtClean="0">
                <a:latin typeface="Times New Roman" panose="02020603050405020304" pitchFamily="18" charset="0"/>
                <a:cs typeface="Times New Roman" panose="02020603050405020304" pitchFamily="18" charset="0"/>
              </a:rPr>
              <a:t>Reduces time of testing</a:t>
            </a:r>
          </a:p>
          <a:p>
            <a:r>
              <a:rPr lang="en-US" dirty="0" smtClean="0">
                <a:latin typeface="Times New Roman" panose="02020603050405020304" pitchFamily="18" charset="0"/>
                <a:cs typeface="Times New Roman" panose="02020603050405020304" pitchFamily="18" charset="0"/>
              </a:rPr>
              <a:t>Improve the bugs finding</a:t>
            </a:r>
          </a:p>
          <a:p>
            <a:r>
              <a:rPr lang="en-US" dirty="0" smtClean="0">
                <a:latin typeface="Times New Roman" panose="02020603050405020304" pitchFamily="18" charset="0"/>
                <a:cs typeface="Times New Roman" panose="02020603050405020304" pitchFamily="18" charset="0"/>
              </a:rPr>
              <a:t>Deliver the quality product</a:t>
            </a:r>
          </a:p>
          <a:p>
            <a:r>
              <a:rPr lang="en-US" dirty="0" smtClean="0">
                <a:latin typeface="Times New Roman" panose="02020603050405020304" pitchFamily="18" charset="0"/>
                <a:cs typeface="Times New Roman" panose="02020603050405020304" pitchFamily="18" charset="0"/>
              </a:rPr>
              <a:t>Allow to run tests many time with different data</a:t>
            </a:r>
          </a:p>
          <a:p>
            <a:r>
              <a:rPr lang="en-US" dirty="0" smtClean="0">
                <a:latin typeface="Times New Roman" panose="02020603050405020304" pitchFamily="18" charset="0"/>
                <a:cs typeface="Times New Roman" panose="02020603050405020304" pitchFamily="18" charset="0"/>
              </a:rPr>
              <a:t>Getting more time for test planning</a:t>
            </a:r>
          </a:p>
          <a:p>
            <a:r>
              <a:rPr lang="en-US" dirty="0" smtClean="0">
                <a:latin typeface="Times New Roman" panose="02020603050405020304" pitchFamily="18" charset="0"/>
                <a:cs typeface="Times New Roman" panose="02020603050405020304" pitchFamily="18" charset="0"/>
              </a:rPr>
              <a:t>Save resources or requires less </a:t>
            </a:r>
          </a:p>
          <a:p>
            <a:r>
              <a:rPr lang="en-US" dirty="0" smtClean="0">
                <a:latin typeface="Times New Roman" panose="02020603050405020304" pitchFamily="18" charset="0"/>
                <a:cs typeface="Times New Roman" panose="02020603050405020304" pitchFamily="18" charset="0"/>
              </a:rPr>
              <a:t>Automation never tires, and expert person can work at a time many tools.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6470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Times New Roman" panose="02020603050405020304" pitchFamily="18" charset="0"/>
                <a:cs typeface="Times New Roman" panose="02020603050405020304" pitchFamily="18" charset="0"/>
              </a:rPr>
              <a:t>Advantages Of Switching To Automated Testing</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anose="02020603050405020304" pitchFamily="18" charset="0"/>
                <a:cs typeface="Times New Roman" panose="02020603050405020304" pitchFamily="18" charset="0"/>
              </a:rPr>
              <a:t>Efficient testing</a:t>
            </a:r>
          </a:p>
          <a:p>
            <a:r>
              <a:rPr lang="en-US" dirty="0" smtClean="0">
                <a:latin typeface="Times New Roman" panose="02020603050405020304" pitchFamily="18" charset="0"/>
                <a:cs typeface="Times New Roman" panose="02020603050405020304" pitchFamily="18" charset="0"/>
              </a:rPr>
              <a:t>Consistency in testing</a:t>
            </a:r>
          </a:p>
          <a:p>
            <a:r>
              <a:rPr lang="en-US" dirty="0" smtClean="0">
                <a:latin typeface="Times New Roman" panose="02020603050405020304" pitchFamily="18" charset="0"/>
                <a:cs typeface="Times New Roman" panose="02020603050405020304" pitchFamily="18" charset="0"/>
              </a:rPr>
              <a:t>Better quality software</a:t>
            </a:r>
          </a:p>
          <a:p>
            <a:r>
              <a:rPr lang="en-US" dirty="0" smtClean="0">
                <a:latin typeface="Times New Roman" panose="02020603050405020304" pitchFamily="18" charset="0"/>
                <a:cs typeface="Times New Roman" panose="02020603050405020304" pitchFamily="18" charset="0"/>
              </a:rPr>
              <a:t>Automated testing is cheaper</a:t>
            </a:r>
          </a:p>
          <a:p>
            <a:r>
              <a:rPr lang="en-US" dirty="0" smtClean="0">
                <a:latin typeface="Times New Roman" panose="02020603050405020304" pitchFamily="18" charset="0"/>
                <a:cs typeface="Times New Roman" panose="02020603050405020304" pitchFamily="18" charset="0"/>
              </a:rPr>
              <a:t>Automation testing is faster</a:t>
            </a:r>
          </a:p>
          <a:p>
            <a:r>
              <a:rPr lang="en-US" dirty="0" smtClean="0">
                <a:latin typeface="Times New Roman" panose="02020603050405020304" pitchFamily="18" charset="0"/>
                <a:cs typeface="Times New Roman" panose="02020603050405020304" pitchFamily="18" charset="0"/>
              </a:rPr>
              <a:t>Automated testing is more reliable</a:t>
            </a:r>
          </a:p>
          <a:p>
            <a:r>
              <a:rPr lang="en-US" dirty="0" smtClean="0">
                <a:latin typeface="Times New Roman" panose="02020603050405020304" pitchFamily="18" charset="0"/>
                <a:cs typeface="Times New Roman" panose="02020603050405020304" pitchFamily="18" charset="0"/>
              </a:rPr>
              <a:t>Automated testing reduces human and technical risks</a:t>
            </a:r>
          </a:p>
          <a:p>
            <a:r>
              <a:rPr lang="en-US" dirty="0" smtClean="0">
                <a:latin typeface="Times New Roman" panose="02020603050405020304" pitchFamily="18" charset="0"/>
                <a:cs typeface="Times New Roman" panose="02020603050405020304" pitchFamily="18" charset="0"/>
              </a:rPr>
              <a:t>Automated testing is more powerful and versatile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8487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anose="02020603050405020304" pitchFamily="18" charset="0"/>
                <a:cs typeface="Times New Roman" panose="02020603050405020304" pitchFamily="18" charset="0"/>
              </a:rPr>
              <a:t>General approaches to automated test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447800"/>
            <a:ext cx="8839200" cy="5257800"/>
          </a:xfrm>
        </p:spPr>
        <p:txBody>
          <a:bodyPr>
            <a:normAutofit fontScale="85000" lnSpcReduction="10000"/>
          </a:bodyPr>
          <a:lstStyle/>
          <a:p>
            <a:r>
              <a:rPr lang="en-US" b="1" dirty="0">
                <a:latin typeface="Times New Roman" panose="02020603050405020304" pitchFamily="18" charset="0"/>
                <a:cs typeface="Times New Roman" panose="02020603050405020304" pitchFamily="18" charset="0"/>
                <a:hlinkClick r:id="rId2" tooltip="Graphical user interface testing"/>
              </a:rPr>
              <a:t>Graphical user interface </a:t>
            </a:r>
            <a:r>
              <a:rPr lang="en-US" b="1" dirty="0" smtClean="0">
                <a:latin typeface="Times New Roman" panose="02020603050405020304" pitchFamily="18" charset="0"/>
                <a:cs typeface="Times New Roman" panose="02020603050405020304" pitchFamily="18" charset="0"/>
                <a:hlinkClick r:id="rId2" tooltip="Graphical user interface testing"/>
              </a:rPr>
              <a:t>testing</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 testing framework that generates </a:t>
            </a:r>
            <a:r>
              <a:rPr lang="en-US" dirty="0">
                <a:latin typeface="Times New Roman" panose="02020603050405020304" pitchFamily="18" charset="0"/>
                <a:cs typeface="Times New Roman" panose="02020603050405020304" pitchFamily="18" charset="0"/>
                <a:hlinkClick r:id="rId3" tooltip="Graphical user interface"/>
              </a:rPr>
              <a:t>user interface</a:t>
            </a:r>
            <a:r>
              <a:rPr lang="en-US" dirty="0">
                <a:latin typeface="Times New Roman" panose="02020603050405020304" pitchFamily="18" charset="0"/>
                <a:cs typeface="Times New Roman" panose="02020603050405020304" pitchFamily="18" charset="0"/>
              </a:rPr>
              <a:t> events such as keystrokes and mouse clicks, and observes the changes that result in the user interface, to validate that the observable behavior of the program is correct</a:t>
            </a:r>
            <a:r>
              <a:rPr lang="en-US" dirty="0" smtClean="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hlinkClick r:id="rId4" tooltip="API testing"/>
              </a:rPr>
              <a:t>API driven </a:t>
            </a:r>
            <a:r>
              <a:rPr lang="en-US" b="1" dirty="0" smtClean="0">
                <a:latin typeface="Times New Roman" panose="02020603050405020304" pitchFamily="18" charset="0"/>
                <a:cs typeface="Times New Roman" panose="02020603050405020304" pitchFamily="18" charset="0"/>
                <a:hlinkClick r:id="rId4" tooltip="API testing"/>
              </a:rPr>
              <a:t>testing</a:t>
            </a:r>
            <a:r>
              <a:rPr lang="en-US" b="1"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 testing framework that uses a programming interface to the application to validate the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under test. Typically API driven testing bypasses application user interface altogether. It can also be testing </a:t>
            </a:r>
            <a:r>
              <a:rPr lang="en-US" dirty="0">
                <a:latin typeface="Times New Roman" panose="02020603050405020304" pitchFamily="18" charset="0"/>
                <a:cs typeface="Times New Roman" panose="02020603050405020304" pitchFamily="18" charset="0"/>
                <a:hlinkClick r:id="rId5" tooltip="Public interface"/>
              </a:rPr>
              <a:t>public (usually) interfaces</a:t>
            </a:r>
            <a:r>
              <a:rPr lang="en-US" dirty="0">
                <a:latin typeface="Times New Roman" panose="02020603050405020304" pitchFamily="18" charset="0"/>
                <a:cs typeface="Times New Roman" panose="02020603050405020304" pitchFamily="18" charset="0"/>
              </a:rPr>
              <a:t> to classes, modules or libraries are tested with a variety of input arguments to validate that the results that are returned are correct.</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4330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anose="02020603050405020304" pitchFamily="18" charset="0"/>
                <a:cs typeface="Times New Roman" panose="02020603050405020304" pitchFamily="18" charset="0"/>
              </a:rPr>
              <a:t>Features of automated testing tools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228600" y="1524000"/>
            <a:ext cx="4419600" cy="4525963"/>
          </a:xfrm>
        </p:spPr>
        <p:txBody>
          <a:bodyPr>
            <a:normAutofit fontScale="85000" lnSpcReduction="10000"/>
          </a:bodyPr>
          <a:lstStyle/>
          <a:p>
            <a:r>
              <a:rPr lang="en-US" b="1" dirty="0">
                <a:latin typeface="Times New Roman" panose="02020603050405020304" pitchFamily="18" charset="0"/>
                <a:cs typeface="Times New Roman" panose="02020603050405020304" pitchFamily="18" charset="0"/>
              </a:rPr>
              <a:t>FAST Automation Engine</a:t>
            </a:r>
          </a:p>
          <a:p>
            <a:r>
              <a:rPr lang="en-US" b="1" dirty="0">
                <a:latin typeface="Times New Roman" panose="02020603050405020304" pitchFamily="18" charset="0"/>
                <a:cs typeface="Times New Roman" panose="02020603050405020304" pitchFamily="18" charset="0"/>
              </a:rPr>
              <a:t>Object Eye Internal Recorder</a:t>
            </a:r>
          </a:p>
          <a:p>
            <a:r>
              <a:rPr lang="en-US" b="1" dirty="0">
                <a:latin typeface="Times New Roman" panose="02020603050405020304" pitchFamily="18" charset="0"/>
                <a:cs typeface="Times New Roman" panose="02020603050405020304" pitchFamily="18" charset="0"/>
              </a:rPr>
              <a:t>Visual Recorder</a:t>
            </a:r>
          </a:p>
          <a:p>
            <a:r>
              <a:rPr lang="en-US" b="1" dirty="0">
                <a:latin typeface="Times New Roman" panose="02020603050405020304" pitchFamily="18" charset="0"/>
                <a:cs typeface="Times New Roman" panose="02020603050405020304" pitchFamily="18" charset="0"/>
              </a:rPr>
              <a:t>Multiple Browsers Support</a:t>
            </a:r>
          </a:p>
          <a:p>
            <a:r>
              <a:rPr lang="en-US" b="1" dirty="0">
                <a:latin typeface="Times New Roman" panose="02020603050405020304" pitchFamily="18" charset="0"/>
                <a:cs typeface="Times New Roman" panose="02020603050405020304" pitchFamily="18" charset="0"/>
              </a:rPr>
              <a:t>Dynamic Test Data Support</a:t>
            </a:r>
          </a:p>
          <a:p>
            <a:r>
              <a:rPr lang="en-US" b="1" dirty="0">
                <a:latin typeface="Times New Roman" panose="02020603050405020304" pitchFamily="18" charset="0"/>
                <a:cs typeface="Times New Roman" panose="02020603050405020304" pitchFamily="18" charset="0"/>
              </a:rPr>
              <a:t>Continuous Server Integration</a:t>
            </a:r>
          </a:p>
          <a:p>
            <a:r>
              <a:rPr lang="en-US" b="1" dirty="0">
                <a:latin typeface="Times New Roman" panose="02020603050405020304" pitchFamily="18" charset="0"/>
                <a:cs typeface="Times New Roman" panose="02020603050405020304" pitchFamily="18" charset="0"/>
              </a:rPr>
              <a:t>Mobile Testing Support</a:t>
            </a:r>
          </a:p>
          <a:p>
            <a:r>
              <a:rPr lang="en-US" b="1" dirty="0">
                <a:latin typeface="Times New Roman" panose="02020603050405020304" pitchFamily="18" charset="0"/>
                <a:cs typeface="Times New Roman" panose="02020603050405020304" pitchFamily="18" charset="0"/>
              </a:rPr>
              <a:t>Robust Reporting &amp; </a:t>
            </a:r>
            <a:r>
              <a:rPr lang="en-US" b="1" dirty="0" smtClean="0">
                <a:latin typeface="Times New Roman" panose="02020603050405020304" pitchFamily="18" charset="0"/>
                <a:cs typeface="Times New Roman" panose="02020603050405020304" pitchFamily="18" charset="0"/>
              </a:rPr>
              <a:t>Logs</a:t>
            </a:r>
          </a:p>
          <a:p>
            <a:r>
              <a:rPr lang="en-US" b="1" dirty="0">
                <a:latin typeface="Times New Roman" panose="02020603050405020304" pitchFamily="18" charset="0"/>
                <a:cs typeface="Times New Roman" panose="02020603050405020304" pitchFamily="18" charset="0"/>
              </a:rPr>
              <a:t>Reusable Methods</a:t>
            </a:r>
          </a:p>
          <a:p>
            <a:endParaRPr lang="en-US" b="1"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a:xfrm>
            <a:off x="4953000" y="1524000"/>
            <a:ext cx="4038600" cy="4525963"/>
          </a:xfrm>
        </p:spPr>
        <p:txBody>
          <a:bodyPr>
            <a:normAutofit fontScale="85000" lnSpcReduction="10000"/>
          </a:bodyPr>
          <a:lstStyle/>
          <a:p>
            <a:r>
              <a:rPr lang="en-US" b="1" dirty="0">
                <a:latin typeface="Times New Roman" panose="02020603050405020304" pitchFamily="18" charset="0"/>
                <a:cs typeface="Times New Roman" panose="02020603050405020304" pitchFamily="18" charset="0"/>
              </a:rPr>
              <a:t>Integration with Bug Tracking tools</a:t>
            </a:r>
          </a:p>
          <a:p>
            <a:r>
              <a:rPr lang="en-US" b="1" dirty="0">
                <a:latin typeface="Times New Roman" panose="02020603050405020304" pitchFamily="18" charset="0"/>
                <a:cs typeface="Times New Roman" panose="02020603050405020304" pitchFamily="18" charset="0"/>
              </a:rPr>
              <a:t>Integration with Test Management Tools</a:t>
            </a:r>
          </a:p>
          <a:p>
            <a:r>
              <a:rPr lang="en-US" b="1" dirty="0">
                <a:latin typeface="Times New Roman" panose="02020603050405020304" pitchFamily="18" charset="0"/>
                <a:cs typeface="Times New Roman" panose="02020603050405020304" pitchFamily="18" charset="0"/>
              </a:rPr>
              <a:t>Job Scheduler</a:t>
            </a:r>
          </a:p>
          <a:p>
            <a:r>
              <a:rPr lang="en-US" b="1" dirty="0">
                <a:latin typeface="Times New Roman" panose="02020603050405020304" pitchFamily="18" charset="0"/>
                <a:cs typeface="Times New Roman" panose="02020603050405020304" pitchFamily="18" charset="0"/>
              </a:rPr>
              <a:t>Image Comparison</a:t>
            </a:r>
          </a:p>
          <a:p>
            <a:r>
              <a:rPr lang="en-US" b="1" dirty="0">
                <a:latin typeface="Times New Roman" panose="02020603050405020304" pitchFamily="18" charset="0"/>
                <a:cs typeface="Times New Roman" panose="02020603050405020304" pitchFamily="18" charset="0"/>
              </a:rPr>
              <a:t>Distributed Test </a:t>
            </a:r>
            <a:r>
              <a:rPr lang="en-US" b="1" dirty="0" smtClean="0">
                <a:latin typeface="Times New Roman" panose="02020603050405020304" pitchFamily="18" charset="0"/>
                <a:cs typeface="Times New Roman" panose="02020603050405020304" pitchFamily="18" charset="0"/>
              </a:rPr>
              <a:t>Execution</a:t>
            </a:r>
          </a:p>
          <a:p>
            <a:r>
              <a:rPr lang="en-US" b="1" dirty="0" err="1">
                <a:latin typeface="Times New Roman" panose="02020603050405020304" pitchFamily="18" charset="0"/>
                <a:cs typeface="Times New Roman" panose="02020603050405020304" pitchFamily="18" charset="0"/>
              </a:rPr>
              <a:t>Captcha</a:t>
            </a:r>
            <a:r>
              <a:rPr lang="en-US" b="1" dirty="0">
                <a:latin typeface="Times New Roman" panose="02020603050405020304" pitchFamily="18" charset="0"/>
                <a:cs typeface="Times New Roman" panose="02020603050405020304" pitchFamily="18" charset="0"/>
              </a:rPr>
              <a:t> Automation</a:t>
            </a:r>
          </a:p>
          <a:p>
            <a:r>
              <a:rPr lang="en-US" b="1" dirty="0">
                <a:latin typeface="Times New Roman" panose="02020603050405020304" pitchFamily="18" charset="0"/>
                <a:cs typeface="Times New Roman" panose="02020603050405020304" pitchFamily="18" charset="0"/>
              </a:rPr>
              <a:t>Risk Based Testing</a:t>
            </a:r>
          </a:p>
          <a:p>
            <a:endParaRPr lang="en-US" b="1"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9910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Static Testing Tool</a:t>
            </a:r>
          </a:p>
        </p:txBody>
      </p:sp>
      <p:sp>
        <p:nvSpPr>
          <p:cNvPr id="6" name="Content Placeholder 5"/>
          <p:cNvSpPr>
            <a:spLocks noGrp="1"/>
          </p:cNvSpPr>
          <p:nvPr>
            <p:ph idx="1"/>
          </p:nvPr>
        </p:nvSpPr>
        <p:spPr>
          <a:xfrm>
            <a:off x="457200" y="1219200"/>
            <a:ext cx="8229600" cy="5334000"/>
          </a:xfrm>
        </p:spPr>
        <p:txBody>
          <a:bodyPr>
            <a:noAutofit/>
          </a:bodyPr>
          <a:lstStyle/>
          <a:p>
            <a:r>
              <a:rPr lang="en-US" sz="2400" dirty="0">
                <a:latin typeface="Times New Roman" panose="02020603050405020304" pitchFamily="18" charset="0"/>
                <a:cs typeface="Times New Roman" panose="02020603050405020304" pitchFamily="18" charset="0"/>
              </a:rPr>
              <a:t>Static testing tools are used during static analysis of a system</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Static testing tools are used throughout a software development life cycle, </a:t>
            </a:r>
            <a:r>
              <a:rPr lang="en-US" sz="2400" dirty="0" smtClean="0">
                <a:latin typeface="Times New Roman" panose="02020603050405020304" pitchFamily="18" charset="0"/>
                <a:cs typeface="Times New Roman" panose="02020603050405020304" pitchFamily="18" charset="0"/>
              </a:rPr>
              <a:t>e.g. </a:t>
            </a:r>
            <a:r>
              <a:rPr lang="en-US" sz="2400" dirty="0">
                <a:latin typeface="Times New Roman" panose="02020603050405020304" pitchFamily="18" charset="0"/>
                <a:cs typeface="Times New Roman" panose="02020603050405020304" pitchFamily="18" charset="0"/>
              </a:rPr>
              <a:t>, tools used for verification purposes.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There </a:t>
            </a:r>
            <a:r>
              <a:rPr lang="en-US" sz="2400" dirty="0">
                <a:latin typeface="Times New Roman" panose="02020603050405020304" pitchFamily="18" charset="0"/>
                <a:cs typeface="Times New Roman" panose="02020603050405020304" pitchFamily="18" charset="0"/>
              </a:rPr>
              <a:t>are many varieties of static testing tools used by different people as per the type of system being developed</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Code complexity measurement tools can be used to measure the complexity of a given code.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Similarly</a:t>
            </a:r>
            <a:r>
              <a:rPr lang="en-US" sz="2400" dirty="0">
                <a:latin typeface="Times New Roman" panose="02020603050405020304" pitchFamily="18" charset="0"/>
                <a:cs typeface="Times New Roman" panose="02020603050405020304" pitchFamily="18" charset="0"/>
              </a:rPr>
              <a:t>, data-profiling tools can be used to optimize a database.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Code-profiling </a:t>
            </a:r>
            <a:r>
              <a:rPr lang="en-US" sz="2400" dirty="0">
                <a:latin typeface="Times New Roman" panose="02020603050405020304" pitchFamily="18" charset="0"/>
                <a:cs typeface="Times New Roman" panose="02020603050405020304" pitchFamily="18" charset="0"/>
              </a:rPr>
              <a:t>tools can be used to optimize code.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Test-generators </a:t>
            </a:r>
            <a:r>
              <a:rPr lang="en-US" sz="2400" dirty="0">
                <a:latin typeface="Times New Roman" panose="02020603050405020304" pitchFamily="18" charset="0"/>
                <a:cs typeface="Times New Roman" panose="02020603050405020304" pitchFamily="18" charset="0"/>
              </a:rPr>
              <a:t>are used for generating a test plan form code.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Syntax-checking </a:t>
            </a:r>
            <a:r>
              <a:rPr lang="en-US" sz="2400" dirty="0">
                <a:latin typeface="Times New Roman" panose="02020603050405020304" pitchFamily="18" charset="0"/>
                <a:cs typeface="Times New Roman" panose="02020603050405020304" pitchFamily="18" charset="0"/>
              </a:rPr>
              <a:t>tools are used to verify correctness of code.</a:t>
            </a:r>
          </a:p>
        </p:txBody>
      </p:sp>
    </p:spTree>
    <p:extLst>
      <p:ext uri="{BB962C8B-B14F-4D97-AF65-F5344CB8AC3E}">
        <p14:creationId xmlns:p14="http://schemas.microsoft.com/office/powerpoint/2010/main" val="445433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534400" cy="868362"/>
          </a:xfrm>
        </p:spPr>
        <p:txBody>
          <a:bodyPr>
            <a:normAutofit fontScale="90000"/>
          </a:bodyPr>
          <a:lstStyle/>
          <a:p>
            <a:r>
              <a:rPr lang="en-US" b="1" dirty="0">
                <a:latin typeface="Times New Roman" panose="02020603050405020304" pitchFamily="18" charset="0"/>
                <a:cs typeface="Times New Roman" panose="02020603050405020304" pitchFamily="18" charset="0"/>
              </a:rPr>
              <a:t>Features for selecting static test tools:</a:t>
            </a:r>
          </a:p>
        </p:txBody>
      </p:sp>
      <p:sp>
        <p:nvSpPr>
          <p:cNvPr id="6" name="Content Placeholder 5"/>
          <p:cNvSpPr>
            <a:spLocks noGrp="1"/>
          </p:cNvSpPr>
          <p:nvPr>
            <p:ph idx="1"/>
          </p:nvPr>
        </p:nvSpPr>
        <p:spPr>
          <a:xfrm>
            <a:off x="457200" y="1143000"/>
            <a:ext cx="8534400" cy="5562600"/>
          </a:xfrm>
        </p:spPr>
        <p:txBody>
          <a:bodyPr>
            <a:noAutofit/>
          </a:bodyPr>
          <a:lstStyle/>
          <a:p>
            <a:pPr marL="0" indent="0">
              <a:buNone/>
            </a:pPr>
            <a:r>
              <a:rPr lang="en-US" sz="2400" dirty="0" smtClean="0">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Assessment of the organization’s maturity (e.g. readiness for change); </a:t>
            </a:r>
          </a:p>
          <a:p>
            <a:pPr marL="0" indent="0">
              <a:buNone/>
            </a:pPr>
            <a:r>
              <a:rPr lang="en-US" sz="2400" dirty="0" smtClean="0">
                <a:latin typeface="Times New Roman" panose="02020603050405020304" pitchFamily="18" charset="0"/>
                <a:cs typeface="Times New Roman" panose="02020603050405020304" pitchFamily="18" charset="0"/>
              </a:rPr>
              <a:t>ii</a:t>
            </a:r>
            <a:r>
              <a:rPr lang="en-US" sz="2400" dirty="0">
                <a:latin typeface="Times New Roman" panose="02020603050405020304" pitchFamily="18" charset="0"/>
                <a:cs typeface="Times New Roman" panose="02020603050405020304" pitchFamily="18" charset="0"/>
              </a:rPr>
              <a:t>. Identification of the areas within the organization where tool support will </a:t>
            </a:r>
            <a:r>
              <a:rPr lang="en-US" sz="2400" dirty="0" smtClean="0">
                <a:latin typeface="Times New Roman" panose="02020603050405020304" pitchFamily="18" charset="0"/>
                <a:cs typeface="Times New Roman" panose="02020603050405020304" pitchFamily="18" charset="0"/>
              </a:rPr>
              <a:t>help </a:t>
            </a:r>
            <a:r>
              <a:rPr lang="en-US" sz="2400" dirty="0">
                <a:latin typeface="Times New Roman" panose="02020603050405020304" pitchFamily="18" charset="0"/>
                <a:cs typeface="Times New Roman" panose="02020603050405020304" pitchFamily="18" charset="0"/>
              </a:rPr>
              <a:t>to improve testing processes;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iii. Evaluation of tools against clear requirements and objective criteria;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iv</a:t>
            </a:r>
            <a:r>
              <a:rPr lang="en-US" sz="2400" dirty="0">
                <a:latin typeface="Times New Roman" panose="02020603050405020304" pitchFamily="18" charset="0"/>
                <a:cs typeface="Times New Roman" panose="02020603050405020304" pitchFamily="18" charset="0"/>
              </a:rPr>
              <a:t>. Proof-of-concept to see whether the product works as desired and meets the requirements and objectives defined for it;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v</a:t>
            </a:r>
            <a:r>
              <a:rPr lang="en-US" sz="2400" dirty="0">
                <a:latin typeface="Times New Roman" panose="02020603050405020304" pitchFamily="18" charset="0"/>
                <a:cs typeface="Times New Roman" panose="02020603050405020304" pitchFamily="18" charset="0"/>
              </a:rPr>
              <a:t>. Evaluation of the vendor (training, support and other commercial aspects) or open-source network of support;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vi</a:t>
            </a:r>
            <a:r>
              <a:rPr lang="en-US" sz="2400" dirty="0">
                <a:latin typeface="Times New Roman" panose="02020603050405020304" pitchFamily="18" charset="0"/>
                <a:cs typeface="Times New Roman" panose="02020603050405020304" pitchFamily="18" charset="0"/>
              </a:rPr>
              <a:t>. Identifying and planning internal implementation (including coaching and mentoring for those new to the use of the tool). </a:t>
            </a:r>
          </a:p>
        </p:txBody>
      </p:sp>
    </p:spTree>
    <p:extLst>
      <p:ext uri="{BB962C8B-B14F-4D97-AF65-F5344CB8AC3E}">
        <p14:creationId xmlns:p14="http://schemas.microsoft.com/office/powerpoint/2010/main" val="3581275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Autofit/>
          </a:bodyPr>
          <a:lstStyle/>
          <a:p>
            <a:r>
              <a:rPr lang="en-US" sz="3600" dirty="0" smtClean="0">
                <a:latin typeface="Times New Roman" panose="02020603050405020304" pitchFamily="18" charset="0"/>
                <a:cs typeface="Times New Roman" panose="02020603050405020304" pitchFamily="18" charset="0"/>
              </a:rPr>
              <a:t>Static test tools includes:</a:t>
            </a:r>
          </a:p>
          <a:p>
            <a:pPr marL="514350" indent="-514350">
              <a:buAutoNum type="arabicPeriod"/>
            </a:pPr>
            <a:r>
              <a:rPr lang="en-US" sz="3600" dirty="0" smtClean="0">
                <a:latin typeface="Times New Roman" panose="02020603050405020304" pitchFamily="18" charset="0"/>
                <a:cs typeface="Times New Roman" panose="02020603050405020304" pitchFamily="18" charset="0"/>
              </a:rPr>
              <a:t>Flow analyzer :ensures consistency in data flow from input to output</a:t>
            </a:r>
          </a:p>
          <a:p>
            <a:pPr marL="514350" indent="-514350">
              <a:buAutoNum type="arabicPeriod"/>
            </a:pPr>
            <a:r>
              <a:rPr lang="en-US" sz="3600" dirty="0" smtClean="0">
                <a:latin typeface="Times New Roman" panose="02020603050405020304" pitchFamily="18" charset="0"/>
                <a:cs typeface="Times New Roman" panose="02020603050405020304" pitchFamily="18" charset="0"/>
              </a:rPr>
              <a:t>Path tests :finds unused codes and codes with contradictions</a:t>
            </a:r>
          </a:p>
          <a:p>
            <a:pPr marL="514350" indent="-514350">
              <a:buAutoNum type="arabicPeriod"/>
            </a:pPr>
            <a:r>
              <a:rPr lang="en-US" sz="3600" dirty="0" smtClean="0">
                <a:latin typeface="Times New Roman" panose="02020603050405020304" pitchFamily="18" charset="0"/>
                <a:cs typeface="Times New Roman" panose="02020603050405020304" pitchFamily="18" charset="0"/>
              </a:rPr>
              <a:t>Coverage analyzer :all logical paths are tested</a:t>
            </a:r>
          </a:p>
          <a:p>
            <a:pPr marL="514350" indent="-514350">
              <a:buAutoNum type="arabicPeriod"/>
            </a:pPr>
            <a:r>
              <a:rPr lang="en-US" sz="3600" dirty="0" smtClean="0">
                <a:latin typeface="Times New Roman" panose="02020603050405020304" pitchFamily="18" charset="0"/>
                <a:cs typeface="Times New Roman" panose="02020603050405020304" pitchFamily="18" charset="0"/>
              </a:rPr>
              <a:t>Interface analyzer :examines effects of passing variables and data between modules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8860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latin typeface="Times New Roman" panose="02020603050405020304" pitchFamily="18" charset="0"/>
                <a:cs typeface="Times New Roman" panose="02020603050405020304" pitchFamily="18" charset="0"/>
              </a:rPr>
              <a:t>Dynamic Testing Tool</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90600"/>
            <a:ext cx="8382000" cy="5562600"/>
          </a:xfrm>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Dynamic testing tools are used at different levels of testing starting from unit testing &amp; which may go up to system testing &amp; performance testing.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These </a:t>
            </a:r>
            <a:r>
              <a:rPr lang="en-US" dirty="0">
                <a:latin typeface="Times New Roman" panose="02020603050405020304" pitchFamily="18" charset="0"/>
                <a:cs typeface="Times New Roman" panose="02020603050405020304" pitchFamily="18" charset="0"/>
              </a:rPr>
              <a:t>tools are generally used by tester.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There </a:t>
            </a:r>
            <a:r>
              <a:rPr lang="en-US" dirty="0">
                <a:latin typeface="Times New Roman" panose="02020603050405020304" pitchFamily="18" charset="0"/>
                <a:cs typeface="Times New Roman" panose="02020603050405020304" pitchFamily="18" charset="0"/>
              </a:rPr>
              <a:t>are many different tools used for dynamic testing. Some of the areas covered by testing tools are</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1. Regression testing using automated tools</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2. Defect tracking and communication systems used by tracking &amp; communication.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Performance</a:t>
            </a:r>
            <a:r>
              <a:rPr lang="en-US" dirty="0">
                <a:latin typeface="Times New Roman" panose="02020603050405020304" pitchFamily="18" charset="0"/>
                <a:cs typeface="Times New Roman" panose="02020603050405020304" pitchFamily="18" charset="0"/>
              </a:rPr>
              <a:t>, Load, stress-testing tools.</a:t>
            </a:r>
          </a:p>
        </p:txBody>
      </p:sp>
    </p:spTree>
    <p:extLst>
      <p:ext uri="{BB962C8B-B14F-4D97-AF65-F5344CB8AC3E}">
        <p14:creationId xmlns:p14="http://schemas.microsoft.com/office/powerpoint/2010/main" val="3574750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en-US" b="1" dirty="0">
                <a:latin typeface="Times New Roman" panose="02020603050405020304" pitchFamily="18" charset="0"/>
                <a:cs typeface="Times New Roman" panose="02020603050405020304" pitchFamily="18" charset="0"/>
              </a:rPr>
              <a:t>Features for selecting </a:t>
            </a:r>
            <a:r>
              <a:rPr lang="en-US" b="1" dirty="0" smtClean="0">
                <a:latin typeface="Times New Roman" panose="02020603050405020304" pitchFamily="18" charset="0"/>
                <a:cs typeface="Times New Roman" panose="02020603050405020304" pitchFamily="18" charset="0"/>
              </a:rPr>
              <a:t>dynamic </a:t>
            </a:r>
            <a:r>
              <a:rPr lang="en-US" b="1" dirty="0">
                <a:latin typeface="Times New Roman" panose="02020603050405020304" pitchFamily="18" charset="0"/>
                <a:cs typeface="Times New Roman" panose="02020603050405020304" pitchFamily="18" charset="0"/>
              </a:rPr>
              <a:t>test tools:</a:t>
            </a:r>
            <a:br>
              <a:rPr lang="en-US" b="1"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2057400"/>
            <a:ext cx="8229600" cy="4068763"/>
          </a:xfrm>
        </p:spPr>
        <p:txBody>
          <a:bodyPr/>
          <a:lstStyle/>
          <a:p>
            <a:r>
              <a:rPr lang="en-US" dirty="0">
                <a:latin typeface="Times New Roman" panose="02020603050405020304" pitchFamily="18" charset="0"/>
                <a:cs typeface="Times New Roman" panose="02020603050405020304" pitchFamily="18" charset="0"/>
              </a:rPr>
              <a:t> To detect memory leaks</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To identify pointer arithmetic errors such as null pointers</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identify time dependencies.</a:t>
            </a:r>
          </a:p>
        </p:txBody>
      </p:sp>
    </p:spTree>
    <p:extLst>
      <p:ext uri="{BB962C8B-B14F-4D97-AF65-F5344CB8AC3E}">
        <p14:creationId xmlns:p14="http://schemas.microsoft.com/office/powerpoint/2010/main" val="2954936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8600"/>
            <a:ext cx="8305800"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4647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Manual Testing</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Manual testing is a testing process that is carried out manually in order to find defects without the usage of tools or automation scripting.</a:t>
            </a:r>
          </a:p>
          <a:p>
            <a:r>
              <a:rPr lang="en-US" dirty="0">
                <a:latin typeface="Times New Roman" panose="02020603050405020304" pitchFamily="18" charset="0"/>
                <a:cs typeface="Times New Roman" panose="02020603050405020304" pitchFamily="18" charset="0"/>
              </a:rPr>
              <a:t>A test plan document is prepared that acts as a guide to the testing process in order to have the complete test coverage.</a:t>
            </a:r>
          </a:p>
          <a:p>
            <a:pPr marL="0" indent="0">
              <a:buNone/>
            </a:pP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228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lstStyle/>
          <a:p>
            <a:r>
              <a:rPr lang="en-US" dirty="0" smtClean="0">
                <a:latin typeface="Times New Roman" panose="02020603050405020304" pitchFamily="18" charset="0"/>
                <a:cs typeface="Times New Roman" panose="02020603050405020304" pitchFamily="18" charset="0"/>
              </a:rPr>
              <a:t>Dynamic </a:t>
            </a:r>
            <a:r>
              <a:rPr lang="en-US" dirty="0">
                <a:latin typeface="Times New Roman" panose="02020603050405020304" pitchFamily="18" charset="0"/>
                <a:cs typeface="Times New Roman" panose="02020603050405020304" pitchFamily="18" charset="0"/>
              </a:rPr>
              <a:t>test tools includes</a:t>
            </a:r>
            <a:r>
              <a:rPr lang="en-US" dirty="0" smtClean="0">
                <a:latin typeface="Times New Roman" panose="02020603050405020304" pitchFamily="18" charset="0"/>
                <a:cs typeface="Times New Roman" panose="02020603050405020304" pitchFamily="18" charset="0"/>
              </a:rPr>
              <a:t>:</a:t>
            </a:r>
          </a:p>
          <a:p>
            <a:pPr marL="514350" indent="-514350">
              <a:buAutoNum type="arabicPeriod"/>
            </a:pPr>
            <a:r>
              <a:rPr lang="en-US" dirty="0" smtClean="0">
                <a:latin typeface="Times New Roman" panose="02020603050405020304" pitchFamily="18" charset="0"/>
                <a:cs typeface="Times New Roman" panose="02020603050405020304" pitchFamily="18" charset="0"/>
              </a:rPr>
              <a:t>Test driver :includes data into module under test (MUT)</a:t>
            </a:r>
          </a:p>
          <a:p>
            <a:pPr marL="514350" indent="-514350">
              <a:buAutoNum type="arabicPeriod"/>
            </a:pPr>
            <a:r>
              <a:rPr lang="en-US" dirty="0" smtClean="0">
                <a:latin typeface="Times New Roman" panose="02020603050405020304" pitchFamily="18" charset="0"/>
                <a:cs typeface="Times New Roman" panose="02020603050405020304" pitchFamily="18" charset="0"/>
              </a:rPr>
              <a:t>Test beds :simultaneously displays source code along with the program under execution</a:t>
            </a:r>
          </a:p>
          <a:p>
            <a:pPr marL="514350" indent="-514350">
              <a:buAutoNum type="arabicPeriod"/>
            </a:pPr>
            <a:r>
              <a:rPr lang="en-US" dirty="0" smtClean="0">
                <a:latin typeface="Times New Roman" panose="02020603050405020304" pitchFamily="18" charset="0"/>
                <a:cs typeface="Times New Roman" panose="02020603050405020304" pitchFamily="18" charset="0"/>
              </a:rPr>
              <a:t>Emulators </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95544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anose="02020603050405020304" pitchFamily="18" charset="0"/>
                <a:cs typeface="Times New Roman" panose="02020603050405020304" pitchFamily="18" charset="0"/>
              </a:rPr>
              <a:t>Advantages using tools </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1219200"/>
            <a:ext cx="8534400" cy="5257800"/>
          </a:xfrm>
        </p:spPr>
        <p:txBody>
          <a:bodyPr/>
          <a:lstStyle/>
          <a:p>
            <a:r>
              <a:rPr lang="en-US" sz="4000" dirty="0" smtClean="0">
                <a:latin typeface="Times New Roman" panose="02020603050405020304" pitchFamily="18" charset="0"/>
                <a:cs typeface="Times New Roman" panose="02020603050405020304" pitchFamily="18" charset="0"/>
              </a:rPr>
              <a:t>Speed</a:t>
            </a:r>
          </a:p>
          <a:p>
            <a:r>
              <a:rPr lang="en-US" sz="4000" dirty="0">
                <a:latin typeface="Times New Roman" panose="02020603050405020304" pitchFamily="18" charset="0"/>
                <a:cs typeface="Times New Roman" panose="02020603050405020304" pitchFamily="18" charset="0"/>
              </a:rPr>
              <a:t>Efficiency</a:t>
            </a:r>
          </a:p>
          <a:p>
            <a:r>
              <a:rPr lang="en-US" sz="4000" dirty="0">
                <a:latin typeface="Times New Roman" panose="02020603050405020304" pitchFamily="18" charset="0"/>
                <a:cs typeface="Times New Roman" panose="02020603050405020304" pitchFamily="18" charset="0"/>
              </a:rPr>
              <a:t>Accuracy and Precision</a:t>
            </a:r>
          </a:p>
          <a:p>
            <a:r>
              <a:rPr lang="en-US" sz="4000" dirty="0">
                <a:latin typeface="Times New Roman" panose="02020603050405020304" pitchFamily="18" charset="0"/>
                <a:cs typeface="Times New Roman" panose="02020603050405020304" pitchFamily="18" charset="0"/>
              </a:rPr>
              <a:t>Resource Reduction</a:t>
            </a:r>
          </a:p>
          <a:p>
            <a:r>
              <a:rPr lang="en-US" sz="4000" dirty="0">
                <a:latin typeface="Times New Roman" panose="02020603050405020304" pitchFamily="18" charset="0"/>
                <a:cs typeface="Times New Roman" panose="02020603050405020304" pitchFamily="18" charset="0"/>
              </a:rPr>
              <a:t>Simulation and Emulation</a:t>
            </a:r>
          </a:p>
          <a:p>
            <a:r>
              <a:rPr lang="en-US" sz="4000" dirty="0">
                <a:latin typeface="Times New Roman" panose="02020603050405020304" pitchFamily="18" charset="0"/>
                <a:cs typeface="Times New Roman" panose="02020603050405020304" pitchFamily="18" charset="0"/>
              </a:rPr>
              <a:t>Relentlessness.</a:t>
            </a:r>
          </a:p>
        </p:txBody>
      </p:sp>
    </p:spTree>
    <p:extLst>
      <p:ext uri="{BB962C8B-B14F-4D97-AF65-F5344CB8AC3E}">
        <p14:creationId xmlns:p14="http://schemas.microsoft.com/office/powerpoint/2010/main" val="22868900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Times New Roman" panose="02020603050405020304" pitchFamily="18" charset="0"/>
                <a:cs typeface="Times New Roman" panose="02020603050405020304" pitchFamily="18" charset="0"/>
              </a:rPr>
              <a:t>Disadvantages using tools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90600"/>
            <a:ext cx="8229600" cy="5135563"/>
          </a:xfrm>
        </p:spPr>
        <p:txBody>
          <a:bodyPr>
            <a:normAutofit fontScale="92500" lnSpcReduction="10000"/>
          </a:bodyPr>
          <a:lstStyle/>
          <a:p>
            <a:r>
              <a:rPr lang="en-US" dirty="0" smtClean="0">
                <a:latin typeface="Times New Roman" panose="02020603050405020304" pitchFamily="18" charset="0"/>
                <a:cs typeface="Times New Roman" panose="02020603050405020304" pitchFamily="18" charset="0"/>
              </a:rPr>
              <a:t>Unrealistic expectation from the tool</a:t>
            </a:r>
          </a:p>
          <a:p>
            <a:r>
              <a:rPr lang="en-US" dirty="0" smtClean="0">
                <a:latin typeface="Times New Roman" panose="02020603050405020304" pitchFamily="18" charset="0"/>
                <a:cs typeface="Times New Roman" panose="02020603050405020304" pitchFamily="18" charset="0"/>
              </a:rPr>
              <a:t>People always make mistake by understanding time cost and effort for the initial introduction of the tool</a:t>
            </a:r>
          </a:p>
          <a:p>
            <a:r>
              <a:rPr lang="en-US" dirty="0" smtClean="0">
                <a:latin typeface="Times New Roman" panose="02020603050405020304" pitchFamily="18" charset="0"/>
                <a:cs typeface="Times New Roman" panose="02020603050405020304" pitchFamily="18" charset="0"/>
              </a:rPr>
              <a:t>People frequently miscalculate the time and effort needed to achieve significant and continuing benefits from the tools</a:t>
            </a:r>
          </a:p>
          <a:p>
            <a:r>
              <a:rPr lang="en-US" dirty="0" smtClean="0">
                <a:latin typeface="Times New Roman" panose="02020603050405020304" pitchFamily="18" charset="0"/>
                <a:cs typeface="Times New Roman" panose="02020603050405020304" pitchFamily="18" charset="0"/>
              </a:rPr>
              <a:t>Mostly people underestimate the effort required to maintain the test assets generated by the tool</a:t>
            </a:r>
          </a:p>
          <a:p>
            <a:r>
              <a:rPr lang="en-US" dirty="0" smtClean="0">
                <a:latin typeface="Times New Roman" panose="02020603050405020304" pitchFamily="18" charset="0"/>
                <a:cs typeface="Times New Roman" panose="02020603050405020304" pitchFamily="18" charset="0"/>
              </a:rPr>
              <a:t>People depend on the tool a lot.(over reliance on the tool)</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5928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Guidelines for selecting a tool:</a:t>
            </a:r>
          </a:p>
        </p:txBody>
      </p:sp>
      <p:sp>
        <p:nvSpPr>
          <p:cNvPr id="3" name="Content Placeholder 2"/>
          <p:cNvSpPr>
            <a:spLocks noGrp="1"/>
          </p:cNvSpPr>
          <p:nvPr>
            <p:ph idx="1"/>
          </p:nvPr>
        </p:nvSpPr>
        <p:spPr>
          <a:xfrm>
            <a:off x="457200" y="1295400"/>
            <a:ext cx="8229600" cy="5562600"/>
          </a:xfrm>
        </p:spPr>
        <p:txBody>
          <a:bodyPr>
            <a:normAutofit fontScale="70000" lnSpcReduction="20000"/>
          </a:bodyPr>
          <a:lstStyle/>
          <a:p>
            <a:pPr marL="514350" indent="-514350">
              <a:buAutoNum type="arabicPeriod"/>
            </a:pPr>
            <a:r>
              <a:rPr lang="en-US" sz="3700" dirty="0" smtClean="0">
                <a:latin typeface="Times New Roman" panose="02020603050405020304" pitchFamily="18" charset="0"/>
                <a:cs typeface="Times New Roman" panose="02020603050405020304" pitchFamily="18" charset="0"/>
              </a:rPr>
              <a:t>The </a:t>
            </a:r>
            <a:r>
              <a:rPr lang="en-US" sz="3700" dirty="0">
                <a:latin typeface="Times New Roman" panose="02020603050405020304" pitchFamily="18" charset="0"/>
                <a:cs typeface="Times New Roman" panose="02020603050405020304" pitchFamily="18" charset="0"/>
              </a:rPr>
              <a:t>tool must match its intended use. Wrong selection of a tool can lead to problems like lower efficiency and effectiveness of testing may be lost. </a:t>
            </a:r>
            <a:endParaRPr lang="en-US" sz="3700" dirty="0" smtClean="0">
              <a:latin typeface="Times New Roman" panose="02020603050405020304" pitchFamily="18" charset="0"/>
              <a:cs typeface="Times New Roman" panose="02020603050405020304" pitchFamily="18" charset="0"/>
            </a:endParaRPr>
          </a:p>
          <a:p>
            <a:pPr marL="514350" indent="-514350">
              <a:buAutoNum type="arabicPeriod"/>
            </a:pPr>
            <a:r>
              <a:rPr lang="en-US" sz="3700" dirty="0" smtClean="0">
                <a:latin typeface="Times New Roman" panose="02020603050405020304" pitchFamily="18" charset="0"/>
                <a:cs typeface="Times New Roman" panose="02020603050405020304" pitchFamily="18" charset="0"/>
              </a:rPr>
              <a:t>Different </a:t>
            </a:r>
            <a:r>
              <a:rPr lang="en-US" sz="3700" dirty="0">
                <a:latin typeface="Times New Roman" panose="02020603050405020304" pitchFamily="18" charset="0"/>
                <a:cs typeface="Times New Roman" panose="02020603050405020304" pitchFamily="18" charset="0"/>
              </a:rPr>
              <a:t>phases of a life cycle have different quality-factor requirements. Tools required at each stage may differ significantly. </a:t>
            </a:r>
            <a:endParaRPr lang="en-US" sz="3700" dirty="0" smtClean="0">
              <a:latin typeface="Times New Roman" panose="02020603050405020304" pitchFamily="18" charset="0"/>
              <a:cs typeface="Times New Roman" panose="02020603050405020304" pitchFamily="18" charset="0"/>
            </a:endParaRPr>
          </a:p>
          <a:p>
            <a:pPr marL="514350" indent="-514350">
              <a:buAutoNum type="arabicPeriod"/>
            </a:pPr>
            <a:r>
              <a:rPr lang="en-US" sz="3700" dirty="0" smtClean="0">
                <a:latin typeface="Times New Roman" panose="02020603050405020304" pitchFamily="18" charset="0"/>
                <a:cs typeface="Times New Roman" panose="02020603050405020304" pitchFamily="18" charset="0"/>
              </a:rPr>
              <a:t>Matching </a:t>
            </a:r>
            <a:r>
              <a:rPr lang="en-US" sz="3700" dirty="0">
                <a:latin typeface="Times New Roman" panose="02020603050405020304" pitchFamily="18" charset="0"/>
                <a:cs typeface="Times New Roman" panose="02020603050405020304" pitchFamily="18" charset="0"/>
              </a:rPr>
              <a:t>a tool with the skills of testers is also essential. If the testers do not have proper training and skill then they may not be able to work </a:t>
            </a:r>
            <a:r>
              <a:rPr lang="en-US" sz="3700" dirty="0" smtClean="0">
                <a:latin typeface="Times New Roman" panose="02020603050405020304" pitchFamily="18" charset="0"/>
                <a:cs typeface="Times New Roman" panose="02020603050405020304" pitchFamily="18" charset="0"/>
              </a:rPr>
              <a:t>effectively.</a:t>
            </a:r>
          </a:p>
          <a:p>
            <a:pPr marL="514350" indent="-514350">
              <a:buAutoNum type="arabicPeriod"/>
            </a:pPr>
            <a:r>
              <a:rPr lang="en-US" sz="3700" dirty="0" smtClean="0">
                <a:latin typeface="Times New Roman" panose="02020603050405020304" pitchFamily="18" charset="0"/>
                <a:cs typeface="Times New Roman" panose="02020603050405020304" pitchFamily="18" charset="0"/>
              </a:rPr>
              <a:t> </a:t>
            </a:r>
            <a:r>
              <a:rPr lang="en-US" sz="3700" dirty="0">
                <a:latin typeface="Times New Roman" panose="02020603050405020304" pitchFamily="18" charset="0"/>
                <a:cs typeface="Times New Roman" panose="02020603050405020304" pitchFamily="18" charset="0"/>
              </a:rPr>
              <a:t>Select affordable tools. Cost and benefits of various tools must be compared before making final decision</a:t>
            </a:r>
            <a:r>
              <a:rPr lang="en-US" sz="3700" dirty="0" smtClean="0">
                <a:latin typeface="Times New Roman" panose="02020603050405020304" pitchFamily="18" charset="0"/>
                <a:cs typeface="Times New Roman" panose="02020603050405020304" pitchFamily="18" charset="0"/>
              </a:rPr>
              <a:t>.</a:t>
            </a:r>
          </a:p>
          <a:p>
            <a:pPr marL="514350" indent="-514350">
              <a:buAutoNum type="arabicPeriod"/>
            </a:pPr>
            <a:r>
              <a:rPr lang="en-US" sz="3700" dirty="0" smtClean="0">
                <a:latin typeface="Times New Roman" panose="02020603050405020304" pitchFamily="18" charset="0"/>
                <a:cs typeface="Times New Roman" panose="02020603050405020304" pitchFamily="18" charset="0"/>
              </a:rPr>
              <a:t>Backdoor </a:t>
            </a:r>
            <a:r>
              <a:rPr lang="en-US" sz="3700" dirty="0">
                <a:latin typeface="Times New Roman" panose="02020603050405020304" pitchFamily="18" charset="0"/>
                <a:cs typeface="Times New Roman" panose="02020603050405020304" pitchFamily="18" charset="0"/>
              </a:rPr>
              <a:t>entry of tools must be prevented. Unauthorized entry results into failure of tool and creates a negative environment for new tool introduction</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5783362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Criteria for Selecting Test Tools:</a:t>
            </a:r>
          </a:p>
        </p:txBody>
      </p:sp>
      <p:sp>
        <p:nvSpPr>
          <p:cNvPr id="3" name="Content Placeholder 2"/>
          <p:cNvSpPr>
            <a:spLocks noGrp="1"/>
          </p:cNvSpPr>
          <p:nvPr>
            <p:ph idx="1"/>
          </p:nvPr>
        </p:nvSpPr>
        <p:spPr/>
        <p:txBody>
          <a:bodyPr>
            <a:normAutofit/>
          </a:bodyPr>
          <a:lstStyle/>
          <a:p>
            <a:r>
              <a:rPr lang="en-US" sz="4000" dirty="0">
                <a:latin typeface="Times New Roman" panose="02020603050405020304" pitchFamily="18" charset="0"/>
                <a:cs typeface="Times New Roman" panose="02020603050405020304" pitchFamily="18" charset="0"/>
              </a:rPr>
              <a:t>The Criteria's for selecting Test Tools are, </a:t>
            </a:r>
            <a:endParaRPr lang="en-US" sz="4000" dirty="0" smtClean="0">
              <a:latin typeface="Times New Roman" panose="02020603050405020304" pitchFamily="18" charset="0"/>
              <a:cs typeface="Times New Roman" panose="02020603050405020304" pitchFamily="18" charset="0"/>
            </a:endParaRPr>
          </a:p>
          <a:p>
            <a:pPr marL="514350" indent="-514350">
              <a:buAutoNum type="arabicPeriod"/>
            </a:pPr>
            <a:r>
              <a:rPr lang="en-US" sz="4000" dirty="0" smtClean="0">
                <a:latin typeface="Times New Roman" panose="02020603050405020304" pitchFamily="18" charset="0"/>
                <a:cs typeface="Times New Roman" panose="02020603050405020304" pitchFamily="18" charset="0"/>
              </a:rPr>
              <a:t>Meeting </a:t>
            </a:r>
            <a:r>
              <a:rPr lang="en-US" sz="4000" dirty="0">
                <a:latin typeface="Times New Roman" panose="02020603050405020304" pitchFamily="18" charset="0"/>
                <a:cs typeface="Times New Roman" panose="02020603050405020304" pitchFamily="18" charset="0"/>
              </a:rPr>
              <a:t>requirements; </a:t>
            </a:r>
            <a:endParaRPr lang="en-US" sz="4000" dirty="0" smtClean="0">
              <a:latin typeface="Times New Roman" panose="02020603050405020304" pitchFamily="18" charset="0"/>
              <a:cs typeface="Times New Roman" panose="02020603050405020304" pitchFamily="18" charset="0"/>
            </a:endParaRPr>
          </a:p>
          <a:p>
            <a:pPr marL="514350" indent="-514350">
              <a:buAutoNum type="arabicPeriod"/>
            </a:pPr>
            <a:r>
              <a:rPr lang="en-US" sz="4000" dirty="0" smtClean="0">
                <a:latin typeface="Times New Roman" panose="02020603050405020304" pitchFamily="18" charset="0"/>
                <a:cs typeface="Times New Roman" panose="02020603050405020304" pitchFamily="18" charset="0"/>
              </a:rPr>
              <a:t>Technology </a:t>
            </a:r>
            <a:r>
              <a:rPr lang="en-US" sz="4000" dirty="0">
                <a:latin typeface="Times New Roman" panose="02020603050405020304" pitchFamily="18" charset="0"/>
                <a:cs typeface="Times New Roman" panose="02020603050405020304" pitchFamily="18" charset="0"/>
              </a:rPr>
              <a:t>expectations; </a:t>
            </a:r>
            <a:endParaRPr lang="en-US" sz="4000" dirty="0" smtClean="0">
              <a:latin typeface="Times New Roman" panose="02020603050405020304" pitchFamily="18" charset="0"/>
              <a:cs typeface="Times New Roman" panose="02020603050405020304" pitchFamily="18" charset="0"/>
            </a:endParaRPr>
          </a:p>
          <a:p>
            <a:pPr marL="514350" indent="-514350">
              <a:buAutoNum type="arabicPeriod"/>
            </a:pPr>
            <a:r>
              <a:rPr lang="en-US" sz="4000" dirty="0" smtClean="0">
                <a:latin typeface="Times New Roman" panose="02020603050405020304" pitchFamily="18" charset="0"/>
                <a:cs typeface="Times New Roman" panose="02020603050405020304" pitchFamily="18" charset="0"/>
              </a:rPr>
              <a:t>Training/skills</a:t>
            </a:r>
            <a:r>
              <a:rPr lang="en-US" sz="4000" dirty="0">
                <a:latin typeface="Times New Roman" panose="02020603050405020304" pitchFamily="18" charset="0"/>
                <a:cs typeface="Times New Roman" panose="02020603050405020304" pitchFamily="18" charset="0"/>
              </a:rPr>
              <a:t>; </a:t>
            </a:r>
            <a:endParaRPr lang="en-US" sz="4000" dirty="0" smtClean="0">
              <a:latin typeface="Times New Roman" panose="02020603050405020304" pitchFamily="18" charset="0"/>
              <a:cs typeface="Times New Roman" panose="02020603050405020304" pitchFamily="18" charset="0"/>
            </a:endParaRPr>
          </a:p>
          <a:p>
            <a:pPr marL="514350" indent="-514350">
              <a:buAutoNum type="arabicPeriod"/>
            </a:pPr>
            <a:r>
              <a:rPr lang="en-US" sz="4000" dirty="0" smtClean="0">
                <a:latin typeface="Times New Roman" panose="02020603050405020304" pitchFamily="18" charset="0"/>
                <a:cs typeface="Times New Roman" panose="02020603050405020304" pitchFamily="18" charset="0"/>
              </a:rPr>
              <a:t>Management </a:t>
            </a:r>
            <a:r>
              <a:rPr lang="en-US" sz="4000" dirty="0">
                <a:latin typeface="Times New Roman" panose="02020603050405020304" pitchFamily="18" charset="0"/>
                <a:cs typeface="Times New Roman" panose="02020603050405020304" pitchFamily="18" charset="0"/>
              </a:rPr>
              <a:t>aspects.</a:t>
            </a:r>
          </a:p>
        </p:txBody>
      </p:sp>
    </p:spTree>
    <p:extLst>
      <p:ext uri="{BB962C8B-B14F-4D97-AF65-F5344CB8AC3E}">
        <p14:creationId xmlns:p14="http://schemas.microsoft.com/office/powerpoint/2010/main" val="2742392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81000"/>
            <a:ext cx="8153400" cy="4893647"/>
          </a:xfrm>
          <a:prstGeom prst="rect">
            <a:avLst/>
          </a:prstGeom>
        </p:spPr>
        <p:txBody>
          <a:bodyPr wrap="square">
            <a:spAutoFit/>
          </a:bodyPr>
          <a:lstStyle/>
          <a:p>
            <a:pPr marL="342900" indent="-342900">
              <a:buAutoNum type="arabicPeriod"/>
            </a:pPr>
            <a:r>
              <a:rPr lang="en-US" sz="2400" b="1" dirty="0" smtClean="0">
                <a:latin typeface="Times New Roman" panose="02020603050405020304" pitchFamily="18" charset="0"/>
                <a:cs typeface="Times New Roman" panose="02020603050405020304" pitchFamily="18" charset="0"/>
              </a:rPr>
              <a:t>Meeting requirements</a:t>
            </a:r>
          </a:p>
          <a:p>
            <a:r>
              <a:rPr lang="en-US" sz="2400" dirty="0" smtClean="0">
                <a:latin typeface="Times New Roman" panose="02020603050405020304" pitchFamily="18" charset="0"/>
                <a:cs typeface="Times New Roman" panose="02020603050405020304" pitchFamily="18" charset="0"/>
              </a:rPr>
              <a:t>There </a:t>
            </a:r>
            <a:r>
              <a:rPr lang="en-US" sz="2400" dirty="0">
                <a:latin typeface="Times New Roman" panose="02020603050405020304" pitchFamily="18" charset="0"/>
                <a:cs typeface="Times New Roman" panose="02020603050405020304" pitchFamily="18" charset="0"/>
              </a:rPr>
              <a:t>are plenty of tools available in the market but rarely do they meet all the requirements of a given product or a given organization. Evaluating different tools for different requirements involve significant effort, money, and time. Given of the plethora of choice available, huge delay is involved in selecting and implementing test tools. </a:t>
            </a:r>
            <a:endParaRPr lang="en-US" sz="2400" dirty="0" smtClean="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2</a:t>
            </a:r>
            <a:r>
              <a:rPr lang="en-US" sz="2400" b="1" dirty="0">
                <a:latin typeface="Times New Roman" panose="02020603050405020304" pitchFamily="18" charset="0"/>
                <a:cs typeface="Times New Roman" panose="02020603050405020304" pitchFamily="18" charset="0"/>
              </a:rPr>
              <a:t>. Technology </a:t>
            </a:r>
            <a:r>
              <a:rPr lang="en-US" sz="2400" b="1" dirty="0" smtClean="0">
                <a:latin typeface="Times New Roman" panose="02020603050405020304" pitchFamily="18" charset="0"/>
                <a:cs typeface="Times New Roman" panose="02020603050405020304" pitchFamily="18" charset="0"/>
              </a:rPr>
              <a:t>expectations</a:t>
            </a:r>
          </a:p>
          <a:p>
            <a:r>
              <a:rPr lang="en-US" sz="2400" dirty="0" smtClean="0">
                <a:latin typeface="Times New Roman" panose="02020603050405020304" pitchFamily="18" charset="0"/>
                <a:cs typeface="Times New Roman" panose="02020603050405020304" pitchFamily="18" charset="0"/>
              </a:rPr>
              <a:t>Test </a:t>
            </a:r>
            <a:r>
              <a:rPr lang="en-US" sz="2400" dirty="0">
                <a:latin typeface="Times New Roman" panose="02020603050405020304" pitchFamily="18" charset="0"/>
                <a:cs typeface="Times New Roman" panose="02020603050405020304" pitchFamily="18" charset="0"/>
              </a:rPr>
              <a:t>tools in general may not allow test developers to extends/modify the functionality of the framework. So extending the functionality requires going back to the tool vendor and involves additional cost and effort. A good number of test tools require their libraries to be linked with product binaries</a:t>
            </a:r>
          </a:p>
        </p:txBody>
      </p:sp>
    </p:spTree>
    <p:extLst>
      <p:ext uri="{BB962C8B-B14F-4D97-AF65-F5344CB8AC3E}">
        <p14:creationId xmlns:p14="http://schemas.microsoft.com/office/powerpoint/2010/main" val="13167756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6001643"/>
          </a:xfrm>
          <a:prstGeom prst="rect">
            <a:avLst/>
          </a:prstGeom>
        </p:spPr>
        <p:txBody>
          <a:bodyPr wrap="square">
            <a:spAutoFit/>
          </a:bodyPr>
          <a:lstStyle/>
          <a:p>
            <a:r>
              <a:rPr lang="en-US" sz="3200" dirty="0">
                <a:latin typeface="Times New Roman" panose="02020603050405020304" pitchFamily="18" charset="0"/>
                <a:cs typeface="Times New Roman" panose="02020603050405020304" pitchFamily="18" charset="0"/>
              </a:rPr>
              <a:t>3</a:t>
            </a:r>
            <a:r>
              <a:rPr lang="en-US" sz="3200" b="1" dirty="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Training/skills</a:t>
            </a:r>
          </a:p>
          <a:p>
            <a:r>
              <a:rPr lang="en-US" sz="3200" dirty="0" smtClean="0">
                <a:latin typeface="Times New Roman" panose="02020603050405020304" pitchFamily="18" charset="0"/>
                <a:cs typeface="Times New Roman" panose="02020603050405020304" pitchFamily="18" charset="0"/>
              </a:rPr>
              <a:t>While </a:t>
            </a:r>
            <a:r>
              <a:rPr lang="en-US" sz="3200" dirty="0">
                <a:latin typeface="Times New Roman" panose="02020603050405020304" pitchFamily="18" charset="0"/>
                <a:cs typeface="Times New Roman" panose="02020603050405020304" pitchFamily="18" charset="0"/>
              </a:rPr>
              <a:t>test tools require plenty of training, very few vendors provide the training to the required level. Organization level training is needed to deploy the test tools, as the user of the test suite are not only the test team but also the development team and other areas like configuration management. </a:t>
            </a:r>
            <a:endParaRPr lang="en-US" sz="3200" dirty="0" smtClean="0">
              <a:latin typeface="Times New Roman" panose="02020603050405020304" pitchFamily="18" charset="0"/>
              <a:cs typeface="Times New Roman" panose="02020603050405020304" pitchFamily="18" charset="0"/>
            </a:endParaRPr>
          </a:p>
          <a:p>
            <a:r>
              <a:rPr lang="en-US" sz="3200" b="1" dirty="0">
                <a:latin typeface="Times New Roman" panose="02020603050405020304" pitchFamily="18" charset="0"/>
                <a:cs typeface="Times New Roman" panose="02020603050405020304" pitchFamily="18" charset="0"/>
              </a:rPr>
              <a:t>4. Management </a:t>
            </a:r>
            <a:r>
              <a:rPr lang="en-US" sz="3200" b="1" dirty="0" smtClean="0">
                <a:latin typeface="Times New Roman" panose="02020603050405020304" pitchFamily="18" charset="0"/>
                <a:cs typeface="Times New Roman" panose="02020603050405020304" pitchFamily="18" charset="0"/>
              </a:rPr>
              <a:t>aspects</a:t>
            </a:r>
          </a:p>
          <a:p>
            <a:r>
              <a:rPr lang="en-US" sz="3200" dirty="0" smtClean="0">
                <a:latin typeface="Times New Roman" panose="02020603050405020304" pitchFamily="18" charset="0"/>
                <a:cs typeface="Times New Roman" panose="02020603050405020304" pitchFamily="18" charset="0"/>
              </a:rPr>
              <a:t>A </a:t>
            </a:r>
            <a:r>
              <a:rPr lang="en-US" sz="3200" dirty="0">
                <a:latin typeface="Times New Roman" panose="02020603050405020304" pitchFamily="18" charset="0"/>
                <a:cs typeface="Times New Roman" panose="02020603050405020304" pitchFamily="18" charset="0"/>
              </a:rPr>
              <a:t>test tool increases the system requirement and requires the hardware and software to be upgraded. This increases the cost of the already- expensive test tool.</a:t>
            </a:r>
          </a:p>
        </p:txBody>
      </p:sp>
    </p:spTree>
    <p:extLst>
      <p:ext uri="{BB962C8B-B14F-4D97-AF65-F5344CB8AC3E}">
        <p14:creationId xmlns:p14="http://schemas.microsoft.com/office/powerpoint/2010/main" val="657101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Which types of test are first candidates for test automation? Why?</a:t>
            </a:r>
          </a:p>
        </p:txBody>
      </p:sp>
      <p:sp>
        <p:nvSpPr>
          <p:cNvPr id="3" name="Content Placeholder 2"/>
          <p:cNvSpPr>
            <a:spLocks noGrp="1"/>
          </p:cNvSpPr>
          <p:nvPr>
            <p:ph idx="1"/>
          </p:nvPr>
        </p:nvSpPr>
        <p:spPr>
          <a:xfrm>
            <a:off x="457200" y="1600200"/>
            <a:ext cx="8458200" cy="5029200"/>
          </a:xfrm>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Stress, reliability, scalability and performance testing: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These </a:t>
            </a:r>
            <a:r>
              <a:rPr lang="en-US" dirty="0">
                <a:latin typeface="Times New Roman" panose="02020603050405020304" pitchFamily="18" charset="0"/>
                <a:cs typeface="Times New Roman" panose="02020603050405020304" pitchFamily="18" charset="0"/>
              </a:rPr>
              <a:t>types of testing require the test case to be run from a large number of different machines for an extended period of time, such as 24 hours, 48 hours, and so on. It is just not possible to have hundreds of users trying out the product they may be not willing to perform the repetitive tasks, nor will it be possible to find that many people with the required skill sets. Test cases belonging to these testing types become the first candidates for automation.</a:t>
            </a:r>
          </a:p>
        </p:txBody>
      </p:sp>
    </p:spTree>
    <p:extLst>
      <p:ext uri="{BB962C8B-B14F-4D97-AF65-F5344CB8AC3E}">
        <p14:creationId xmlns:p14="http://schemas.microsoft.com/office/powerpoint/2010/main" val="18906055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6324600"/>
          </a:xfrm>
        </p:spPr>
        <p:txBody>
          <a:bodyPr>
            <a:normAutofit fontScale="92500"/>
          </a:bodyPr>
          <a:lstStyle/>
          <a:p>
            <a:r>
              <a:rPr lang="en-US" b="1" dirty="0">
                <a:latin typeface="Times New Roman" panose="02020603050405020304" pitchFamily="18" charset="0"/>
                <a:cs typeface="Times New Roman" panose="02020603050405020304" pitchFamily="18" charset="0"/>
              </a:rPr>
              <a:t>Regression tests</a:t>
            </a:r>
            <a:r>
              <a:rPr lang="en-US" dirty="0">
                <a:latin typeface="Times New Roman" panose="02020603050405020304" pitchFamily="18" charset="0"/>
                <a:cs typeface="Times New Roman" panose="02020603050405020304" pitchFamily="18" charset="0"/>
              </a:rPr>
              <a:t>: Regression tests are repetitive in nature .These test cases are executed multiple times during the product development phase. Given the repetitive nature of test cases, automation will save significant time and effort in the long run. The time thus gained can be effectively utilized for other tests</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Functional tests</a:t>
            </a:r>
            <a:r>
              <a:rPr lang="en-US" dirty="0">
                <a:latin typeface="Times New Roman" panose="02020603050405020304" pitchFamily="18" charset="0"/>
                <a:cs typeface="Times New Roman" panose="02020603050405020304" pitchFamily="18" charset="0"/>
              </a:rPr>
              <a:t>: These kinds of tests may require a complex set up and thus require specialized skill, which may not be available on an ongoing basis. Automating these once, using the expert skill sets, can enable using less-skilled people to run these test on an ongoing basis</a:t>
            </a:r>
          </a:p>
        </p:txBody>
      </p:sp>
    </p:spTree>
    <p:extLst>
      <p:ext uri="{BB962C8B-B14F-4D97-AF65-F5344CB8AC3E}">
        <p14:creationId xmlns:p14="http://schemas.microsoft.com/office/powerpoint/2010/main" val="256860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Criteria for tool selection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Data driven capabilities</a:t>
            </a:r>
          </a:p>
          <a:p>
            <a:r>
              <a:rPr lang="en-US" dirty="0" smtClean="0">
                <a:latin typeface="Times New Roman" panose="02020603050405020304" pitchFamily="18" charset="0"/>
                <a:cs typeface="Times New Roman" panose="02020603050405020304" pitchFamily="18" charset="0"/>
              </a:rPr>
              <a:t>Debugging and logging capabilities</a:t>
            </a:r>
          </a:p>
          <a:p>
            <a:r>
              <a:rPr lang="en-US" dirty="0" smtClean="0">
                <a:latin typeface="Times New Roman" panose="02020603050405020304" pitchFamily="18" charset="0"/>
                <a:cs typeface="Times New Roman" panose="02020603050405020304" pitchFamily="18" charset="0"/>
              </a:rPr>
              <a:t>Platform independence</a:t>
            </a:r>
          </a:p>
          <a:p>
            <a:r>
              <a:rPr lang="en-US" dirty="0" smtClean="0">
                <a:latin typeface="Times New Roman" panose="02020603050405020304" pitchFamily="18" charset="0"/>
                <a:cs typeface="Times New Roman" panose="02020603050405020304" pitchFamily="18" charset="0"/>
              </a:rPr>
              <a:t>Extensibility and customizability</a:t>
            </a:r>
          </a:p>
          <a:p>
            <a:r>
              <a:rPr lang="en-US" dirty="0" smtClean="0">
                <a:latin typeface="Times New Roman" panose="02020603050405020304" pitchFamily="18" charset="0"/>
                <a:cs typeface="Times New Roman" panose="02020603050405020304" pitchFamily="18" charset="0"/>
              </a:rPr>
              <a:t>E-mail notification</a:t>
            </a:r>
          </a:p>
          <a:p>
            <a:r>
              <a:rPr lang="en-US" dirty="0" smtClean="0">
                <a:latin typeface="Times New Roman" panose="02020603050405020304" pitchFamily="18" charset="0"/>
                <a:cs typeface="Times New Roman" panose="02020603050405020304" pitchFamily="18" charset="0"/>
              </a:rPr>
              <a:t>Version control friendly</a:t>
            </a:r>
          </a:p>
          <a:p>
            <a:r>
              <a:rPr lang="en-US" dirty="0" smtClean="0">
                <a:latin typeface="Times New Roman" panose="02020603050405020304" pitchFamily="18" charset="0"/>
                <a:cs typeface="Times New Roman" panose="02020603050405020304" pitchFamily="18" charset="0"/>
              </a:rPr>
              <a:t>Support unattended test runs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6409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anose="02020603050405020304" pitchFamily="18" charset="0"/>
                <a:cs typeface="Times New Roman" panose="02020603050405020304" pitchFamily="18" charset="0"/>
              </a:rPr>
              <a:t>How To Do Manual Testing</a:t>
            </a:r>
            <a:br>
              <a:rPr lang="en-US" b="1"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p:txBody>
          <a:bodyPr>
            <a:normAutofit/>
          </a:bodyPr>
          <a:lstStyle/>
          <a:p>
            <a:r>
              <a:rPr lang="en-US" b="1" i="1" dirty="0">
                <a:latin typeface="Times New Roman" panose="02020603050405020304" pitchFamily="18" charset="0"/>
                <a:cs typeface="Times New Roman" panose="02020603050405020304" pitchFamily="18" charset="0"/>
              </a:rPr>
              <a:t>Requirement Analysis</a:t>
            </a:r>
            <a:endParaRPr lang="en-US" dirty="0">
              <a:latin typeface="Times New Roman" panose="02020603050405020304" pitchFamily="18" charset="0"/>
              <a:cs typeface="Times New Roman" panose="02020603050405020304" pitchFamily="18" charset="0"/>
            </a:endParaRPr>
          </a:p>
          <a:p>
            <a:r>
              <a:rPr lang="en-US" b="1" i="1" dirty="0">
                <a:latin typeface="Times New Roman" panose="02020603050405020304" pitchFamily="18" charset="0"/>
                <a:cs typeface="Times New Roman" panose="02020603050405020304" pitchFamily="18" charset="0"/>
              </a:rPr>
              <a:t>Test Plan Creation</a:t>
            </a:r>
            <a:endParaRPr lang="en-US" dirty="0">
              <a:latin typeface="Times New Roman" panose="02020603050405020304" pitchFamily="18" charset="0"/>
              <a:cs typeface="Times New Roman" panose="02020603050405020304" pitchFamily="18" charset="0"/>
            </a:endParaRPr>
          </a:p>
          <a:p>
            <a:r>
              <a:rPr lang="en-US" b="1" i="1" dirty="0">
                <a:latin typeface="Times New Roman" panose="02020603050405020304" pitchFamily="18" charset="0"/>
                <a:cs typeface="Times New Roman" panose="02020603050405020304" pitchFamily="18" charset="0"/>
              </a:rPr>
              <a:t>Test case Creation</a:t>
            </a:r>
            <a:endParaRPr lang="en-US" dirty="0">
              <a:latin typeface="Times New Roman" panose="02020603050405020304" pitchFamily="18" charset="0"/>
              <a:cs typeface="Times New Roman" panose="02020603050405020304" pitchFamily="18" charset="0"/>
            </a:endParaRPr>
          </a:p>
          <a:p>
            <a:r>
              <a:rPr lang="en-US" b="1" i="1" dirty="0">
                <a:latin typeface="Times New Roman" panose="02020603050405020304" pitchFamily="18" charset="0"/>
                <a:cs typeface="Times New Roman" panose="02020603050405020304" pitchFamily="18" charset="0"/>
              </a:rPr>
              <a:t>Test case Execution</a:t>
            </a:r>
            <a:endParaRPr lang="en-US" dirty="0">
              <a:latin typeface="Times New Roman" panose="02020603050405020304" pitchFamily="18" charset="0"/>
              <a:cs typeface="Times New Roman" panose="02020603050405020304" pitchFamily="18" charset="0"/>
            </a:endParaRPr>
          </a:p>
          <a:p>
            <a:r>
              <a:rPr lang="en-US" b="1" i="1" dirty="0">
                <a:latin typeface="Times New Roman" panose="02020603050405020304" pitchFamily="18" charset="0"/>
                <a:cs typeface="Times New Roman" panose="02020603050405020304" pitchFamily="18" charset="0"/>
              </a:rPr>
              <a:t>Defect Logging</a:t>
            </a:r>
            <a:endParaRPr lang="en-US" dirty="0">
              <a:latin typeface="Times New Roman" panose="02020603050405020304" pitchFamily="18" charset="0"/>
              <a:cs typeface="Times New Roman" panose="02020603050405020304" pitchFamily="18" charset="0"/>
            </a:endParaRPr>
          </a:p>
          <a:p>
            <a:r>
              <a:rPr lang="en-US" b="1" i="1" dirty="0">
                <a:latin typeface="Times New Roman" panose="02020603050405020304" pitchFamily="18" charset="0"/>
                <a:cs typeface="Times New Roman" panose="02020603050405020304" pitchFamily="18" charset="0"/>
              </a:rPr>
              <a:t>Defect Fix &amp; Re-Verification</a:t>
            </a:r>
            <a:endParaRPr lang="en-US" dirty="0">
              <a:latin typeface="Times New Roman" panose="02020603050405020304" pitchFamily="18" charset="0"/>
              <a:cs typeface="Times New Roman" panose="02020603050405020304" pitchFamily="18" charset="0"/>
            </a:endParaRP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p:txBody>
          <a:bodyPr/>
          <a:lstStyle/>
          <a:p>
            <a:endParaRPr lang="en-US"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1600200"/>
            <a:ext cx="47244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33961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Test automation frameworks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3600" dirty="0" smtClean="0">
                <a:latin typeface="Times New Roman" panose="02020603050405020304" pitchFamily="18" charset="0"/>
                <a:cs typeface="Times New Roman" panose="02020603050405020304" pitchFamily="18" charset="0"/>
              </a:rPr>
              <a:t>Data driven </a:t>
            </a:r>
            <a:r>
              <a:rPr lang="en-US" sz="3600" dirty="0">
                <a:latin typeface="Times New Roman" panose="02020603050405020304" pitchFamily="18" charset="0"/>
                <a:cs typeface="Times New Roman" panose="02020603050405020304" pitchFamily="18" charset="0"/>
              </a:rPr>
              <a:t>automation </a:t>
            </a:r>
            <a:r>
              <a:rPr lang="en-US" sz="3600" dirty="0" smtClean="0">
                <a:latin typeface="Times New Roman" panose="02020603050405020304" pitchFamily="18" charset="0"/>
                <a:cs typeface="Times New Roman" panose="02020603050405020304" pitchFamily="18" charset="0"/>
              </a:rPr>
              <a:t>framework</a:t>
            </a:r>
          </a:p>
          <a:p>
            <a:r>
              <a:rPr lang="en-US" sz="3600" dirty="0" smtClean="0">
                <a:latin typeface="Times New Roman" panose="02020603050405020304" pitchFamily="18" charset="0"/>
                <a:cs typeface="Times New Roman" panose="02020603050405020304" pitchFamily="18" charset="0"/>
              </a:rPr>
              <a:t>Keyword driven </a:t>
            </a:r>
            <a:r>
              <a:rPr lang="en-US" sz="3600" dirty="0">
                <a:latin typeface="Times New Roman" panose="02020603050405020304" pitchFamily="18" charset="0"/>
                <a:cs typeface="Times New Roman" panose="02020603050405020304" pitchFamily="18" charset="0"/>
              </a:rPr>
              <a:t>automation </a:t>
            </a:r>
            <a:r>
              <a:rPr lang="en-US" sz="3600" dirty="0" smtClean="0">
                <a:latin typeface="Times New Roman" panose="02020603050405020304" pitchFamily="18" charset="0"/>
                <a:cs typeface="Times New Roman" panose="02020603050405020304" pitchFamily="18" charset="0"/>
              </a:rPr>
              <a:t>framework</a:t>
            </a:r>
          </a:p>
          <a:p>
            <a:r>
              <a:rPr lang="en-US" sz="3600" dirty="0" smtClean="0">
                <a:latin typeface="Times New Roman" panose="02020603050405020304" pitchFamily="18" charset="0"/>
                <a:cs typeface="Times New Roman" panose="02020603050405020304" pitchFamily="18" charset="0"/>
              </a:rPr>
              <a:t>Modular </a:t>
            </a:r>
            <a:r>
              <a:rPr lang="en-US" sz="3600" dirty="0">
                <a:latin typeface="Times New Roman" panose="02020603050405020304" pitchFamily="18" charset="0"/>
                <a:cs typeface="Times New Roman" panose="02020603050405020304" pitchFamily="18" charset="0"/>
              </a:rPr>
              <a:t>automation </a:t>
            </a:r>
            <a:r>
              <a:rPr lang="en-US" sz="3600" dirty="0" smtClean="0">
                <a:latin typeface="Times New Roman" panose="02020603050405020304" pitchFamily="18" charset="0"/>
                <a:cs typeface="Times New Roman" panose="02020603050405020304" pitchFamily="18" charset="0"/>
              </a:rPr>
              <a:t>framework</a:t>
            </a:r>
          </a:p>
          <a:p>
            <a:r>
              <a:rPr lang="en-US" sz="3600" dirty="0" smtClean="0">
                <a:latin typeface="Times New Roman" panose="02020603050405020304" pitchFamily="18" charset="0"/>
                <a:cs typeface="Times New Roman" panose="02020603050405020304" pitchFamily="18" charset="0"/>
              </a:rPr>
              <a:t>Hybrid </a:t>
            </a:r>
            <a:r>
              <a:rPr lang="en-US" sz="3600" dirty="0">
                <a:latin typeface="Times New Roman" panose="02020603050405020304" pitchFamily="18" charset="0"/>
                <a:cs typeface="Times New Roman" panose="02020603050405020304" pitchFamily="18" charset="0"/>
              </a:rPr>
              <a:t>automation </a:t>
            </a:r>
            <a:r>
              <a:rPr lang="en-US" sz="3600" dirty="0" smtClean="0">
                <a:latin typeface="Times New Roman" panose="02020603050405020304" pitchFamily="18" charset="0"/>
                <a:cs typeface="Times New Roman" panose="02020603050405020304" pitchFamily="18" charset="0"/>
              </a:rPr>
              <a:t>framework</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28692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Metrics and measurements of s/w testing</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229600" cy="4906963"/>
          </a:xfrm>
        </p:spPr>
        <p:txBody>
          <a:bodyPr/>
          <a:lstStyle/>
          <a:p>
            <a:r>
              <a:rPr lang="en-US" dirty="0">
                <a:latin typeface="Times New Roman" panose="02020603050405020304" pitchFamily="18" charset="0"/>
                <a:cs typeface="Times New Roman" panose="02020603050405020304" pitchFamily="18" charset="0"/>
              </a:rPr>
              <a:t>Metrics is a relative measurement of status of process or product in terms of two or more entities taken together for comparison</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Measurements are key element for controlling software engineering processes.</a:t>
            </a:r>
          </a:p>
        </p:txBody>
      </p:sp>
    </p:spTree>
    <p:extLst>
      <p:ext uri="{BB962C8B-B14F-4D97-AF65-F5344CB8AC3E}">
        <p14:creationId xmlns:p14="http://schemas.microsoft.com/office/powerpoint/2010/main" val="32540629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534400" cy="6248400"/>
          </a:xfrm>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Need of software measurements: </a:t>
            </a:r>
            <a:endParaRPr lang="en-US" dirty="0" smtClean="0">
              <a:latin typeface="Times New Roman" panose="02020603050405020304" pitchFamily="18" charset="0"/>
              <a:cs typeface="Times New Roman" panose="02020603050405020304" pitchFamily="18" charset="0"/>
            </a:endParaRPr>
          </a:p>
          <a:p>
            <a:pPr marL="514350" indent="-514350">
              <a:buAutoNum type="arabicPeriod"/>
            </a:pPr>
            <a:r>
              <a:rPr lang="en-US" dirty="0" smtClean="0">
                <a:latin typeface="Times New Roman" panose="02020603050405020304" pitchFamily="18" charset="0"/>
                <a:cs typeface="Times New Roman" panose="02020603050405020304" pitchFamily="18" charset="0"/>
              </a:rPr>
              <a:t>Understanding</a:t>
            </a:r>
            <a:r>
              <a:rPr lang="en-US" dirty="0">
                <a:latin typeface="Times New Roman" panose="02020603050405020304" pitchFamily="18" charset="0"/>
                <a:cs typeface="Times New Roman" panose="02020603050405020304" pitchFamily="18" charset="0"/>
              </a:rPr>
              <a:t>: Metrics can help in making the aspects of process more visible, thereby giving a better understanding of the relationship among the activities and entities they affect. </a:t>
            </a:r>
            <a:endParaRPr lang="en-US" dirty="0" smtClean="0">
              <a:latin typeface="Times New Roman" panose="02020603050405020304" pitchFamily="18" charset="0"/>
              <a:cs typeface="Times New Roman" panose="02020603050405020304" pitchFamily="18" charset="0"/>
            </a:endParaRPr>
          </a:p>
          <a:p>
            <a:pPr marL="514350" indent="-514350">
              <a:buAutoNum type="arabicPeriod"/>
            </a:pPr>
            <a:r>
              <a:rPr lang="en-US" dirty="0" smtClean="0">
                <a:latin typeface="Times New Roman" panose="02020603050405020304" pitchFamily="18" charset="0"/>
                <a:cs typeface="Times New Roman" panose="02020603050405020304" pitchFamily="18" charset="0"/>
              </a:rPr>
              <a:t>Control</a:t>
            </a:r>
            <a:r>
              <a:rPr lang="en-US" dirty="0">
                <a:latin typeface="Times New Roman" panose="02020603050405020304" pitchFamily="18" charset="0"/>
                <a:cs typeface="Times New Roman" panose="02020603050405020304" pitchFamily="18" charset="0"/>
              </a:rPr>
              <a:t>: Using baselines, goals and an understanding of the relationships, we can predict what is likely to happen and correspondingly, make appropriate changes in the process to help meet the goals. </a:t>
            </a:r>
            <a:endParaRPr lang="en-US" dirty="0" smtClean="0">
              <a:latin typeface="Times New Roman" panose="02020603050405020304" pitchFamily="18" charset="0"/>
              <a:cs typeface="Times New Roman" panose="02020603050405020304" pitchFamily="18" charset="0"/>
            </a:endParaRPr>
          </a:p>
          <a:p>
            <a:pPr marL="514350" indent="-514350">
              <a:buAutoNum type="arabicPeriod"/>
            </a:pPr>
            <a:r>
              <a:rPr lang="en-US" dirty="0" smtClean="0">
                <a:latin typeface="Times New Roman" panose="02020603050405020304" pitchFamily="18" charset="0"/>
                <a:cs typeface="Times New Roman" panose="02020603050405020304" pitchFamily="18" charset="0"/>
              </a:rPr>
              <a:t>Improvement</a:t>
            </a:r>
            <a:r>
              <a:rPr lang="en-US" dirty="0">
                <a:latin typeface="Times New Roman" panose="02020603050405020304" pitchFamily="18" charset="0"/>
                <a:cs typeface="Times New Roman" panose="02020603050405020304" pitchFamily="18" charset="0"/>
              </a:rPr>
              <a:t>: By taking corrective actions and making appropriate changes, we can improve a product. Similarly, based on the analysis of a project, a process can also be improved.</a:t>
            </a:r>
          </a:p>
        </p:txBody>
      </p:sp>
    </p:spTree>
    <p:extLst>
      <p:ext uri="{BB962C8B-B14F-4D97-AF65-F5344CB8AC3E}">
        <p14:creationId xmlns:p14="http://schemas.microsoft.com/office/powerpoint/2010/main" val="20385145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Metrics lifecycle</a:t>
            </a:r>
            <a:endParaRPr lang="en-US" dirty="0"/>
          </a:p>
        </p:txBody>
      </p:sp>
      <p:sp>
        <p:nvSpPr>
          <p:cNvPr id="3" name="Content Placeholder 2"/>
          <p:cNvSpPr>
            <a:spLocks noGrp="1"/>
          </p:cNvSpPr>
          <p:nvPr>
            <p:ph idx="1"/>
          </p:nvPr>
        </p:nvSpPr>
        <p:spPr>
          <a:xfrm>
            <a:off x="457200" y="1524000"/>
            <a:ext cx="8229600" cy="4602163"/>
          </a:xfrm>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447800"/>
            <a:ext cx="7010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89358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Metrics </a:t>
            </a:r>
            <a:r>
              <a:rPr lang="en-US" dirty="0" smtClean="0">
                <a:latin typeface="Times New Roman" panose="02020603050405020304" pitchFamily="18" charset="0"/>
                <a:cs typeface="Times New Roman" panose="02020603050405020304" pitchFamily="18" charset="0"/>
              </a:rPr>
              <a:t>classification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r>
              <a:rPr lang="en-US" dirty="0">
                <a:latin typeface="Times New Roman" panose="02020603050405020304" pitchFamily="18" charset="0"/>
                <a:cs typeface="Times New Roman" panose="02020603050405020304" pitchFamily="18" charset="0"/>
              </a:rPr>
              <a:t>Metrics are basically classified as: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 Product Metrics: Product metrics are measures of software product at any stage of its development, from requirements to installed system.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Process Metrics: Process metrics are measures of the software development process such as the overall development time, type of methodology used or the average level of experience of the programming staff. </a:t>
            </a:r>
          </a:p>
        </p:txBody>
      </p:sp>
    </p:spTree>
    <p:extLst>
      <p:ext uri="{BB962C8B-B14F-4D97-AF65-F5344CB8AC3E}">
        <p14:creationId xmlns:p14="http://schemas.microsoft.com/office/powerpoint/2010/main" val="24926291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096000"/>
          </a:xfrm>
        </p:spPr>
        <p:txBody>
          <a:bodyPr>
            <a:normAutofit fontScale="85000" lnSpcReduction="10000"/>
          </a:bodyPr>
          <a:lstStyle/>
          <a:p>
            <a:r>
              <a:rPr lang="en-US" sz="4200" b="1" dirty="0">
                <a:latin typeface="Times New Roman" panose="02020603050405020304" pitchFamily="18" charset="0"/>
                <a:cs typeface="Times New Roman" panose="02020603050405020304" pitchFamily="18" charset="0"/>
              </a:rPr>
              <a:t>Product Metrics is classified </a:t>
            </a:r>
            <a:r>
              <a:rPr lang="en-US" sz="4200" b="1" dirty="0" smtClean="0">
                <a:latin typeface="Times New Roman" panose="02020603050405020304" pitchFamily="18" charset="0"/>
                <a:cs typeface="Times New Roman" panose="02020603050405020304" pitchFamily="18" charset="0"/>
              </a:rPr>
              <a:t>as</a:t>
            </a:r>
          </a:p>
          <a:p>
            <a:pPr marL="514350" indent="-514350">
              <a:buAutoNum type="arabicPeriod"/>
            </a:pPr>
            <a:r>
              <a:rPr lang="en-US" b="1" dirty="0" smtClean="0">
                <a:latin typeface="Times New Roman" panose="02020603050405020304" pitchFamily="18" charset="0"/>
                <a:cs typeface="Times New Roman" panose="02020603050405020304" pitchFamily="18" charset="0"/>
              </a:rPr>
              <a:t>Project </a:t>
            </a:r>
            <a:r>
              <a:rPr lang="en-US" b="1" dirty="0">
                <a:latin typeface="Times New Roman" panose="02020603050405020304" pitchFamily="18" charset="0"/>
                <a:cs typeface="Times New Roman" panose="02020603050405020304" pitchFamily="18" charset="0"/>
              </a:rPr>
              <a:t>Metrics</a:t>
            </a:r>
            <a:r>
              <a:rPr lang="en-US" dirty="0">
                <a:latin typeface="Times New Roman" panose="02020603050405020304" pitchFamily="18" charset="0"/>
                <a:cs typeface="Times New Roman" panose="02020603050405020304" pitchFamily="18" charset="0"/>
              </a:rPr>
              <a:t>: A set of metrics that indicates how the project is planned and executed. </a:t>
            </a:r>
          </a:p>
          <a:p>
            <a:pPr marL="514350" indent="-514350">
              <a:buAutoNum type="arabicPeriod"/>
            </a:pPr>
            <a:r>
              <a:rPr lang="en-US"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Progress</a:t>
            </a:r>
            <a:r>
              <a:rPr lang="en-US" dirty="0">
                <a:latin typeface="Times New Roman" panose="02020603050405020304" pitchFamily="18" charset="0"/>
                <a:cs typeface="Times New Roman" panose="02020603050405020304" pitchFamily="18" charset="0"/>
              </a:rPr>
              <a:t>: A set of metrics that tracks how the different activities of the project are progressing. </a:t>
            </a:r>
            <a:endParaRPr lang="en-US"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Progress </a:t>
            </a:r>
            <a:r>
              <a:rPr lang="en-US" dirty="0">
                <a:latin typeface="Times New Roman" panose="02020603050405020304" pitchFamily="18" charset="0"/>
                <a:cs typeface="Times New Roman" panose="02020603050405020304" pitchFamily="18" charset="0"/>
              </a:rPr>
              <a:t>Metrics is classified as </a:t>
            </a:r>
            <a:endParaRPr lang="en-US"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1. </a:t>
            </a:r>
            <a:r>
              <a:rPr lang="en-US" dirty="0">
                <a:latin typeface="Times New Roman" panose="02020603050405020304" pitchFamily="18" charset="0"/>
                <a:cs typeface="Times New Roman" panose="02020603050405020304" pitchFamily="18" charset="0"/>
              </a:rPr>
              <a:t>Test defect metrics </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help the testing team in analysis </a:t>
            </a:r>
            <a:r>
              <a:rPr lang="en-US" dirty="0" smtClean="0">
                <a:latin typeface="Times New Roman" panose="02020603050405020304" pitchFamily="18" charset="0"/>
                <a:cs typeface="Times New Roman" panose="02020603050405020304" pitchFamily="18" charset="0"/>
              </a:rPr>
              <a:t>  of product </a:t>
            </a:r>
            <a:r>
              <a:rPr lang="en-US" dirty="0">
                <a:latin typeface="Times New Roman" panose="02020603050405020304" pitchFamily="18" charset="0"/>
                <a:cs typeface="Times New Roman" panose="02020603050405020304" pitchFamily="18" charset="0"/>
              </a:rPr>
              <a:t>quality and </a:t>
            </a:r>
            <a:r>
              <a:rPr lang="en-US" dirty="0" smtClean="0">
                <a:latin typeface="Times New Roman" panose="02020603050405020304" pitchFamily="18" charset="0"/>
                <a:cs typeface="Times New Roman" panose="02020603050405020304" pitchFamily="18" charset="0"/>
              </a:rPr>
              <a:t>testing.</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2</a:t>
            </a:r>
            <a:r>
              <a:rPr lang="en-US" dirty="0">
                <a:latin typeface="Times New Roman" panose="02020603050405020304" pitchFamily="18" charset="0"/>
                <a:cs typeface="Times New Roman" panose="02020603050405020304" pitchFamily="18" charset="0"/>
              </a:rPr>
              <a:t>. Development defect </a:t>
            </a:r>
            <a:r>
              <a:rPr lang="en-US" dirty="0" smtClean="0">
                <a:latin typeface="Times New Roman" panose="02020603050405020304" pitchFamily="18" charset="0"/>
                <a:cs typeface="Times New Roman" panose="02020603050405020304" pitchFamily="18" charset="0"/>
              </a:rPr>
              <a:t>metrics: help </a:t>
            </a:r>
            <a:r>
              <a:rPr lang="en-US" dirty="0">
                <a:latin typeface="Times New Roman" panose="02020603050405020304" pitchFamily="18" charset="0"/>
                <a:cs typeface="Times New Roman" panose="02020603050405020304" pitchFamily="18" charset="0"/>
              </a:rPr>
              <a:t>the development team in analysis of development activities. </a:t>
            </a:r>
          </a:p>
          <a:p>
            <a:pPr marL="0" indent="0">
              <a:buNone/>
            </a:pPr>
            <a:r>
              <a:rPr lang="en-US" dirty="0" smtClean="0">
                <a:latin typeface="Times New Roman" panose="02020603050405020304" pitchFamily="18" charset="0"/>
                <a:cs typeface="Times New Roman" panose="02020603050405020304" pitchFamily="18" charset="0"/>
              </a:rPr>
              <a:t>3. </a:t>
            </a:r>
            <a:r>
              <a:rPr lang="en-US" b="1" dirty="0" smtClean="0">
                <a:latin typeface="Times New Roman" panose="02020603050405020304" pitchFamily="18" charset="0"/>
                <a:cs typeface="Times New Roman" panose="02020603050405020304" pitchFamily="18" charset="0"/>
              </a:rPr>
              <a:t>Productivity</a:t>
            </a:r>
            <a:r>
              <a:rPr lang="en-US" dirty="0">
                <a:latin typeface="Times New Roman" panose="02020603050405020304" pitchFamily="18" charset="0"/>
                <a:cs typeface="Times New Roman" panose="02020603050405020304" pitchFamily="18" charset="0"/>
              </a:rPr>
              <a:t>: A set of metrics that takes into account various productivity numbers that can be collected and used for planning and tracking testing activities.</a:t>
            </a:r>
          </a:p>
        </p:txBody>
      </p:sp>
    </p:spTree>
    <p:extLst>
      <p:ext uri="{BB962C8B-B14F-4D97-AF65-F5344CB8AC3E}">
        <p14:creationId xmlns:p14="http://schemas.microsoft.com/office/powerpoint/2010/main" val="19978568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a:latin typeface="Times New Roman" panose="02020603050405020304" pitchFamily="18" charset="0"/>
                <a:cs typeface="Times New Roman" panose="02020603050405020304" pitchFamily="18" charset="0"/>
              </a:rPr>
              <a:t>Other type of classification is:</a:t>
            </a:r>
          </a:p>
          <a:p>
            <a:pPr marL="0" indent="0">
              <a:buNone/>
            </a:pPr>
            <a:r>
              <a:rPr lang="en-US" dirty="0">
                <a:latin typeface="Times New Roman" panose="02020603050405020304" pitchFamily="18" charset="0"/>
                <a:cs typeface="Times New Roman" panose="02020603050405020304" pitchFamily="18" charset="0"/>
              </a:rPr>
              <a:t>1. Product vs. Process Metrics</a:t>
            </a:r>
          </a:p>
          <a:p>
            <a:pPr marL="0" indent="0">
              <a:buNone/>
            </a:pPr>
            <a:r>
              <a:rPr lang="en-US" dirty="0">
                <a:latin typeface="Times New Roman" panose="02020603050405020304" pitchFamily="18" charset="0"/>
                <a:cs typeface="Times New Roman" panose="02020603050405020304" pitchFamily="18" charset="0"/>
              </a:rPr>
              <a:t>2. Objective vs. Subjective Metrics</a:t>
            </a:r>
          </a:p>
          <a:p>
            <a:pPr marL="0" indent="0">
              <a:buNone/>
            </a:pPr>
            <a:r>
              <a:rPr lang="en-US" dirty="0">
                <a:latin typeface="Times New Roman" panose="02020603050405020304" pitchFamily="18" charset="0"/>
                <a:cs typeface="Times New Roman" panose="02020603050405020304" pitchFamily="18" charset="0"/>
              </a:rPr>
              <a:t>3. Primitive vs. Computed Metrics</a:t>
            </a:r>
          </a:p>
          <a:p>
            <a:pPr marL="0" indent="0">
              <a:buNone/>
            </a:pPr>
            <a:r>
              <a:rPr lang="en-US" dirty="0">
                <a:latin typeface="Times New Roman" panose="02020603050405020304" pitchFamily="18" charset="0"/>
                <a:cs typeface="Times New Roman" panose="02020603050405020304" pitchFamily="18" charset="0"/>
              </a:rPr>
              <a:t>4. Private vs. Public Metrics</a:t>
            </a:r>
          </a:p>
        </p:txBody>
      </p:sp>
    </p:spTree>
    <p:extLst>
      <p:ext uri="{BB962C8B-B14F-4D97-AF65-F5344CB8AC3E}">
        <p14:creationId xmlns:p14="http://schemas.microsoft.com/office/powerpoint/2010/main" val="2459742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Limitations of Manual Testing</a:t>
            </a:r>
            <a:endParaRPr lang="en-US" dirty="0">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idx="1"/>
          </p:nvPr>
        </p:nvSpPr>
        <p:spPr/>
        <p:txBody>
          <a:bodyPr>
            <a:normAutofit fontScale="70000" lnSpcReduction="20000"/>
          </a:bodyPr>
          <a:lstStyle/>
          <a:p>
            <a:pPr marL="0" indent="0">
              <a:buNone/>
            </a:pPr>
            <a:r>
              <a:rPr lang="en-US" b="1" dirty="0">
                <a:latin typeface="Times New Roman" panose="02020603050405020304" pitchFamily="18" charset="0"/>
                <a:cs typeface="Times New Roman" panose="02020603050405020304" pitchFamily="18" charset="0"/>
              </a:rPr>
              <a:t>i) </a:t>
            </a:r>
            <a:r>
              <a:rPr lang="en-US" sz="3400" b="1" dirty="0">
                <a:latin typeface="Times New Roman" panose="02020603050405020304" pitchFamily="18" charset="0"/>
                <a:cs typeface="Times New Roman" panose="02020603050405020304" pitchFamily="18" charset="0"/>
              </a:rPr>
              <a:t>Manual Testing requires more time or more resources, some times both Time and Resources.</a:t>
            </a:r>
            <a:r>
              <a:rPr lang="en-US" sz="3400" dirty="0">
                <a:latin typeface="Times New Roman" panose="02020603050405020304" pitchFamily="18" charset="0"/>
                <a:cs typeface="Times New Roman" panose="02020603050405020304" pitchFamily="18" charset="0"/>
              </a:rPr>
              <a:t/>
            </a:r>
            <a:br>
              <a:rPr lang="en-US" sz="3400" dirty="0">
                <a:latin typeface="Times New Roman" panose="02020603050405020304" pitchFamily="18" charset="0"/>
                <a:cs typeface="Times New Roman" panose="02020603050405020304" pitchFamily="18" charset="0"/>
              </a:rPr>
            </a:br>
            <a:r>
              <a:rPr lang="en-US" sz="3400" dirty="0">
                <a:latin typeface="Times New Roman" panose="02020603050405020304" pitchFamily="18" charset="0"/>
                <a:cs typeface="Times New Roman" panose="02020603050405020304" pitchFamily="18" charset="0"/>
              </a:rPr>
              <a:t/>
            </a:r>
            <a:br>
              <a:rPr lang="en-US" sz="3400" dirty="0">
                <a:latin typeface="Times New Roman" panose="02020603050405020304" pitchFamily="18" charset="0"/>
                <a:cs typeface="Times New Roman" panose="02020603050405020304" pitchFamily="18" charset="0"/>
              </a:rPr>
            </a:br>
            <a:r>
              <a:rPr lang="en-US" sz="3400" dirty="0">
                <a:latin typeface="Times New Roman" panose="02020603050405020304" pitchFamily="18" charset="0"/>
                <a:cs typeface="Times New Roman" panose="02020603050405020304" pitchFamily="18" charset="0"/>
              </a:rPr>
              <a:t>(Covering all areas of the Application requires more Tests, Creating all possible Test cases, and executing Test cases takes more time. If it is Test </a:t>
            </a:r>
            <a:r>
              <a:rPr lang="en-US" sz="3400" dirty="0" err="1">
                <a:latin typeface="Times New Roman" panose="02020603050405020304" pitchFamily="18" charset="0"/>
                <a:cs typeface="Times New Roman" panose="02020603050405020304" pitchFamily="18" charset="0"/>
              </a:rPr>
              <a:t>Automation,Test</a:t>
            </a:r>
            <a:r>
              <a:rPr lang="en-US" sz="3400" dirty="0">
                <a:latin typeface="Times New Roman" panose="02020603050405020304" pitchFamily="18" charset="0"/>
                <a:cs typeface="Times New Roman" panose="02020603050405020304" pitchFamily="18" charset="0"/>
              </a:rPr>
              <a:t> tool can execute Tests quickly.)</a:t>
            </a:r>
            <a:br>
              <a:rPr lang="en-US" sz="3400" dirty="0">
                <a:latin typeface="Times New Roman" panose="02020603050405020304" pitchFamily="18" charset="0"/>
                <a:cs typeface="Times New Roman" panose="02020603050405020304" pitchFamily="18" charset="0"/>
              </a:rPr>
            </a:br>
            <a:r>
              <a:rPr lang="en-US" sz="3400" dirty="0">
                <a:latin typeface="Times New Roman" panose="02020603050405020304" pitchFamily="18" charset="0"/>
                <a:cs typeface="Times New Roman" panose="02020603050405020304" pitchFamily="18" charset="0"/>
              </a:rPr>
              <a:t/>
            </a:r>
            <a:br>
              <a:rPr lang="en-US" sz="3400" dirty="0">
                <a:latin typeface="Times New Roman" panose="02020603050405020304" pitchFamily="18" charset="0"/>
                <a:cs typeface="Times New Roman" panose="02020603050405020304" pitchFamily="18" charset="0"/>
              </a:rPr>
            </a:br>
            <a:r>
              <a:rPr lang="en-US" sz="3400" b="1" dirty="0">
                <a:latin typeface="Times New Roman" panose="02020603050405020304" pitchFamily="18" charset="0"/>
                <a:cs typeface="Times New Roman" panose="02020603050405020304" pitchFamily="18" charset="0"/>
              </a:rPr>
              <a:t>ii) Less Accuracy</a:t>
            </a:r>
            <a:r>
              <a:rPr lang="en-US" sz="3400" dirty="0">
                <a:latin typeface="Times New Roman" panose="02020603050405020304" pitchFamily="18" charset="0"/>
                <a:cs typeface="Times New Roman" panose="02020603050405020304" pitchFamily="18" charset="0"/>
              </a:rPr>
              <a:t/>
            </a:r>
            <a:br>
              <a:rPr lang="en-US" sz="3400" dirty="0">
                <a:latin typeface="Times New Roman" panose="02020603050405020304" pitchFamily="18" charset="0"/>
                <a:cs typeface="Times New Roman" panose="02020603050405020304" pitchFamily="18" charset="0"/>
              </a:rPr>
            </a:br>
            <a:r>
              <a:rPr lang="en-US" sz="3400" dirty="0">
                <a:latin typeface="Times New Roman" panose="02020603050405020304" pitchFamily="18" charset="0"/>
                <a:cs typeface="Times New Roman" panose="02020603050405020304" pitchFamily="18" charset="0"/>
              </a:rPr>
              <a:t/>
            </a:r>
            <a:br>
              <a:rPr lang="en-US" sz="3400" dirty="0">
                <a:latin typeface="Times New Roman" panose="02020603050405020304" pitchFamily="18" charset="0"/>
                <a:cs typeface="Times New Roman" panose="02020603050405020304" pitchFamily="18" charset="0"/>
              </a:rPr>
            </a:br>
            <a:r>
              <a:rPr lang="en-US" sz="3400" dirty="0">
                <a:latin typeface="Times New Roman" panose="02020603050405020304" pitchFamily="18" charset="0"/>
                <a:cs typeface="Times New Roman" panose="02020603050405020304" pitchFamily="18" charset="0"/>
              </a:rPr>
              <a:t>(Human Users (Testers) may make mistakes, so we cannot expect more accuracy in Manual Testing,</a:t>
            </a:r>
            <a:br>
              <a:rPr lang="en-US" sz="3400" dirty="0">
                <a:latin typeface="Times New Roman" panose="02020603050405020304" pitchFamily="18" charset="0"/>
                <a:cs typeface="Times New Roman" panose="02020603050405020304" pitchFamily="18" charset="0"/>
              </a:rPr>
            </a:br>
            <a:r>
              <a:rPr lang="en-US" sz="3400" dirty="0">
                <a:latin typeface="Times New Roman" panose="02020603050405020304" pitchFamily="18" charset="0"/>
                <a:cs typeface="Times New Roman" panose="02020603050405020304" pitchFamily="18" charset="0"/>
              </a:rPr>
              <a:t/>
            </a:r>
            <a:br>
              <a:rPr lang="en-US" sz="3400" dirty="0">
                <a:latin typeface="Times New Roman" panose="02020603050405020304" pitchFamily="18" charset="0"/>
                <a:cs typeface="Times New Roman" panose="02020603050405020304" pitchFamily="18" charset="0"/>
              </a:rPr>
            </a:br>
            <a:r>
              <a:rPr lang="en-US" sz="3400" dirty="0">
                <a:latin typeface="Times New Roman" panose="02020603050405020304" pitchFamily="18" charset="0"/>
                <a:cs typeface="Times New Roman" panose="02020603050405020304" pitchFamily="18" charset="0"/>
              </a:rPr>
              <a:t>If it is Test Automation / Automated Testing, if you provide the correct logic then test tool can provide correct output.)</a:t>
            </a:r>
          </a:p>
        </p:txBody>
      </p:sp>
    </p:spTree>
    <p:extLst>
      <p:ext uri="{BB962C8B-B14F-4D97-AF65-F5344CB8AC3E}">
        <p14:creationId xmlns:p14="http://schemas.microsoft.com/office/powerpoint/2010/main" val="8556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751344"/>
            <a:ext cx="8001000" cy="5262979"/>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iii) Performance testing is impractical in manual testing.</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(Organizing Thousands of Machines / Computers and human Users is impractical, If it is Test Automation, we can create thousands of Virtual users and using 3 or 4 Computers we can apply the Load and test the Performance of the Application) </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iv) Comparing large amount of data is impractical.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(Comparing two Databases that have thousands of records is impractical, but it is very is in Test Automation.)</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v) Processing change requests during software maintenance takes more time</a:t>
            </a:r>
          </a:p>
        </p:txBody>
      </p:sp>
    </p:spTree>
    <p:extLst>
      <p:ext uri="{BB962C8B-B14F-4D97-AF65-F5344CB8AC3E}">
        <p14:creationId xmlns:p14="http://schemas.microsoft.com/office/powerpoint/2010/main" val="2299674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79653"/>
            <a:ext cx="8458200" cy="6801862"/>
          </a:xfrm>
          <a:prstGeom prst="rect">
            <a:avLst/>
          </a:prstGeom>
        </p:spPr>
        <p:txBody>
          <a:bodyPr wrap="square">
            <a:spAutoFit/>
          </a:bodyPr>
          <a:lstStyle/>
          <a:p>
            <a:endParaRPr lang="en-US" b="1" dirty="0">
              <a:latin typeface="Times New Roman" panose="02020603050405020304" pitchFamily="18" charset="0"/>
              <a:cs typeface="Times New Roman" panose="02020603050405020304" pitchFamily="18" charset="0"/>
            </a:endParaRPr>
          </a:p>
          <a:p>
            <a:r>
              <a:rPr lang="en-US" sz="2200" b="1" dirty="0">
                <a:latin typeface="Times New Roman" panose="02020603050405020304" pitchFamily="18" charset="0"/>
                <a:cs typeface="Times New Roman" panose="02020603050405020304" pitchFamily="18" charset="0"/>
              </a:rPr>
              <a:t>vi) Batch Testing is possible, but for each test execution Human user interaction is mandatory.</a:t>
            </a: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(Batch Testing means executing series of tests, In Batch Testing for every test case execution User / Tester interaction is mandatory, If it is Test Automation Test tool can execute series of Tests without human user interaction.)</a:t>
            </a:r>
          </a:p>
          <a:p>
            <a:r>
              <a:rPr lang="en-US" sz="2200" dirty="0">
                <a:latin typeface="Times New Roman" panose="02020603050405020304" pitchFamily="18" charset="0"/>
                <a:cs typeface="Times New Roman" panose="02020603050405020304" pitchFamily="18" charset="0"/>
              </a:rPr>
              <a:t> </a:t>
            </a:r>
          </a:p>
          <a:p>
            <a:r>
              <a:rPr lang="en-US" sz="2200" b="1" dirty="0">
                <a:latin typeface="Times New Roman" panose="02020603050405020304" pitchFamily="18" charset="0"/>
                <a:cs typeface="Times New Roman" panose="02020603050405020304" pitchFamily="18" charset="0"/>
              </a:rPr>
              <a:t>vii) GUI Objects Size difference and Color combinations etc.. are not easy to find in Manual Testing</a:t>
            </a:r>
            <a:r>
              <a:rPr lang="en-US" sz="2200" dirty="0">
                <a:latin typeface="Times New Roman" panose="02020603050405020304" pitchFamily="18" charset="0"/>
                <a:cs typeface="Times New Roman" panose="02020603050405020304" pitchFamily="18" charset="0"/>
              </a:rPr>
              <a:t>.</a:t>
            </a:r>
          </a:p>
          <a:p>
            <a:endParaRPr lang="en-US" sz="2200" dirty="0">
              <a:latin typeface="Times New Roman" panose="02020603050405020304" pitchFamily="18" charset="0"/>
              <a:cs typeface="Times New Roman" panose="02020603050405020304" pitchFamily="18" charset="0"/>
            </a:endParaRPr>
          </a:p>
          <a:p>
            <a:r>
              <a:rPr lang="en-US" sz="2200" b="1" dirty="0">
                <a:latin typeface="Times New Roman" panose="02020603050405020304" pitchFamily="18" charset="0"/>
                <a:cs typeface="Times New Roman" panose="02020603050405020304" pitchFamily="18" charset="0"/>
              </a:rPr>
              <a:t>viii) Manual Test Case scope is very less, if it is Automated test, scope is more.</a:t>
            </a: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(In Manual Testing, Test case scope is very limited why because Tester/user can concentrate on one or two Verification points only, If it is Test Automation, Test tool (Tool also Software) can concentration on multiple verification points at a time.)</a:t>
            </a:r>
          </a:p>
        </p:txBody>
      </p:sp>
    </p:spTree>
    <p:extLst>
      <p:ext uri="{BB962C8B-B14F-4D97-AF65-F5344CB8AC3E}">
        <p14:creationId xmlns:p14="http://schemas.microsoft.com/office/powerpoint/2010/main" val="1903027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305800" cy="6001643"/>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ix) Executing same tests again and again is time taking process as well as Tedious.</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(Sometimes we need to execute same tests using multiple sets of Test data, for each test iteration user interaction is mandatory, In Test Automation using Test </a:t>
            </a:r>
            <a:r>
              <a:rPr lang="en-US" sz="2400" dirty="0" smtClean="0">
                <a:latin typeface="Times New Roman" panose="02020603050405020304" pitchFamily="18" charset="0"/>
                <a:cs typeface="Times New Roman" panose="02020603050405020304" pitchFamily="18" charset="0"/>
              </a:rPr>
              <a:t>Data, </a:t>
            </a:r>
            <a:r>
              <a:rPr lang="en-US" sz="2400" dirty="0">
                <a:latin typeface="Times New Roman" panose="02020603050405020304" pitchFamily="18" charset="0"/>
                <a:cs typeface="Times New Roman" panose="02020603050405020304" pitchFamily="18" charset="0"/>
              </a:rPr>
              <a:t>data file (either Text file or Excel file or Database file) we can easily conduct Data driven Testing.)</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x) For every release you must rerun the same set of tests which can be tiresome.</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(We need to execute Sanity Test Cases and Regression Test cases on every modified build, it takes more time. In Automated Testing / Test </a:t>
            </a:r>
            <a:r>
              <a:rPr lang="en-US" sz="2400" dirty="0" smtClean="0">
                <a:latin typeface="Times New Roman" panose="02020603050405020304" pitchFamily="18" charset="0"/>
                <a:cs typeface="Times New Roman" panose="02020603050405020304" pitchFamily="18" charset="0"/>
              </a:rPr>
              <a:t>Automation once </a:t>
            </a:r>
            <a:r>
              <a:rPr lang="en-US" sz="2400" dirty="0">
                <a:latin typeface="Times New Roman" panose="02020603050405020304" pitchFamily="18" charset="0"/>
                <a:cs typeface="Times New Roman" panose="02020603050405020304" pitchFamily="18" charset="0"/>
              </a:rPr>
              <a:t>we can create Tests then Tool can execute Tests multiple times quickly.)</a:t>
            </a:r>
          </a:p>
        </p:txBody>
      </p:sp>
    </p:spTree>
    <p:extLst>
      <p:ext uri="{BB962C8B-B14F-4D97-AF65-F5344CB8AC3E}">
        <p14:creationId xmlns:p14="http://schemas.microsoft.com/office/powerpoint/2010/main" val="3326575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Automated Testing</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95400"/>
            <a:ext cx="8458200" cy="5257800"/>
          </a:xfrm>
        </p:spPr>
        <p:txBody>
          <a:bodyPr>
            <a:normAutofit fontScale="92500" lnSpcReduction="10000"/>
          </a:bodyPr>
          <a:lstStyle/>
          <a:p>
            <a:r>
              <a:rPr lang="en-US" dirty="0" smtClean="0">
                <a:latin typeface="Times New Roman" panose="02020603050405020304" pitchFamily="18" charset="0"/>
                <a:cs typeface="Times New Roman" panose="02020603050405020304" pitchFamily="18" charset="0"/>
              </a:rPr>
              <a:t>Automation </a:t>
            </a:r>
            <a:r>
              <a:rPr lang="en-US" dirty="0">
                <a:latin typeface="Times New Roman" panose="02020603050405020304" pitchFamily="18" charset="0"/>
                <a:cs typeface="Times New Roman" panose="02020603050405020304" pitchFamily="18" charset="0"/>
              </a:rPr>
              <a:t>testing is a technique uses an application to implement entire life cycle of the software in less time and provides efficiency </a:t>
            </a:r>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effectiveness to the testing software</a:t>
            </a:r>
            <a:r>
              <a:rPr lang="en-US" dirty="0" smtClean="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Automation testing is an Automatic technique where the tester writes scripts by own and uses suitable software to test the software</a:t>
            </a:r>
            <a:r>
              <a:rPr lang="en-US" dirty="0" smtClean="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 It is basically an automation process of a manual process</a:t>
            </a:r>
            <a:r>
              <a:rPr lang="en-US" dirty="0" smtClean="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The main goal of Automation testing is to increase the test efficiency and develop software value.</a:t>
            </a:r>
          </a:p>
        </p:txBody>
      </p:sp>
    </p:spTree>
    <p:extLst>
      <p:ext uri="{BB962C8B-B14F-4D97-AF65-F5344CB8AC3E}">
        <p14:creationId xmlns:p14="http://schemas.microsoft.com/office/powerpoint/2010/main" val="1848494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58847"/>
            <a:ext cx="8839200" cy="6894195"/>
          </a:xfrm>
          <a:prstGeom prst="rect">
            <a:avLst/>
          </a:prstGeom>
        </p:spPr>
        <p:txBody>
          <a:bodyPr wrap="square">
            <a:spAutoFit/>
          </a:bodyPr>
          <a:lstStyle/>
          <a:p>
            <a:r>
              <a:rPr lang="en-US" sz="2600" dirty="0">
                <a:latin typeface="Times New Roman" panose="02020603050405020304" pitchFamily="18" charset="0"/>
                <a:cs typeface="Times New Roman" panose="02020603050405020304" pitchFamily="18" charset="0"/>
              </a:rPr>
              <a:t>Test automation is the use of special software to control the execution of tests and the </a:t>
            </a:r>
            <a:r>
              <a:rPr lang="en-US" sz="2600" dirty="0" smtClean="0">
                <a:latin typeface="Times New Roman" panose="02020603050405020304" pitchFamily="18" charset="0"/>
                <a:cs typeface="Times New Roman" panose="02020603050405020304" pitchFamily="18" charset="0"/>
              </a:rPr>
              <a:t>comparison of </a:t>
            </a:r>
            <a:r>
              <a:rPr lang="en-US" sz="2600" dirty="0">
                <a:latin typeface="Times New Roman" panose="02020603050405020304" pitchFamily="18" charset="0"/>
                <a:cs typeface="Times New Roman" panose="02020603050405020304" pitchFamily="18" charset="0"/>
              </a:rPr>
              <a:t>actual outcomes with predicted outcomes. The objective of automated testing is to simplify </a:t>
            </a:r>
            <a:r>
              <a:rPr lang="en-US" sz="2600" dirty="0" smtClean="0">
                <a:latin typeface="Times New Roman" panose="02020603050405020304" pitchFamily="18" charset="0"/>
                <a:cs typeface="Times New Roman" panose="02020603050405020304" pitchFamily="18" charset="0"/>
              </a:rPr>
              <a:t>as much </a:t>
            </a:r>
            <a:r>
              <a:rPr lang="en-US" sz="2600" dirty="0">
                <a:latin typeface="Times New Roman" panose="02020603050405020304" pitchFamily="18" charset="0"/>
                <a:cs typeface="Times New Roman" panose="02020603050405020304" pitchFamily="18" charset="0"/>
              </a:rPr>
              <a:t>of the testing effort as possible with a minimum set of scripts. Test automation </a:t>
            </a:r>
            <a:r>
              <a:rPr lang="en-US" sz="2600" dirty="0" smtClean="0">
                <a:latin typeface="Times New Roman" panose="02020603050405020304" pitchFamily="18" charset="0"/>
                <a:cs typeface="Times New Roman" panose="02020603050405020304" pitchFamily="18" charset="0"/>
              </a:rPr>
              <a:t>can automate </a:t>
            </a:r>
            <a:r>
              <a:rPr lang="en-US" sz="2600" dirty="0">
                <a:latin typeface="Times New Roman" panose="02020603050405020304" pitchFamily="18" charset="0"/>
                <a:cs typeface="Times New Roman" panose="02020603050405020304" pitchFamily="18" charset="0"/>
              </a:rPr>
              <a:t>some repetitive but necessary tasks in a formalized testing process already in place, </a:t>
            </a:r>
            <a:r>
              <a:rPr lang="en-US" sz="2600" dirty="0" smtClean="0">
                <a:latin typeface="Times New Roman" panose="02020603050405020304" pitchFamily="18" charset="0"/>
                <a:cs typeface="Times New Roman" panose="02020603050405020304" pitchFamily="18" charset="0"/>
              </a:rPr>
              <a:t>or add </a:t>
            </a:r>
            <a:r>
              <a:rPr lang="en-US" sz="2600" dirty="0">
                <a:latin typeface="Times New Roman" panose="02020603050405020304" pitchFamily="18" charset="0"/>
                <a:cs typeface="Times New Roman" panose="02020603050405020304" pitchFamily="18" charset="0"/>
              </a:rPr>
              <a:t>additional testing that would be difficult to perform manually.</a:t>
            </a:r>
          </a:p>
          <a:p>
            <a:r>
              <a:rPr lang="en-US" sz="2600" b="1" dirty="0">
                <a:latin typeface="Times New Roman" panose="02020603050405020304" pitchFamily="18" charset="0"/>
                <a:cs typeface="Times New Roman" panose="02020603050405020304" pitchFamily="18" charset="0"/>
              </a:rPr>
              <a:t>Types of test automation tools:</a:t>
            </a:r>
          </a:p>
          <a:p>
            <a:pPr marL="285750" indent="-285750">
              <a:buFont typeface="Arial" pitchFamily="34" charset="0"/>
              <a:buChar char="•"/>
            </a:pPr>
            <a:r>
              <a:rPr lang="en-US" sz="2600" b="1" dirty="0">
                <a:latin typeface="Times New Roman" panose="02020603050405020304" pitchFamily="18" charset="0"/>
                <a:cs typeface="Times New Roman" panose="02020603050405020304" pitchFamily="18" charset="0"/>
              </a:rPr>
              <a:t>Static automation tools</a:t>
            </a:r>
            <a:r>
              <a:rPr lang="en-US" sz="2600" dirty="0">
                <a:latin typeface="Times New Roman" panose="02020603050405020304" pitchFamily="18" charset="0"/>
                <a:cs typeface="Times New Roman" panose="02020603050405020304" pitchFamily="18" charset="0"/>
              </a:rPr>
              <a:t>: These tools do not involve actual input and output. Rather, they</a:t>
            </a:r>
          </a:p>
          <a:p>
            <a:r>
              <a:rPr lang="en-US" sz="2600" dirty="0" smtClean="0">
                <a:latin typeface="Times New Roman" panose="02020603050405020304" pitchFamily="18" charset="0"/>
                <a:cs typeface="Times New Roman" panose="02020603050405020304" pitchFamily="18" charset="0"/>
              </a:rPr>
              <a:t>take </a:t>
            </a:r>
            <a:r>
              <a:rPr lang="en-US" sz="2600" dirty="0">
                <a:latin typeface="Times New Roman" panose="02020603050405020304" pitchFamily="18" charset="0"/>
                <a:cs typeface="Times New Roman" panose="02020603050405020304" pitchFamily="18" charset="0"/>
              </a:rPr>
              <a:t>a symbolic approach to testing, i.e. they do not test the actual execution of the </a:t>
            </a:r>
            <a:r>
              <a:rPr lang="en-US" sz="2600" dirty="0" smtClean="0">
                <a:latin typeface="Times New Roman" panose="02020603050405020304" pitchFamily="18" charset="0"/>
                <a:cs typeface="Times New Roman" panose="02020603050405020304" pitchFamily="18" charset="0"/>
              </a:rPr>
              <a:t>software. e.g</a:t>
            </a:r>
            <a:r>
              <a:rPr lang="en-US" sz="2600" dirty="0">
                <a:latin typeface="Times New Roman" panose="02020603050405020304" pitchFamily="18" charset="0"/>
                <a:cs typeface="Times New Roman" panose="02020603050405020304" pitchFamily="18" charset="0"/>
              </a:rPr>
              <a:t>. Flow analyzers, Coverage analyzers, Interface analyzer</a:t>
            </a:r>
          </a:p>
          <a:p>
            <a:pPr marL="285750" indent="-285750">
              <a:buFont typeface="Arial" pitchFamily="34" charset="0"/>
              <a:buChar char="•"/>
            </a:pPr>
            <a:r>
              <a:rPr lang="en-US" sz="2600" b="1" dirty="0">
                <a:latin typeface="Times New Roman" panose="02020603050405020304" pitchFamily="18" charset="0"/>
                <a:cs typeface="Times New Roman" panose="02020603050405020304" pitchFamily="18" charset="0"/>
              </a:rPr>
              <a:t>Dynamic automation tools</a:t>
            </a:r>
            <a:r>
              <a:rPr lang="en-US" sz="2600" dirty="0">
                <a:latin typeface="Times New Roman" panose="02020603050405020304" pitchFamily="18" charset="0"/>
                <a:cs typeface="Times New Roman" panose="02020603050405020304" pitchFamily="18" charset="0"/>
              </a:rPr>
              <a:t>: These tools test the software system with live data. e.g. Test</a:t>
            </a:r>
          </a:p>
          <a:p>
            <a:r>
              <a:rPr lang="en-US" sz="2600" dirty="0">
                <a:latin typeface="Times New Roman" panose="02020603050405020304" pitchFamily="18" charset="0"/>
                <a:cs typeface="Times New Roman" panose="02020603050405020304" pitchFamily="18" charset="0"/>
              </a:rPr>
              <a:t>driver, Test beds, Emulators</a:t>
            </a:r>
          </a:p>
        </p:txBody>
      </p:sp>
    </p:spTree>
    <p:extLst>
      <p:ext uri="{BB962C8B-B14F-4D97-AF65-F5344CB8AC3E}">
        <p14:creationId xmlns:p14="http://schemas.microsoft.com/office/powerpoint/2010/main" val="37856044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2206</Words>
  <Application>Microsoft Office PowerPoint</Application>
  <PresentationFormat>On-screen Show (4:3)</PresentationFormat>
  <Paragraphs>197</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Chapter No – 6   Testing Tools &amp; Measurements </vt:lpstr>
      <vt:lpstr>Manual Testing</vt:lpstr>
      <vt:lpstr>How To Do Manual Testing </vt:lpstr>
      <vt:lpstr>Limitations of Manual Testing</vt:lpstr>
      <vt:lpstr>PowerPoint Presentation</vt:lpstr>
      <vt:lpstr>PowerPoint Presentation</vt:lpstr>
      <vt:lpstr>PowerPoint Presentation</vt:lpstr>
      <vt:lpstr>Automated Testing</vt:lpstr>
      <vt:lpstr>PowerPoint Presentation</vt:lpstr>
      <vt:lpstr>Benefits Of Automation Testing</vt:lpstr>
      <vt:lpstr>Advantages Of Switching To Automated Testing</vt:lpstr>
      <vt:lpstr>General approaches to automated test </vt:lpstr>
      <vt:lpstr>Features of automated testing tools</vt:lpstr>
      <vt:lpstr>Static Testing Tool</vt:lpstr>
      <vt:lpstr>Features for selecting static test tools:</vt:lpstr>
      <vt:lpstr>PowerPoint Presentation</vt:lpstr>
      <vt:lpstr>Dynamic Testing Tool</vt:lpstr>
      <vt:lpstr>Features for selecting dynamic test tools: </vt:lpstr>
      <vt:lpstr>PowerPoint Presentation</vt:lpstr>
      <vt:lpstr>PowerPoint Presentation</vt:lpstr>
      <vt:lpstr>Advantages using tools </vt:lpstr>
      <vt:lpstr>Disadvantages using tools</vt:lpstr>
      <vt:lpstr>Guidelines for selecting a tool:</vt:lpstr>
      <vt:lpstr>Criteria for Selecting Test Tools:</vt:lpstr>
      <vt:lpstr>PowerPoint Presentation</vt:lpstr>
      <vt:lpstr>PowerPoint Presentation</vt:lpstr>
      <vt:lpstr>Which types of test are first candidates for test automation? Why?</vt:lpstr>
      <vt:lpstr>PowerPoint Presentation</vt:lpstr>
      <vt:lpstr>Criteria for tool selection</vt:lpstr>
      <vt:lpstr>Test automation frameworks</vt:lpstr>
      <vt:lpstr>Metrics and measurements of s/w testing</vt:lpstr>
      <vt:lpstr>PowerPoint Presentation</vt:lpstr>
      <vt:lpstr>Metrics lifecycle</vt:lpstr>
      <vt:lpstr>Metrics classification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No – 6   Testing Tools &amp; Measurements</dc:title>
  <dc:creator>LAPTOP 1</dc:creator>
  <cp:lastModifiedBy>PL LAB 136</cp:lastModifiedBy>
  <cp:revision>21</cp:revision>
  <dcterms:created xsi:type="dcterms:W3CDTF">2006-08-16T00:00:00Z</dcterms:created>
  <dcterms:modified xsi:type="dcterms:W3CDTF">2020-11-04T08:31:44Z</dcterms:modified>
</cp:coreProperties>
</file>