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5" r:id="rId10"/>
    <p:sldId id="278" r:id="rId11"/>
    <p:sldId id="279" r:id="rId12"/>
    <p:sldId id="267" r:id="rId13"/>
    <p:sldId id="266" r:id="rId14"/>
    <p:sldId id="268" r:id="rId15"/>
    <p:sldId id="280" r:id="rId16"/>
    <p:sldId id="269" r:id="rId17"/>
    <p:sldId id="270" r:id="rId18"/>
    <p:sldId id="271" r:id="rId19"/>
    <p:sldId id="272" r:id="rId20"/>
    <p:sldId id="273" r:id="rId21"/>
    <p:sldId id="274" r:id="rId22"/>
    <p:sldId id="275" r:id="rId23"/>
    <p:sldId id="276" r:id="rId24"/>
    <p:sldId id="289" r:id="rId25"/>
    <p:sldId id="290" r:id="rId26"/>
    <p:sldId id="292" r:id="rId27"/>
    <p:sldId id="294" r:id="rId28"/>
    <p:sldId id="293" r:id="rId29"/>
    <p:sldId id="296" r:id="rId30"/>
    <p:sldId id="291" r:id="rId31"/>
    <p:sldId id="295" r:id="rId32"/>
    <p:sldId id="281" r:id="rId33"/>
    <p:sldId id="282" r:id="rId34"/>
    <p:sldId id="283" r:id="rId35"/>
    <p:sldId id="285" r:id="rId36"/>
    <p:sldId id="284" r:id="rId37"/>
    <p:sldId id="286" r:id="rId38"/>
    <p:sldId id="287"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EA063-19F4-4BDF-BA49-30B2C6272CB0}" type="datetimeFigureOut">
              <a:rPr lang="en-US" smtClean="0"/>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97D10-F803-4A6A-B70D-24A9674D59BD}" type="slidenum">
              <a:rPr lang="en-US" smtClean="0"/>
              <a:t>‹#›</a:t>
            </a:fld>
            <a:endParaRPr lang="en-US"/>
          </a:p>
        </p:txBody>
      </p:sp>
    </p:spTree>
    <p:extLst>
      <p:ext uri="{BB962C8B-B14F-4D97-AF65-F5344CB8AC3E}">
        <p14:creationId xmlns:p14="http://schemas.microsoft.com/office/powerpoint/2010/main" val="4026062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DDE6512-EE46-4CE2-AF09-94C63B924F6D}"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4413D5C-0871-4EE4-8FAA-2D1C25202DE1}"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E498FC-69B6-4042-9D4B-4B6D342C1FD7}"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5A9DB7F-0ED7-462B-B599-DF9DD0A03498}"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B8CAD-C7C1-450E-9FAE-2D2834074CC6}"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2DB459-1FAC-4379-B424-7D2572E354E0}"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08E0A7-1D52-4C8B-AA61-DE984976C242}" type="datetime1">
              <a:rPr lang="en-US" smtClean="0"/>
              <a:t>11/6/2020</a:t>
            </a:fld>
            <a:endParaRPr lang="en-IN"/>
          </a:p>
        </p:txBody>
      </p:sp>
      <p:sp>
        <p:nvSpPr>
          <p:cNvPr id="8" name="Footer Placeholder 7"/>
          <p:cNvSpPr>
            <a:spLocks noGrp="1"/>
          </p:cNvSpPr>
          <p:nvPr>
            <p:ph type="ftr" sz="quarter" idx="11"/>
          </p:nvPr>
        </p:nvSpPr>
        <p:spPr/>
        <p:txBody>
          <a:bodyPr/>
          <a:lstStyle/>
          <a:p>
            <a:r>
              <a:rPr lang="en-IN" smtClean="0"/>
              <a:t>SACHIN KHARADE</a:t>
            </a:r>
            <a:endParaRPr lang="en-IN"/>
          </a:p>
        </p:txBody>
      </p:sp>
      <p:sp>
        <p:nvSpPr>
          <p:cNvPr id="9" name="Slide Number Placeholder 8"/>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53174D9-6189-4A09-9AE1-5A655374B3CA}" type="datetime1">
              <a:rPr lang="en-US" smtClean="0"/>
              <a:t>11/6/2020</a:t>
            </a:fld>
            <a:endParaRPr lang="en-IN"/>
          </a:p>
        </p:txBody>
      </p:sp>
      <p:sp>
        <p:nvSpPr>
          <p:cNvPr id="4" name="Footer Placeholder 3"/>
          <p:cNvSpPr>
            <a:spLocks noGrp="1"/>
          </p:cNvSpPr>
          <p:nvPr>
            <p:ph type="ftr" sz="quarter" idx="11"/>
          </p:nvPr>
        </p:nvSpPr>
        <p:spPr/>
        <p:txBody>
          <a:bodyPr/>
          <a:lstStyle/>
          <a:p>
            <a:r>
              <a:rPr lang="en-IN" smtClean="0"/>
              <a:t>SACHIN KHARADE</a:t>
            </a:r>
            <a:endParaRPr lang="en-IN"/>
          </a:p>
        </p:txBody>
      </p:sp>
      <p:sp>
        <p:nvSpPr>
          <p:cNvPr id="5" name="Slide Number Placeholder 4"/>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DE21F-45E4-4972-A4AA-7C5EB5A80A56}" type="datetime1">
              <a:rPr lang="en-US" smtClean="0"/>
              <a:t>11/6/2020</a:t>
            </a:fld>
            <a:endParaRPr lang="en-IN"/>
          </a:p>
        </p:txBody>
      </p:sp>
      <p:sp>
        <p:nvSpPr>
          <p:cNvPr id="3" name="Footer Placeholder 2"/>
          <p:cNvSpPr>
            <a:spLocks noGrp="1"/>
          </p:cNvSpPr>
          <p:nvPr>
            <p:ph type="ftr" sz="quarter" idx="11"/>
          </p:nvPr>
        </p:nvSpPr>
        <p:spPr/>
        <p:txBody>
          <a:bodyPr/>
          <a:lstStyle/>
          <a:p>
            <a:r>
              <a:rPr lang="en-IN" smtClean="0"/>
              <a:t>SACHIN KHARADE</a:t>
            </a:r>
            <a:endParaRPr lang="en-IN"/>
          </a:p>
        </p:txBody>
      </p:sp>
      <p:sp>
        <p:nvSpPr>
          <p:cNvPr id="4" name="Slide Number Placeholder 3"/>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E5186-0CC1-46FE-932F-BDB6673E9DC7}"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7BC39-FD25-4F7F-B23C-4F1A94C348AA}"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981E0E33-1E11-4BE8-B0B2-1FB84E4986B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B3973-BF74-4043-837C-5AD2FE56CC32}" type="datetime1">
              <a:rPr lang="en-US" smtClean="0"/>
              <a:t>11/6/2020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SACHIN KHARADE</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E0E33-1E11-4BE8-B0B2-1FB84E4986B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6000" b="1" dirty="0"/>
              <a:t>Servlets &amp; </a:t>
            </a:r>
            <a:r>
              <a:rPr lang="en-IN" sz="6000" b="1" dirty="0" smtClean="0"/>
              <a:t>JSP</a:t>
            </a:r>
            <a:endParaRPr lang="en-IN" sz="6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429684" cy="1415772"/>
          </a:xfrm>
          <a:prstGeom prst="rect">
            <a:avLst/>
          </a:prstGeom>
        </p:spPr>
        <p:txBody>
          <a:bodyPr wrap="square">
            <a:spAutoFit/>
          </a:bodyPr>
          <a:lstStyle/>
          <a:p>
            <a:r>
              <a:rPr lang="en-IN" sz="2400" b="1" dirty="0" smtClean="0"/>
              <a:t>Http Request Methods</a:t>
            </a:r>
          </a:p>
          <a:p>
            <a:endParaRPr lang="en-IN" dirty="0" smtClean="0"/>
          </a:p>
          <a:p>
            <a:r>
              <a:rPr lang="en-IN" sz="2200" dirty="0" smtClean="0"/>
              <a:t>Every request has a header that tells the status of the client. There are many request methods. Get and Post requests are mostly used.</a:t>
            </a:r>
            <a:endParaRPr lang="en-IN" sz="2200" dirty="0"/>
          </a:p>
        </p:txBody>
      </p:sp>
      <p:graphicFrame>
        <p:nvGraphicFramePr>
          <p:cNvPr id="4" name="Table 3"/>
          <p:cNvGraphicFramePr>
            <a:graphicFrameLocks noGrp="1"/>
          </p:cNvGraphicFramePr>
          <p:nvPr/>
        </p:nvGraphicFramePr>
        <p:xfrm>
          <a:off x="571472" y="2717454"/>
          <a:ext cx="8143932" cy="1606293"/>
        </p:xfrm>
        <a:graphic>
          <a:graphicData uri="http://schemas.openxmlformats.org/drawingml/2006/table">
            <a:tbl>
              <a:tblPr/>
              <a:tblGrid>
                <a:gridCol w="1428760"/>
                <a:gridCol w="6715172"/>
              </a:tblGrid>
              <a:tr h="711546">
                <a:tc>
                  <a:txBody>
                    <a:bodyPr/>
                    <a:lstStyle/>
                    <a:p>
                      <a:pPr algn="ctr" fontAlgn="t"/>
                      <a:r>
                        <a:rPr lang="en-IN" sz="1800" b="1" i="0" dirty="0">
                          <a:solidFill>
                            <a:srgbClr val="000000"/>
                          </a:solidFill>
                          <a:latin typeface="verdana"/>
                        </a:rPr>
                        <a:t>GET</a:t>
                      </a:r>
                      <a:endParaRPr lang="en-IN" sz="1800" b="0" i="0" dirty="0">
                        <a:solidFill>
                          <a:srgbClr val="000000"/>
                        </a:solidFill>
                        <a:latin typeface="verdana"/>
                      </a:endParaRP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a:solidFill>
                            <a:srgbClr val="000000"/>
                          </a:solidFill>
                          <a:latin typeface="verdana"/>
                        </a:rPr>
                        <a:t>Asks to get the resource at the requested URL.</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r h="894747">
                <a:tc>
                  <a:txBody>
                    <a:bodyPr/>
                    <a:lstStyle/>
                    <a:p>
                      <a:pPr algn="ctr" fontAlgn="t"/>
                      <a:r>
                        <a:rPr lang="en-IN" sz="1800" b="1" i="0" dirty="0">
                          <a:solidFill>
                            <a:srgbClr val="000000"/>
                          </a:solidFill>
                          <a:latin typeface="verdana"/>
                        </a:rPr>
                        <a:t>POST</a:t>
                      </a:r>
                      <a:endParaRPr lang="en-IN" sz="1800" b="0" i="0" dirty="0">
                        <a:solidFill>
                          <a:srgbClr val="000000"/>
                        </a:solidFill>
                        <a:latin typeface="verdana"/>
                      </a:endParaRP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fontAlgn="t"/>
                      <a:r>
                        <a:rPr lang="en-IN" sz="1800" b="0" i="0" dirty="0">
                          <a:solidFill>
                            <a:srgbClr val="000000"/>
                          </a:solidFill>
                          <a:latin typeface="verdana"/>
                        </a:rPr>
                        <a:t>Asks the server to accept the body info attached. It is like GET request with extra info sent with the request.</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bl>
          </a:graphicData>
        </a:graphic>
      </p:graphicFrame>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Servlet Life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Servlet Life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Servlet Life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Servlet Life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4" name="AutoShape 10" descr="Servlet Life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6"/>
          <p:cNvSpPr/>
          <p:nvPr/>
        </p:nvSpPr>
        <p:spPr>
          <a:xfrm>
            <a:off x="285720" y="357166"/>
            <a:ext cx="8715436" cy="6586418"/>
          </a:xfrm>
          <a:prstGeom prst="rect">
            <a:avLst/>
          </a:prstGeom>
        </p:spPr>
        <p:txBody>
          <a:bodyPr wrap="square">
            <a:spAutoFit/>
          </a:bodyPr>
          <a:lstStyle/>
          <a:p>
            <a:r>
              <a:rPr lang="en-IN" sz="2400" b="1" dirty="0" smtClean="0"/>
              <a:t>The </a:t>
            </a:r>
            <a:r>
              <a:rPr lang="en-IN" sz="2400" b="1" dirty="0" err="1" smtClean="0"/>
              <a:t>doGet</a:t>
            </a:r>
            <a:r>
              <a:rPr lang="en-IN" sz="2400" b="1" dirty="0" smtClean="0"/>
              <a:t>() Method</a:t>
            </a:r>
          </a:p>
          <a:p>
            <a:r>
              <a:rPr lang="en-IN" sz="2200" dirty="0" smtClean="0"/>
              <a:t>A GET request results from a normal request for a URL or from an HTML form that has no METHOD specified and it should be handled by </a:t>
            </a:r>
            <a:r>
              <a:rPr lang="en-IN" sz="2200" dirty="0" err="1" smtClean="0"/>
              <a:t>doGet</a:t>
            </a:r>
            <a:r>
              <a:rPr lang="en-IN" sz="2200" dirty="0" smtClean="0"/>
              <a:t>() method. </a:t>
            </a:r>
          </a:p>
          <a:p>
            <a:endParaRPr lang="en-IN" sz="2200" dirty="0" smtClean="0"/>
          </a:p>
          <a:p>
            <a:r>
              <a:rPr lang="en-IN" sz="2200" dirty="0" smtClean="0"/>
              <a:t>public void </a:t>
            </a:r>
            <a:r>
              <a:rPr lang="en-IN" sz="2200" dirty="0" err="1" smtClean="0"/>
              <a:t>doGet</a:t>
            </a:r>
            <a:r>
              <a:rPr lang="en-IN" sz="2200" dirty="0" smtClean="0"/>
              <a:t>(</a:t>
            </a:r>
            <a:r>
              <a:rPr lang="en-IN" sz="2200" dirty="0" err="1" smtClean="0"/>
              <a:t>HttpServletRequest</a:t>
            </a:r>
            <a:r>
              <a:rPr lang="en-IN" sz="2200" dirty="0" smtClean="0"/>
              <a:t> request, </a:t>
            </a:r>
          </a:p>
          <a:p>
            <a:r>
              <a:rPr lang="en-IN" sz="2200" dirty="0" err="1" smtClean="0"/>
              <a:t>HttpServletResponse</a:t>
            </a:r>
            <a:r>
              <a:rPr lang="en-IN" sz="2200" dirty="0" smtClean="0"/>
              <a:t> response) </a:t>
            </a:r>
            <a:r>
              <a:rPr lang="en-IN" sz="2200" dirty="0" err="1" smtClean="0"/>
              <a:t>throwsServletException,IOException</a:t>
            </a:r>
            <a:endParaRPr lang="en-IN" sz="2200" dirty="0" smtClean="0"/>
          </a:p>
          <a:p>
            <a:r>
              <a:rPr lang="en-IN" sz="2200" dirty="0" smtClean="0"/>
              <a:t>{ </a:t>
            </a:r>
          </a:p>
          <a:p>
            <a:r>
              <a:rPr lang="en-IN" sz="2200" dirty="0" smtClean="0"/>
              <a:t>	// Servlet code </a:t>
            </a:r>
          </a:p>
          <a:p>
            <a:r>
              <a:rPr lang="en-IN" sz="2200" dirty="0" smtClean="0"/>
              <a:t>} </a:t>
            </a:r>
          </a:p>
          <a:p>
            <a:r>
              <a:rPr lang="en-IN" sz="2400" b="1" dirty="0" smtClean="0"/>
              <a:t>The </a:t>
            </a:r>
            <a:r>
              <a:rPr lang="en-IN" sz="2400" b="1" dirty="0" err="1" smtClean="0"/>
              <a:t>doPost</a:t>
            </a:r>
            <a:r>
              <a:rPr lang="en-IN" sz="2400" b="1" dirty="0" smtClean="0"/>
              <a:t>() Method</a:t>
            </a:r>
          </a:p>
          <a:p>
            <a:r>
              <a:rPr lang="en-IN" sz="2200" dirty="0" smtClean="0"/>
              <a:t>A POST request results from an HTML form that specifically lists POST as the METHOD and it should be handled by </a:t>
            </a:r>
            <a:r>
              <a:rPr lang="en-IN" sz="2200" dirty="0" err="1" smtClean="0"/>
              <a:t>doPost</a:t>
            </a:r>
            <a:r>
              <a:rPr lang="en-IN" sz="2200" dirty="0" smtClean="0"/>
              <a:t>() method. </a:t>
            </a:r>
          </a:p>
          <a:p>
            <a:endParaRPr lang="en-IN" sz="2200" dirty="0" smtClean="0"/>
          </a:p>
          <a:p>
            <a:r>
              <a:rPr lang="en-IN" sz="2200" dirty="0" smtClean="0"/>
              <a:t>public void </a:t>
            </a:r>
            <a:r>
              <a:rPr lang="en-IN" sz="2200" dirty="0" err="1" smtClean="0"/>
              <a:t>doPost</a:t>
            </a:r>
            <a:r>
              <a:rPr lang="en-IN" sz="2200" dirty="0" smtClean="0"/>
              <a:t>(</a:t>
            </a:r>
            <a:r>
              <a:rPr lang="en-IN" sz="2200" dirty="0" err="1" smtClean="0"/>
              <a:t>HttpServletRequest</a:t>
            </a:r>
            <a:r>
              <a:rPr lang="en-IN" sz="2200" dirty="0" smtClean="0"/>
              <a:t> request, </a:t>
            </a:r>
          </a:p>
          <a:p>
            <a:r>
              <a:rPr lang="en-IN" sz="2200" dirty="0" err="1" smtClean="0"/>
              <a:t>HttpServletResponse</a:t>
            </a:r>
            <a:r>
              <a:rPr lang="en-IN" sz="2200" dirty="0" smtClean="0"/>
              <a:t> response) </a:t>
            </a:r>
            <a:r>
              <a:rPr lang="en-IN" sz="2200" dirty="0" err="1" smtClean="0"/>
              <a:t>throwsServletException,IOException</a:t>
            </a:r>
            <a:endParaRPr lang="en-IN" sz="2200" dirty="0" smtClean="0"/>
          </a:p>
          <a:p>
            <a:r>
              <a:rPr lang="en-IN" sz="2200" dirty="0" smtClean="0"/>
              <a:t>{ </a:t>
            </a:r>
          </a:p>
          <a:p>
            <a:r>
              <a:rPr lang="en-IN" sz="2200" dirty="0" smtClean="0"/>
              <a:t>	// Servlet code </a:t>
            </a:r>
          </a:p>
          <a:p>
            <a:r>
              <a:rPr lang="en-IN" sz="2200" dirty="0" smtClean="0"/>
              <a:t>} </a:t>
            </a:r>
            <a:endParaRPr lang="en-IN" sz="22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8728" y="2857496"/>
            <a:ext cx="6328400" cy="707886"/>
          </a:xfrm>
          <a:prstGeom prst="rect">
            <a:avLst/>
          </a:prstGeom>
        </p:spPr>
        <p:txBody>
          <a:bodyPr wrap="none">
            <a:spAutoFit/>
          </a:bodyPr>
          <a:lstStyle/>
          <a:p>
            <a:pPr algn="ctr"/>
            <a:r>
              <a:rPr lang="en-IN" sz="4000" b="1" dirty="0" smtClean="0"/>
              <a:t>Sample Code for Hello World</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429420"/>
          </a:xfrm>
          <a:prstGeom prst="rect">
            <a:avLst/>
          </a:prstGeom>
        </p:spPr>
        <p:txBody>
          <a:bodyPr wrap="square">
            <a:spAutoFit/>
          </a:bodyPr>
          <a:lstStyle/>
          <a:p>
            <a:r>
              <a:rPr lang="en-IN" sz="2000" dirty="0" smtClean="0"/>
              <a:t>import java.io.*; </a:t>
            </a:r>
          </a:p>
          <a:p>
            <a:r>
              <a:rPr lang="en-IN" sz="2000" dirty="0" smtClean="0"/>
              <a:t>import </a:t>
            </a:r>
            <a:r>
              <a:rPr lang="en-IN" sz="2000" dirty="0" err="1" smtClean="0"/>
              <a:t>javax.servlet</a:t>
            </a:r>
            <a:r>
              <a:rPr lang="en-IN" sz="2000" dirty="0" smtClean="0"/>
              <a:t>.*; </a:t>
            </a:r>
          </a:p>
          <a:p>
            <a:r>
              <a:rPr lang="en-IN" sz="2000" dirty="0" smtClean="0"/>
              <a:t>import </a:t>
            </a:r>
            <a:r>
              <a:rPr lang="en-IN" sz="2000" dirty="0" err="1" smtClean="0"/>
              <a:t>javax.servlet.http</a:t>
            </a:r>
            <a:r>
              <a:rPr lang="en-IN" sz="2000" dirty="0" smtClean="0"/>
              <a:t>.*; </a:t>
            </a:r>
          </a:p>
          <a:p>
            <a:r>
              <a:rPr lang="en-IN" sz="2000" dirty="0" smtClean="0"/>
              <a:t>Public class </a:t>
            </a:r>
            <a:r>
              <a:rPr lang="en-IN" sz="2000" dirty="0" err="1" smtClean="0"/>
              <a:t>HelloWorld</a:t>
            </a:r>
            <a:r>
              <a:rPr lang="en-IN" sz="2000" dirty="0" smtClean="0"/>
              <a:t> extends </a:t>
            </a:r>
            <a:r>
              <a:rPr lang="en-IN" sz="2000" dirty="0" err="1" smtClean="0"/>
              <a:t>HttpServlet</a:t>
            </a:r>
            <a:endParaRPr lang="en-IN" sz="2000" dirty="0" smtClean="0"/>
          </a:p>
          <a:p>
            <a:r>
              <a:rPr lang="en-IN" sz="2000" dirty="0" smtClean="0"/>
              <a:t>{ </a:t>
            </a:r>
          </a:p>
          <a:p>
            <a:r>
              <a:rPr lang="en-IN" sz="2000" dirty="0" smtClean="0"/>
              <a:t>    String message; </a:t>
            </a:r>
          </a:p>
          <a:p>
            <a:r>
              <a:rPr lang="en-IN" sz="2000" dirty="0" smtClean="0"/>
              <a:t>    </a:t>
            </a:r>
            <a:r>
              <a:rPr lang="en-IN" sz="2000" dirty="0" err="1" smtClean="0"/>
              <a:t>publicvoid</a:t>
            </a:r>
            <a:r>
              <a:rPr lang="en-IN" sz="2000" dirty="0" smtClean="0"/>
              <a:t> init() throws </a:t>
            </a:r>
            <a:r>
              <a:rPr lang="en-IN" sz="2000" dirty="0" err="1" smtClean="0"/>
              <a:t>ServletException</a:t>
            </a:r>
            <a:r>
              <a:rPr lang="en-IN" sz="2000" dirty="0" smtClean="0"/>
              <a:t> </a:t>
            </a:r>
          </a:p>
          <a:p>
            <a:r>
              <a:rPr lang="en-IN" sz="2000" dirty="0" smtClean="0"/>
              <a:t>    {  </a:t>
            </a:r>
          </a:p>
          <a:p>
            <a:r>
              <a:rPr lang="en-IN" sz="2000" dirty="0" smtClean="0"/>
              <a:t>           message ="Hello World"; </a:t>
            </a:r>
          </a:p>
          <a:p>
            <a:r>
              <a:rPr lang="en-IN" sz="2000" dirty="0" smtClean="0"/>
              <a:t>    } </a:t>
            </a:r>
          </a:p>
          <a:p>
            <a:r>
              <a:rPr lang="en-IN" sz="2000" dirty="0" smtClean="0"/>
              <a:t>    public void </a:t>
            </a:r>
            <a:r>
              <a:rPr lang="en-IN" sz="2000" dirty="0" err="1" smtClean="0"/>
              <a:t>doGet</a:t>
            </a:r>
            <a:r>
              <a:rPr lang="en-IN" sz="2000" dirty="0" smtClean="0"/>
              <a:t>(</a:t>
            </a:r>
            <a:r>
              <a:rPr lang="en-IN" sz="2000" dirty="0" err="1" smtClean="0"/>
              <a:t>HttpServletRequest</a:t>
            </a:r>
            <a:r>
              <a:rPr lang="en-IN" sz="2000" dirty="0" smtClean="0"/>
              <a:t> request, </a:t>
            </a:r>
            <a:r>
              <a:rPr lang="en-IN" sz="2000" dirty="0" err="1" smtClean="0"/>
              <a:t>HttpServletResponse</a:t>
            </a:r>
            <a:r>
              <a:rPr lang="en-IN" sz="2000" dirty="0" smtClean="0"/>
              <a:t> response) </a:t>
            </a:r>
          </a:p>
          <a:p>
            <a:r>
              <a:rPr lang="en-IN" sz="2000" dirty="0" smtClean="0"/>
              <a:t>throws </a:t>
            </a:r>
            <a:r>
              <a:rPr lang="en-IN" sz="2000" dirty="0" err="1" smtClean="0"/>
              <a:t>ServletException</a:t>
            </a:r>
            <a:r>
              <a:rPr lang="en-IN" sz="2000" dirty="0" smtClean="0"/>
              <a:t>, </a:t>
            </a:r>
            <a:r>
              <a:rPr lang="en-IN" sz="2000" dirty="0" err="1" smtClean="0"/>
              <a:t>IOException</a:t>
            </a:r>
            <a:r>
              <a:rPr lang="en-IN" sz="2000" dirty="0" smtClean="0"/>
              <a:t> </a:t>
            </a:r>
          </a:p>
          <a:p>
            <a:r>
              <a:rPr lang="en-IN" sz="2000" dirty="0" smtClean="0"/>
              <a:t>   {</a:t>
            </a:r>
          </a:p>
          <a:p>
            <a:r>
              <a:rPr lang="en-IN" sz="2000" dirty="0" smtClean="0"/>
              <a:t>        </a:t>
            </a:r>
            <a:r>
              <a:rPr lang="en-IN" sz="2000" dirty="0" err="1" smtClean="0"/>
              <a:t>response.setContentType</a:t>
            </a:r>
            <a:r>
              <a:rPr lang="en-IN" sz="2000" dirty="0" smtClean="0"/>
              <a:t>("text/html"); </a:t>
            </a:r>
          </a:p>
          <a:p>
            <a:r>
              <a:rPr lang="en-IN" sz="2000" dirty="0" smtClean="0"/>
              <a:t>        </a:t>
            </a:r>
            <a:r>
              <a:rPr lang="en-IN" sz="2000" dirty="0" err="1" smtClean="0"/>
              <a:t>PrintWriter</a:t>
            </a:r>
            <a:r>
              <a:rPr lang="en-IN" sz="2000" dirty="0" smtClean="0"/>
              <a:t> out= </a:t>
            </a:r>
            <a:r>
              <a:rPr lang="en-IN" sz="2000" dirty="0" err="1" smtClean="0"/>
              <a:t>response.getWriter</a:t>
            </a:r>
            <a:r>
              <a:rPr lang="en-IN" sz="2000" dirty="0" smtClean="0"/>
              <a:t>(); </a:t>
            </a:r>
          </a:p>
          <a:p>
            <a:r>
              <a:rPr lang="en-IN" sz="2000" dirty="0" smtClean="0"/>
              <a:t>        </a:t>
            </a:r>
            <a:r>
              <a:rPr lang="en-IN" sz="2000" dirty="0" err="1" smtClean="0"/>
              <a:t>out.println</a:t>
            </a:r>
            <a:r>
              <a:rPr lang="en-IN" sz="2000" dirty="0" smtClean="0"/>
              <a:t>("&lt;h1&gt;"+ message +"&lt;/h1&gt;"); </a:t>
            </a:r>
          </a:p>
          <a:p>
            <a:r>
              <a:rPr lang="en-IN" sz="2000" dirty="0" smtClean="0"/>
              <a:t>   } </a:t>
            </a:r>
          </a:p>
          <a:p>
            <a:r>
              <a:rPr lang="en-IN" sz="2000" dirty="0" smtClean="0"/>
              <a:t>   public void destroy() </a:t>
            </a:r>
          </a:p>
          <a:p>
            <a:r>
              <a:rPr lang="en-IN" sz="2000" dirty="0" smtClean="0"/>
              <a:t>   {    } </a:t>
            </a:r>
          </a:p>
          <a:p>
            <a:r>
              <a:rPr lang="en-IN" sz="2000" dirty="0" smtClean="0"/>
              <a:t>} </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71481"/>
            <a:ext cx="8786842" cy="6286520"/>
          </a:xfrm>
          <a:prstGeom prst="rect">
            <a:avLst/>
          </a:prstGeom>
        </p:spPr>
        <p:txBody>
          <a:bodyPr wrap="square">
            <a:spAutoFit/>
          </a:bodyPr>
          <a:lstStyle/>
          <a:p>
            <a:r>
              <a:rPr lang="en-IN" sz="2000" dirty="0" smtClean="0"/>
              <a:t>By default, a servlet application is located at the path</a:t>
            </a:r>
          </a:p>
          <a:p>
            <a:r>
              <a:rPr lang="en-IN" sz="2000" dirty="0" smtClean="0"/>
              <a:t>	</a:t>
            </a:r>
            <a:r>
              <a:rPr lang="en-IN" sz="2000" dirty="0" smtClean="0">
                <a:solidFill>
                  <a:srgbClr val="FF0000"/>
                </a:solidFill>
              </a:rPr>
              <a:t>&lt;Tomcat-installation-directory&gt;/</a:t>
            </a:r>
            <a:r>
              <a:rPr lang="en-IN" sz="2000" dirty="0" err="1" smtClean="0">
                <a:solidFill>
                  <a:srgbClr val="FF0000"/>
                </a:solidFill>
              </a:rPr>
              <a:t>webapps</a:t>
            </a:r>
            <a:r>
              <a:rPr lang="en-IN" sz="2000" dirty="0" smtClean="0">
                <a:solidFill>
                  <a:srgbClr val="FF0000"/>
                </a:solidFill>
              </a:rPr>
              <a:t>/ROOT </a:t>
            </a:r>
          </a:p>
          <a:p>
            <a:r>
              <a:rPr lang="en-IN" sz="2000" dirty="0" smtClean="0"/>
              <a:t>and the class file would reside in </a:t>
            </a:r>
          </a:p>
          <a:p>
            <a:r>
              <a:rPr lang="en-IN" sz="2000" dirty="0" smtClean="0"/>
              <a:t>	</a:t>
            </a:r>
            <a:r>
              <a:rPr lang="en-IN" sz="2000" dirty="0" smtClean="0">
                <a:solidFill>
                  <a:srgbClr val="FF0000"/>
                </a:solidFill>
              </a:rPr>
              <a:t>&lt;Tomcat-installation-directory&gt;/</a:t>
            </a:r>
            <a:r>
              <a:rPr lang="en-IN" sz="2000" dirty="0" err="1" smtClean="0">
                <a:solidFill>
                  <a:srgbClr val="FF0000"/>
                </a:solidFill>
              </a:rPr>
              <a:t>webapps</a:t>
            </a:r>
            <a:r>
              <a:rPr lang="en-IN" sz="2000" dirty="0" smtClean="0">
                <a:solidFill>
                  <a:srgbClr val="FF0000"/>
                </a:solidFill>
              </a:rPr>
              <a:t>/ROOT/WEB-INF/classes</a:t>
            </a:r>
            <a:endParaRPr lang="en-IN" sz="2000" dirty="0" smtClean="0"/>
          </a:p>
          <a:p>
            <a:endParaRPr lang="en-IN" sz="1600" dirty="0" smtClean="0"/>
          </a:p>
          <a:p>
            <a:r>
              <a:rPr lang="en-IN" sz="2000" dirty="0" smtClean="0"/>
              <a:t>Let us copy </a:t>
            </a:r>
            <a:r>
              <a:rPr lang="en-IN" sz="2000" dirty="0" err="1" smtClean="0"/>
              <a:t>HelloWorld.class</a:t>
            </a:r>
            <a:r>
              <a:rPr lang="en-IN" sz="2000" dirty="0" smtClean="0"/>
              <a:t> into</a:t>
            </a:r>
          </a:p>
          <a:p>
            <a:r>
              <a:rPr lang="en-IN" sz="2000" dirty="0" smtClean="0"/>
              <a:t>	</a:t>
            </a:r>
            <a:r>
              <a:rPr lang="en-IN" sz="2000" b="1" dirty="0" smtClean="0"/>
              <a:t>&lt;Tomcat-installation-directory&gt;/ </a:t>
            </a:r>
            <a:r>
              <a:rPr lang="en-IN" sz="2000" b="1" dirty="0" err="1" smtClean="0"/>
              <a:t>webapps</a:t>
            </a:r>
            <a:r>
              <a:rPr lang="en-IN" sz="2000" b="1" dirty="0" smtClean="0"/>
              <a:t>/ ROOT/ WEB-INF/classes</a:t>
            </a:r>
          </a:p>
          <a:p>
            <a:r>
              <a:rPr lang="en-IN" sz="2000" dirty="0" smtClean="0"/>
              <a:t>and create following entries in </a:t>
            </a:r>
            <a:r>
              <a:rPr lang="en-IN" sz="2000" b="1" dirty="0" smtClean="0"/>
              <a:t>web.xml file located in </a:t>
            </a:r>
          </a:p>
          <a:p>
            <a:r>
              <a:rPr lang="en-IN" sz="2000" b="1" dirty="0" smtClean="0"/>
              <a:t>	&lt;Tomcat-installation-directory&gt;/</a:t>
            </a:r>
            <a:r>
              <a:rPr lang="en-IN" sz="2000" b="1" dirty="0" err="1" smtClean="0"/>
              <a:t>webapps</a:t>
            </a:r>
            <a:r>
              <a:rPr lang="en-IN" sz="2000" b="1" dirty="0" smtClean="0"/>
              <a:t>/ROOT/WEB-INF/ </a:t>
            </a:r>
          </a:p>
          <a:p>
            <a:endParaRPr lang="en-IN" sz="1200" b="1" dirty="0" smtClean="0"/>
          </a:p>
          <a:p>
            <a:pPr lvl="1"/>
            <a:r>
              <a:rPr lang="en-IN" sz="2000" dirty="0" smtClean="0"/>
              <a:t>&lt;servlet&gt; </a:t>
            </a:r>
          </a:p>
          <a:p>
            <a:pPr lvl="1"/>
            <a:r>
              <a:rPr lang="en-IN" sz="2000" dirty="0" smtClean="0"/>
              <a:t>&lt;</a:t>
            </a:r>
            <a:r>
              <a:rPr lang="en-IN" sz="2000" dirty="0" err="1" smtClean="0"/>
              <a:t>servlet</a:t>
            </a:r>
            <a:r>
              <a:rPr lang="en-IN" sz="2000" dirty="0" smtClean="0"/>
              <a:t>-name&gt;</a:t>
            </a:r>
            <a:r>
              <a:rPr lang="en-IN" sz="2000" dirty="0" err="1" smtClean="0"/>
              <a:t>HelloWorld</a:t>
            </a:r>
            <a:r>
              <a:rPr lang="en-IN" sz="2000" dirty="0" smtClean="0"/>
              <a:t>&lt;/</a:t>
            </a:r>
            <a:r>
              <a:rPr lang="en-IN" sz="2000" dirty="0" err="1" smtClean="0"/>
              <a:t>servlet</a:t>
            </a:r>
            <a:r>
              <a:rPr lang="en-IN" sz="2000" dirty="0" smtClean="0"/>
              <a:t>-name&gt; </a:t>
            </a:r>
          </a:p>
          <a:p>
            <a:pPr lvl="1"/>
            <a:r>
              <a:rPr lang="en-IN" sz="2000" dirty="0" smtClean="0"/>
              <a:t>&lt;</a:t>
            </a:r>
            <a:r>
              <a:rPr lang="en-IN" sz="2000" dirty="0" err="1" smtClean="0"/>
              <a:t>servlet</a:t>
            </a:r>
            <a:r>
              <a:rPr lang="en-IN" sz="2000" dirty="0" smtClean="0"/>
              <a:t>-class&gt;</a:t>
            </a:r>
            <a:r>
              <a:rPr lang="en-IN" sz="2000" dirty="0" err="1" smtClean="0"/>
              <a:t>HelloWorld</a:t>
            </a:r>
            <a:r>
              <a:rPr lang="en-IN" sz="2000" dirty="0" smtClean="0"/>
              <a:t>&lt;/</a:t>
            </a:r>
            <a:r>
              <a:rPr lang="en-IN" sz="2000" dirty="0" err="1" smtClean="0"/>
              <a:t>servlet</a:t>
            </a:r>
            <a:r>
              <a:rPr lang="en-IN" sz="2000" dirty="0" smtClean="0"/>
              <a:t>-class&gt; </a:t>
            </a:r>
          </a:p>
          <a:p>
            <a:pPr lvl="1"/>
            <a:r>
              <a:rPr lang="en-IN" sz="2000" dirty="0" smtClean="0"/>
              <a:t>&lt;/servlet&gt; </a:t>
            </a:r>
          </a:p>
          <a:p>
            <a:pPr lvl="1"/>
            <a:r>
              <a:rPr lang="en-IN" sz="2000" dirty="0" smtClean="0"/>
              <a:t>&lt;</a:t>
            </a:r>
            <a:r>
              <a:rPr lang="en-IN" sz="2000" dirty="0" err="1" smtClean="0"/>
              <a:t>servlet</a:t>
            </a:r>
            <a:r>
              <a:rPr lang="en-IN" sz="2000" dirty="0" smtClean="0"/>
              <a:t>-mapping&gt; </a:t>
            </a:r>
          </a:p>
          <a:p>
            <a:pPr lvl="1"/>
            <a:r>
              <a:rPr lang="en-IN" sz="2000" dirty="0" smtClean="0"/>
              <a:t>&lt;</a:t>
            </a:r>
            <a:r>
              <a:rPr lang="en-IN" sz="2000" dirty="0" err="1" smtClean="0"/>
              <a:t>servlet</a:t>
            </a:r>
            <a:r>
              <a:rPr lang="en-IN" sz="2000" dirty="0" smtClean="0"/>
              <a:t>-name&gt;</a:t>
            </a:r>
            <a:r>
              <a:rPr lang="en-IN" sz="2000" dirty="0" err="1" smtClean="0"/>
              <a:t>HelloWorld</a:t>
            </a:r>
            <a:r>
              <a:rPr lang="en-IN" sz="2000" dirty="0" smtClean="0"/>
              <a:t>&lt;/</a:t>
            </a:r>
            <a:r>
              <a:rPr lang="en-IN" sz="2000" dirty="0" err="1" smtClean="0"/>
              <a:t>servlet</a:t>
            </a:r>
            <a:r>
              <a:rPr lang="en-IN" sz="2000" dirty="0" smtClean="0"/>
              <a:t>-name&gt; </a:t>
            </a:r>
          </a:p>
          <a:p>
            <a:pPr lvl="1"/>
            <a:r>
              <a:rPr lang="en-IN" sz="2000" dirty="0" smtClean="0"/>
              <a:t>&lt;</a:t>
            </a:r>
            <a:r>
              <a:rPr lang="en-IN" sz="2000" dirty="0" err="1" smtClean="0"/>
              <a:t>url</a:t>
            </a:r>
            <a:r>
              <a:rPr lang="en-IN" sz="2000" dirty="0" smtClean="0"/>
              <a:t>-pattern&gt;/</a:t>
            </a:r>
            <a:r>
              <a:rPr lang="en-IN" sz="2000" dirty="0" err="1" smtClean="0"/>
              <a:t>HelloWorld</a:t>
            </a:r>
            <a:r>
              <a:rPr lang="en-IN" sz="2000" dirty="0" smtClean="0"/>
              <a:t>&lt;/</a:t>
            </a:r>
            <a:r>
              <a:rPr lang="en-IN" sz="2000" dirty="0" err="1" smtClean="0"/>
              <a:t>url</a:t>
            </a:r>
            <a:r>
              <a:rPr lang="en-IN" sz="2000" dirty="0" smtClean="0"/>
              <a:t>-pattern&gt; </a:t>
            </a:r>
          </a:p>
          <a:p>
            <a:pPr lvl="1"/>
            <a:r>
              <a:rPr lang="en-IN" sz="2000" dirty="0" smtClean="0"/>
              <a:t>&lt;/</a:t>
            </a:r>
            <a:r>
              <a:rPr lang="en-IN" sz="2000" dirty="0" err="1" smtClean="0"/>
              <a:t>servlet</a:t>
            </a:r>
            <a:r>
              <a:rPr lang="en-IN" sz="2000" dirty="0" smtClean="0"/>
              <a:t>-mapping&gt; </a:t>
            </a:r>
          </a:p>
          <a:p>
            <a:endParaRPr lang="en-IN" sz="1200" dirty="0" smtClean="0"/>
          </a:p>
          <a:p>
            <a:r>
              <a:rPr lang="en-IN" sz="2000" dirty="0" smtClean="0"/>
              <a:t>Above entries to be </a:t>
            </a:r>
            <a:r>
              <a:rPr lang="en-IN" sz="2000" b="1" dirty="0" smtClean="0"/>
              <a:t>created inside &lt;web-app&gt;...&lt;/web-app&gt; tags </a:t>
            </a:r>
            <a:r>
              <a:rPr lang="en-IN" sz="2000" dirty="0" smtClean="0"/>
              <a:t>available in web.xml file. </a:t>
            </a:r>
            <a:endParaRPr lang="en-IN" sz="2000" dirty="0"/>
          </a:p>
        </p:txBody>
      </p:sp>
      <p:sp>
        <p:nvSpPr>
          <p:cNvPr id="3" name="Rectangle 2"/>
          <p:cNvSpPr/>
          <p:nvPr/>
        </p:nvSpPr>
        <p:spPr>
          <a:xfrm>
            <a:off x="3071802" y="-24"/>
            <a:ext cx="3244863" cy="523220"/>
          </a:xfrm>
          <a:prstGeom prst="rect">
            <a:avLst/>
          </a:prstGeom>
        </p:spPr>
        <p:txBody>
          <a:bodyPr wrap="none">
            <a:spAutoFit/>
          </a:bodyPr>
          <a:lstStyle/>
          <a:p>
            <a:r>
              <a:rPr lang="en-IN" sz="2800" b="1" dirty="0" smtClean="0"/>
              <a:t>Servlet Deployment</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58" y="1714486"/>
          <a:ext cx="8429684" cy="4929224"/>
        </p:xfrm>
        <a:graphic>
          <a:graphicData uri="http://schemas.openxmlformats.org/drawingml/2006/table">
            <a:tbl>
              <a:tblPr/>
              <a:tblGrid>
                <a:gridCol w="8429684"/>
              </a:tblGrid>
              <a:tr h="547692">
                <a:tc>
                  <a:txBody>
                    <a:bodyPr/>
                    <a:lstStyle/>
                    <a:p>
                      <a:r>
                        <a:rPr lang="en-IN" b="1" i="0" dirty="0">
                          <a:solidFill>
                            <a:srgbClr val="000000"/>
                          </a:solidFill>
                          <a:latin typeface="verdana"/>
                        </a:rPr>
                        <a:t>&lt;web-app&gt;</a:t>
                      </a:r>
                      <a:r>
                        <a:rPr lang="en-IN" b="0" i="0" dirty="0">
                          <a:solidFill>
                            <a:srgbClr val="000000"/>
                          </a:solidFill>
                          <a:latin typeface="verdana"/>
                        </a:rPr>
                        <a:t> represents the whole application.</a:t>
                      </a:r>
                    </a:p>
                  </a:txBody>
                  <a:tcPr anchor="ctr">
                    <a:lnL>
                      <a:noFill/>
                    </a:lnL>
                    <a:lnR>
                      <a:noFill/>
                    </a:lnR>
                    <a:lnT>
                      <a:noFill/>
                    </a:lnT>
                    <a:lnB>
                      <a:noFill/>
                    </a:lnB>
                    <a:solidFill>
                      <a:srgbClr val="FFFFFF"/>
                    </a:solidFill>
                  </a:tcPr>
                </a:tc>
              </a:tr>
              <a:tr h="547692">
                <a:tc>
                  <a:txBody>
                    <a:bodyPr/>
                    <a:lstStyle/>
                    <a:p>
                      <a:r>
                        <a:rPr lang="en-IN" b="1" i="0" dirty="0">
                          <a:solidFill>
                            <a:srgbClr val="000000"/>
                          </a:solidFill>
                          <a:latin typeface="verdana"/>
                        </a:rPr>
                        <a:t>&lt;servlet&gt;</a:t>
                      </a:r>
                      <a:r>
                        <a:rPr lang="en-IN" b="0" i="0" dirty="0">
                          <a:solidFill>
                            <a:srgbClr val="000000"/>
                          </a:solidFill>
                          <a:latin typeface="verdana"/>
                        </a:rPr>
                        <a:t> is sub element of &lt;web-app&gt; and represents the servlet.</a:t>
                      </a:r>
                    </a:p>
                  </a:txBody>
                  <a:tcPr anchor="ctr">
                    <a:lnL>
                      <a:noFill/>
                    </a:lnL>
                    <a:lnR>
                      <a:noFill/>
                    </a:lnR>
                    <a:lnT>
                      <a:noFill/>
                    </a:lnT>
                    <a:lnB>
                      <a:noFill/>
                    </a:lnB>
                    <a:solidFill>
                      <a:srgbClr val="FFFFFF"/>
                    </a:solidFill>
                  </a:tcPr>
                </a:tc>
              </a:tr>
              <a:tr h="958460">
                <a:tc>
                  <a:txBody>
                    <a:bodyPr/>
                    <a:lstStyle/>
                    <a:p>
                      <a:r>
                        <a:rPr lang="en-IN" b="1" i="0" dirty="0">
                          <a:solidFill>
                            <a:srgbClr val="000000"/>
                          </a:solidFill>
                          <a:latin typeface="verdana"/>
                        </a:rPr>
                        <a:t>&lt;servlet-name&gt;</a:t>
                      </a:r>
                      <a:r>
                        <a:rPr lang="en-IN" b="0" i="0" dirty="0">
                          <a:solidFill>
                            <a:srgbClr val="000000"/>
                          </a:solidFill>
                          <a:latin typeface="verdana"/>
                        </a:rPr>
                        <a:t> is sub element of &lt;servlet&gt; represents the name of the servlet.</a:t>
                      </a:r>
                    </a:p>
                  </a:txBody>
                  <a:tcPr anchor="ctr">
                    <a:lnL>
                      <a:noFill/>
                    </a:lnL>
                    <a:lnR>
                      <a:noFill/>
                    </a:lnR>
                    <a:lnT>
                      <a:noFill/>
                    </a:lnT>
                    <a:lnB>
                      <a:noFill/>
                    </a:lnB>
                    <a:solidFill>
                      <a:srgbClr val="FFFFFF"/>
                    </a:solidFill>
                  </a:tcPr>
                </a:tc>
              </a:tr>
              <a:tr h="958460">
                <a:tc>
                  <a:txBody>
                    <a:bodyPr/>
                    <a:lstStyle/>
                    <a:p>
                      <a:r>
                        <a:rPr lang="en-IN" b="1" i="0" dirty="0">
                          <a:solidFill>
                            <a:srgbClr val="000000"/>
                          </a:solidFill>
                          <a:latin typeface="verdana"/>
                        </a:rPr>
                        <a:t>&lt;servlet-class&gt;</a:t>
                      </a:r>
                      <a:r>
                        <a:rPr lang="en-IN" b="0" i="0" dirty="0">
                          <a:solidFill>
                            <a:srgbClr val="000000"/>
                          </a:solidFill>
                          <a:latin typeface="verdana"/>
                        </a:rPr>
                        <a:t> is sub element of &lt;servlet&gt; represents the class of the servlet.</a:t>
                      </a:r>
                    </a:p>
                  </a:txBody>
                  <a:tcPr anchor="ctr">
                    <a:lnL>
                      <a:noFill/>
                    </a:lnL>
                    <a:lnR>
                      <a:noFill/>
                    </a:lnR>
                    <a:lnT>
                      <a:noFill/>
                    </a:lnT>
                    <a:lnB>
                      <a:noFill/>
                    </a:lnB>
                    <a:solidFill>
                      <a:srgbClr val="FFFFFF"/>
                    </a:solidFill>
                  </a:tcPr>
                </a:tc>
              </a:tr>
              <a:tr h="958460">
                <a:tc>
                  <a:txBody>
                    <a:bodyPr/>
                    <a:lstStyle/>
                    <a:p>
                      <a:r>
                        <a:rPr lang="en-IN" b="1" i="0" dirty="0">
                          <a:solidFill>
                            <a:srgbClr val="000000"/>
                          </a:solidFill>
                          <a:latin typeface="verdana"/>
                        </a:rPr>
                        <a:t>&lt;</a:t>
                      </a:r>
                      <a:r>
                        <a:rPr lang="en-IN" b="1" i="0" dirty="0" err="1">
                          <a:solidFill>
                            <a:srgbClr val="000000"/>
                          </a:solidFill>
                          <a:latin typeface="verdana"/>
                        </a:rPr>
                        <a:t>servlet</a:t>
                      </a:r>
                      <a:r>
                        <a:rPr lang="en-IN" b="1" i="0" dirty="0">
                          <a:solidFill>
                            <a:srgbClr val="000000"/>
                          </a:solidFill>
                          <a:latin typeface="verdana"/>
                        </a:rPr>
                        <a:t>-mapping&gt;</a:t>
                      </a:r>
                      <a:r>
                        <a:rPr lang="en-IN" b="0" i="0" dirty="0">
                          <a:solidFill>
                            <a:srgbClr val="000000"/>
                          </a:solidFill>
                          <a:latin typeface="verdana"/>
                        </a:rPr>
                        <a:t> is sub element of &lt;web-app&gt;. It is used to map the servlet.</a:t>
                      </a:r>
                    </a:p>
                  </a:txBody>
                  <a:tcPr anchor="ctr">
                    <a:lnL>
                      <a:noFill/>
                    </a:lnL>
                    <a:lnR>
                      <a:noFill/>
                    </a:lnR>
                    <a:lnT>
                      <a:noFill/>
                    </a:lnT>
                    <a:lnB>
                      <a:noFill/>
                    </a:lnB>
                    <a:solidFill>
                      <a:srgbClr val="FFFFFF"/>
                    </a:solidFill>
                  </a:tcPr>
                </a:tc>
              </a:tr>
              <a:tr h="958460">
                <a:tc>
                  <a:txBody>
                    <a:bodyPr/>
                    <a:lstStyle/>
                    <a:p>
                      <a:r>
                        <a:rPr lang="en-IN" b="1" i="0" dirty="0">
                          <a:solidFill>
                            <a:srgbClr val="000000"/>
                          </a:solidFill>
                          <a:latin typeface="verdana"/>
                        </a:rPr>
                        <a:t>&lt;</a:t>
                      </a:r>
                      <a:r>
                        <a:rPr lang="en-IN" b="1" i="0" dirty="0" err="1">
                          <a:solidFill>
                            <a:srgbClr val="000000"/>
                          </a:solidFill>
                          <a:latin typeface="verdana"/>
                        </a:rPr>
                        <a:t>url</a:t>
                      </a:r>
                      <a:r>
                        <a:rPr lang="en-IN" b="1" i="0" dirty="0">
                          <a:solidFill>
                            <a:srgbClr val="000000"/>
                          </a:solidFill>
                          <a:latin typeface="verdana"/>
                        </a:rPr>
                        <a:t>-pattern&gt;</a:t>
                      </a:r>
                      <a:r>
                        <a:rPr lang="en-IN" b="0" i="0" dirty="0">
                          <a:solidFill>
                            <a:srgbClr val="000000"/>
                          </a:solidFill>
                          <a:latin typeface="verdana"/>
                        </a:rPr>
                        <a:t> is sub element of &lt;</a:t>
                      </a:r>
                      <a:r>
                        <a:rPr lang="en-IN" b="0" i="0" dirty="0" err="1">
                          <a:solidFill>
                            <a:srgbClr val="000000"/>
                          </a:solidFill>
                          <a:latin typeface="verdana"/>
                        </a:rPr>
                        <a:t>servlet</a:t>
                      </a:r>
                      <a:r>
                        <a:rPr lang="en-IN" b="0" i="0" dirty="0">
                          <a:solidFill>
                            <a:srgbClr val="000000"/>
                          </a:solidFill>
                          <a:latin typeface="verdana"/>
                        </a:rPr>
                        <a:t>-mapping&gt;. This pattern is used at client side to invoke the servlet.</a:t>
                      </a:r>
                    </a:p>
                  </a:txBody>
                  <a:tcPr anchor="ctr">
                    <a:lnL>
                      <a:noFill/>
                    </a:lnL>
                    <a:lnR>
                      <a:noFill/>
                    </a:lnR>
                    <a:lnT>
                      <a:noFill/>
                    </a:lnT>
                    <a:lnB>
                      <a:noFill/>
                    </a:lnB>
                    <a:solidFill>
                      <a:srgbClr val="FFFFFF"/>
                    </a:solidFill>
                  </a:tcPr>
                </a:tc>
              </a:tr>
            </a:tbl>
          </a:graphicData>
        </a:graphic>
      </p:graphicFrame>
      <p:sp>
        <p:nvSpPr>
          <p:cNvPr id="38913" name="Rectangle 1"/>
          <p:cNvSpPr>
            <a:spLocks noChangeArrowheads="1"/>
          </p:cNvSpPr>
          <p:nvPr/>
        </p:nvSpPr>
        <p:spPr bwMode="auto">
          <a:xfrm>
            <a:off x="214282" y="648282"/>
            <a:ext cx="8786874"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There are too many elements in the web.xml file. Here is the illustration of some elements that is used in the above web.xml file. The elements are as follows: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643042" y="109815"/>
            <a:ext cx="6421951" cy="461665"/>
          </a:xfrm>
          <a:prstGeom prst="rect">
            <a:avLst/>
          </a:prstGeom>
        </p:spPr>
        <p:txBody>
          <a:bodyPr wrap="none">
            <a:spAutoFit/>
          </a:bodyPr>
          <a:lstStyle/>
          <a:p>
            <a:pPr lvl="0" fontAlgn="base">
              <a:spcBef>
                <a:spcPct val="0"/>
              </a:spcBef>
              <a:spcAft>
                <a:spcPct val="0"/>
              </a:spcAft>
            </a:pPr>
            <a:r>
              <a:rPr lang="en-US" sz="2400" b="1" dirty="0" smtClean="0">
                <a:solidFill>
                  <a:srgbClr val="610B4B"/>
                </a:solidFill>
                <a:latin typeface="erdana"/>
                <a:cs typeface="Arial" pitchFamily="34" charset="0"/>
              </a:rPr>
              <a:t>Description of the elements of web.xml file</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357290" y="1357298"/>
            <a:ext cx="6357982" cy="4357718"/>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928670"/>
            <a:ext cx="8358246" cy="3416320"/>
          </a:xfrm>
          <a:prstGeom prst="rect">
            <a:avLst/>
          </a:prstGeom>
        </p:spPr>
        <p:txBody>
          <a:bodyPr wrap="square">
            <a:spAutoFit/>
          </a:bodyPr>
          <a:lstStyle/>
          <a:p>
            <a:pPr>
              <a:buFont typeface="Wingdings" pitchFamily="2" charset="2"/>
              <a:buChar char="Ø"/>
            </a:pPr>
            <a:r>
              <a:rPr lang="en-IN" sz="2400" dirty="0" smtClean="0"/>
              <a:t> The </a:t>
            </a:r>
            <a:r>
              <a:rPr lang="en-IN" sz="2400" b="1" dirty="0" err="1" smtClean="0"/>
              <a:t>sendRedirect</a:t>
            </a:r>
            <a:r>
              <a:rPr lang="en-IN" sz="2400" b="1" dirty="0" smtClean="0"/>
              <a:t>()</a:t>
            </a:r>
            <a:r>
              <a:rPr lang="en-IN" sz="2400" dirty="0" smtClean="0"/>
              <a:t> method of </a:t>
            </a:r>
            <a:r>
              <a:rPr lang="en-IN" sz="2400" b="1" dirty="0" err="1" smtClean="0"/>
              <a:t>HttpServletResponse</a:t>
            </a:r>
            <a:r>
              <a:rPr lang="en-IN" sz="2400" dirty="0" smtClean="0"/>
              <a:t> interface can be used to redirect response to another resource, it may be servlet, </a:t>
            </a:r>
            <a:r>
              <a:rPr lang="en-IN" sz="2400" dirty="0" err="1" smtClean="0"/>
              <a:t>jsp</a:t>
            </a:r>
            <a:r>
              <a:rPr lang="en-IN" sz="2400" dirty="0" smtClean="0"/>
              <a:t> or html file.</a:t>
            </a:r>
          </a:p>
          <a:p>
            <a:endParaRPr lang="en-IN" sz="2400" dirty="0" smtClean="0"/>
          </a:p>
          <a:p>
            <a:pPr>
              <a:buFont typeface="Wingdings" pitchFamily="2" charset="2"/>
              <a:buChar char="Ø"/>
            </a:pPr>
            <a:r>
              <a:rPr lang="en-IN" sz="2400" dirty="0" smtClean="0"/>
              <a:t> It accepts relative as well as absolute URL.</a:t>
            </a:r>
          </a:p>
          <a:p>
            <a:endParaRPr lang="en-IN" sz="2400" dirty="0" smtClean="0"/>
          </a:p>
          <a:p>
            <a:pPr>
              <a:buFont typeface="Wingdings" pitchFamily="2" charset="2"/>
              <a:buChar char="Ø"/>
            </a:pPr>
            <a:r>
              <a:rPr lang="en-IN" sz="2400" dirty="0" smtClean="0"/>
              <a:t> It works at client side because it uses the </a:t>
            </a:r>
            <a:r>
              <a:rPr lang="en-IN" sz="2400" dirty="0" err="1" smtClean="0"/>
              <a:t>url</a:t>
            </a:r>
            <a:r>
              <a:rPr lang="en-IN" sz="2400" dirty="0" smtClean="0"/>
              <a:t> bar of the browser to make another request. So, it can work inside and outside the server.</a:t>
            </a:r>
            <a:endParaRPr lang="en-IN" sz="2400" dirty="0"/>
          </a:p>
        </p:txBody>
      </p:sp>
      <p:sp>
        <p:nvSpPr>
          <p:cNvPr id="3" name="Rectangle 2"/>
          <p:cNvSpPr/>
          <p:nvPr/>
        </p:nvSpPr>
        <p:spPr>
          <a:xfrm>
            <a:off x="2857488" y="142852"/>
            <a:ext cx="4106958" cy="584775"/>
          </a:xfrm>
          <a:prstGeom prst="rect">
            <a:avLst/>
          </a:prstGeom>
        </p:spPr>
        <p:txBody>
          <a:bodyPr wrap="none">
            <a:spAutoFit/>
          </a:bodyPr>
          <a:lstStyle/>
          <a:p>
            <a:r>
              <a:rPr lang="en-IN" sz="3200" b="1" dirty="0" err="1" smtClean="0"/>
              <a:t>SendRedirect</a:t>
            </a:r>
            <a:r>
              <a:rPr lang="en-IN" sz="3200" b="1" dirty="0" smtClean="0"/>
              <a:t> in servlet</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1970174"/>
          <a:ext cx="8286808" cy="4744973"/>
        </p:xfrm>
        <a:graphic>
          <a:graphicData uri="http://schemas.openxmlformats.org/drawingml/2006/table">
            <a:tbl>
              <a:tblPr/>
              <a:tblGrid>
                <a:gridCol w="4143404"/>
                <a:gridCol w="4143404"/>
              </a:tblGrid>
              <a:tr h="474242">
                <a:tc>
                  <a:txBody>
                    <a:bodyPr/>
                    <a:lstStyle/>
                    <a:p>
                      <a:pPr algn="ctr" fontAlgn="t"/>
                      <a:r>
                        <a:rPr lang="en-IN" sz="1800" b="1" dirty="0">
                          <a:solidFill>
                            <a:srgbClr val="000000"/>
                          </a:solidFill>
                          <a:latin typeface="times new roman"/>
                        </a:rPr>
                        <a:t>forward() method</a:t>
                      </a:r>
                    </a:p>
                  </a:txBody>
                  <a:tcPr marL="35733" marR="35733" marT="35733" marB="35733">
                    <a:lnL w="9525" cap="flat" cmpd="sng" algn="ctr">
                      <a:solidFill>
                        <a:srgbClr val="C096F1"/>
                      </a:solidFill>
                      <a:prstDash val="solid"/>
                      <a:round/>
                      <a:headEnd type="none" w="med" len="med"/>
                      <a:tailEnd type="none" w="med" len="med"/>
                    </a:lnL>
                    <a:lnR w="9525" cap="flat" cmpd="sng" algn="ctr">
                      <a:solidFill>
                        <a:srgbClr val="C096F1"/>
                      </a:solidFill>
                      <a:prstDash val="solid"/>
                      <a:round/>
                      <a:headEnd type="none" w="med" len="med"/>
                      <a:tailEnd type="none" w="med" len="med"/>
                    </a:lnR>
                    <a:lnT w="9525" cap="flat" cmpd="sng" algn="ctr">
                      <a:solidFill>
                        <a:srgbClr val="C096F1"/>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algn="ctr" fontAlgn="t"/>
                      <a:r>
                        <a:rPr lang="en-IN" sz="1800" b="1" dirty="0" err="1">
                          <a:solidFill>
                            <a:srgbClr val="000000"/>
                          </a:solidFill>
                          <a:latin typeface="times new roman"/>
                        </a:rPr>
                        <a:t>sendRedirect</a:t>
                      </a:r>
                      <a:r>
                        <a:rPr lang="en-IN" sz="1800" b="1" dirty="0">
                          <a:solidFill>
                            <a:srgbClr val="000000"/>
                          </a:solidFill>
                          <a:latin typeface="times new roman"/>
                        </a:rPr>
                        <a:t>() method</a:t>
                      </a:r>
                    </a:p>
                  </a:txBody>
                  <a:tcPr marL="35733" marR="35733" marT="35733" marB="35733">
                    <a:lnL w="9525" cap="flat" cmpd="sng" algn="ctr">
                      <a:solidFill>
                        <a:srgbClr val="C096F1"/>
                      </a:solidFill>
                      <a:prstDash val="solid"/>
                      <a:round/>
                      <a:headEnd type="none" w="med" len="med"/>
                      <a:tailEnd type="none" w="med" len="med"/>
                    </a:lnL>
                    <a:lnR w="9525" cap="flat" cmpd="sng" algn="ctr">
                      <a:solidFill>
                        <a:srgbClr val="C096F1"/>
                      </a:solidFill>
                      <a:prstDash val="solid"/>
                      <a:round/>
                      <a:headEnd type="none" w="med" len="med"/>
                      <a:tailEnd type="none" w="med" len="med"/>
                    </a:lnR>
                    <a:lnT w="9525" cap="flat" cmpd="sng" algn="ctr">
                      <a:solidFill>
                        <a:srgbClr val="C096F1"/>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r h="829492">
                <a:tc>
                  <a:txBody>
                    <a:bodyPr/>
                    <a:lstStyle/>
                    <a:p>
                      <a:pPr fontAlgn="t"/>
                      <a:r>
                        <a:rPr lang="en-IN" sz="1800" b="0" i="0" dirty="0">
                          <a:solidFill>
                            <a:srgbClr val="000000"/>
                          </a:solidFill>
                          <a:latin typeface="verdana"/>
                        </a:rPr>
                        <a:t>The forward() method works at server side.</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a:solidFill>
                            <a:srgbClr val="000000"/>
                          </a:solidFill>
                          <a:latin typeface="verdana"/>
                        </a:rPr>
                        <a:t>The sendRedirect() method works at client side.</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r h="1147080">
                <a:tc>
                  <a:txBody>
                    <a:bodyPr/>
                    <a:lstStyle/>
                    <a:p>
                      <a:pPr fontAlgn="t"/>
                      <a:r>
                        <a:rPr lang="en-IN" sz="1800" b="0" i="0" dirty="0">
                          <a:solidFill>
                            <a:srgbClr val="000000"/>
                          </a:solidFill>
                          <a:latin typeface="verdana"/>
                        </a:rPr>
                        <a:t>It sends the same request and response objects to another servlet.</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fontAlgn="t"/>
                      <a:r>
                        <a:rPr lang="en-IN" sz="1800" b="0" i="0">
                          <a:solidFill>
                            <a:srgbClr val="000000"/>
                          </a:solidFill>
                          <a:latin typeface="verdana"/>
                        </a:rPr>
                        <a:t>It always sends a new request.</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r h="804383">
                <a:tc>
                  <a:txBody>
                    <a:bodyPr/>
                    <a:lstStyle/>
                    <a:p>
                      <a:pPr fontAlgn="t"/>
                      <a:r>
                        <a:rPr lang="en-IN" sz="1800" b="0" i="0">
                          <a:solidFill>
                            <a:srgbClr val="000000"/>
                          </a:solidFill>
                          <a:latin typeface="verdana"/>
                        </a:rPr>
                        <a:t>It can work within the server only.</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a:solidFill>
                            <a:srgbClr val="000000"/>
                          </a:solidFill>
                          <a:latin typeface="verdana"/>
                        </a:rPr>
                        <a:t>It can be used within and outside the server.</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r h="1489776">
                <a:tc>
                  <a:txBody>
                    <a:bodyPr/>
                    <a:lstStyle/>
                    <a:p>
                      <a:pPr fontAlgn="t"/>
                      <a:r>
                        <a:rPr lang="en-IN" sz="1800" b="0" i="0">
                          <a:solidFill>
                            <a:srgbClr val="000000"/>
                          </a:solidFill>
                          <a:latin typeface="verdana"/>
                        </a:rPr>
                        <a:t>Example: request.getRequestDispacher("servlet2").forward(request,response);</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fontAlgn="t"/>
                      <a:r>
                        <a:rPr lang="en-IN" sz="1800" b="0" i="0" dirty="0">
                          <a:solidFill>
                            <a:srgbClr val="000000"/>
                          </a:solidFill>
                          <a:latin typeface="verdana"/>
                        </a:rPr>
                        <a:t>Example: </a:t>
                      </a:r>
                      <a:r>
                        <a:rPr lang="en-IN" sz="1800" b="0" i="0" dirty="0" err="1">
                          <a:solidFill>
                            <a:srgbClr val="000000"/>
                          </a:solidFill>
                          <a:latin typeface="verdana"/>
                        </a:rPr>
                        <a:t>response.sendRedirect</a:t>
                      </a:r>
                      <a:r>
                        <a:rPr lang="en-IN" sz="1800" b="0" i="0" dirty="0">
                          <a:solidFill>
                            <a:srgbClr val="000000"/>
                          </a:solidFill>
                          <a:latin typeface="verdana"/>
                        </a:rPr>
                        <a:t>("servlet2");</a:t>
                      </a:r>
                    </a:p>
                  </a:txBody>
                  <a:tcPr marL="35733" marR="35733" marT="35733" marB="35733">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bl>
          </a:graphicData>
        </a:graphic>
      </p:graphicFrame>
      <p:sp>
        <p:nvSpPr>
          <p:cNvPr id="1025" name="Rectangle 1"/>
          <p:cNvSpPr>
            <a:spLocks noChangeArrowheads="1"/>
          </p:cNvSpPr>
          <p:nvPr/>
        </p:nvSpPr>
        <p:spPr bwMode="auto">
          <a:xfrm>
            <a:off x="0" y="0"/>
            <a:ext cx="9144000" cy="46166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10B38"/>
                </a:solidFill>
                <a:effectLst/>
                <a:latin typeface="erdana"/>
                <a:cs typeface="Arial" pitchFamily="34" charset="0"/>
              </a:rPr>
              <a:t>Difference between forward() and </a:t>
            </a:r>
            <a:r>
              <a:rPr kumimoji="0" lang="en-US" sz="2400" b="1" i="0" u="none" strike="noStrike" cap="none" normalizeH="0" baseline="0" dirty="0" err="1" smtClean="0">
                <a:ln>
                  <a:noFill/>
                </a:ln>
                <a:solidFill>
                  <a:srgbClr val="610B38"/>
                </a:solidFill>
                <a:effectLst/>
                <a:latin typeface="erdana"/>
                <a:cs typeface="Arial" pitchFamily="34" charset="0"/>
              </a:rPr>
              <a:t>sendRedirect</a:t>
            </a:r>
            <a:r>
              <a:rPr kumimoji="0" lang="en-US" sz="2400" b="1" i="0" u="none" strike="noStrike" cap="none" normalizeH="0" baseline="0" dirty="0" smtClean="0">
                <a:ln>
                  <a:noFill/>
                </a:ln>
                <a:solidFill>
                  <a:srgbClr val="610B38"/>
                </a:solidFill>
                <a:effectLst/>
                <a:latin typeface="erdana"/>
                <a:cs typeface="Arial" pitchFamily="34" charset="0"/>
              </a:rPr>
              <a:t>() method</a:t>
            </a:r>
          </a:p>
        </p:txBody>
      </p:sp>
      <p:sp>
        <p:nvSpPr>
          <p:cNvPr id="4" name="Rectangle 3"/>
          <p:cNvSpPr/>
          <p:nvPr/>
        </p:nvSpPr>
        <p:spPr>
          <a:xfrm>
            <a:off x="142876" y="576844"/>
            <a:ext cx="8786842" cy="923330"/>
          </a:xfrm>
          <a:prstGeom prst="rect">
            <a:avLst/>
          </a:prstGeom>
        </p:spPr>
        <p:txBody>
          <a:bodyPr wrap="square">
            <a:spAutoFit/>
          </a:bodyPr>
          <a:lstStyle/>
          <a:p>
            <a:pPr lvl="0" eaLnBrk="0" fontAlgn="base" hangingPunct="0">
              <a:spcBef>
                <a:spcPct val="0"/>
              </a:spcBef>
              <a:spcAft>
                <a:spcPct val="0"/>
              </a:spcAft>
            </a:pPr>
            <a:r>
              <a:rPr lang="en-US" dirty="0" smtClean="0">
                <a:solidFill>
                  <a:srgbClr val="000000"/>
                </a:solidFill>
                <a:latin typeface="Verdana" pitchFamily="34" charset="0"/>
                <a:cs typeface="Arial" pitchFamily="34" charset="0"/>
              </a:rPr>
              <a:t>There are many differences between the forward() method of </a:t>
            </a:r>
            <a:r>
              <a:rPr lang="en-US" dirty="0" err="1" smtClean="0">
                <a:solidFill>
                  <a:srgbClr val="000000"/>
                </a:solidFill>
                <a:latin typeface="Verdana" pitchFamily="34" charset="0"/>
                <a:cs typeface="Arial" pitchFamily="34" charset="0"/>
              </a:rPr>
              <a:t>RequestDispatcher</a:t>
            </a:r>
            <a:r>
              <a:rPr lang="en-US" dirty="0" smtClean="0">
                <a:solidFill>
                  <a:srgbClr val="000000"/>
                </a:solidFill>
                <a:latin typeface="Verdana" pitchFamily="34" charset="0"/>
                <a:cs typeface="Arial" pitchFamily="34" charset="0"/>
              </a:rPr>
              <a:t> and </a:t>
            </a:r>
            <a:r>
              <a:rPr lang="en-US" dirty="0" err="1" smtClean="0">
                <a:solidFill>
                  <a:srgbClr val="000000"/>
                </a:solidFill>
                <a:latin typeface="Verdana" pitchFamily="34" charset="0"/>
                <a:cs typeface="Arial" pitchFamily="34" charset="0"/>
              </a:rPr>
              <a:t>sendRedirect</a:t>
            </a:r>
            <a:r>
              <a:rPr lang="en-US" dirty="0" smtClean="0">
                <a:solidFill>
                  <a:srgbClr val="000000"/>
                </a:solidFill>
                <a:latin typeface="Verdana" pitchFamily="34" charset="0"/>
                <a:cs typeface="Arial" pitchFamily="34" charset="0"/>
              </a:rPr>
              <a:t>() method of </a:t>
            </a:r>
            <a:r>
              <a:rPr lang="en-US" dirty="0" err="1" smtClean="0">
                <a:solidFill>
                  <a:srgbClr val="000000"/>
                </a:solidFill>
                <a:latin typeface="Verdana" pitchFamily="34" charset="0"/>
                <a:cs typeface="Arial" pitchFamily="34" charset="0"/>
              </a:rPr>
              <a:t>HttpServletResponse</a:t>
            </a:r>
            <a:r>
              <a:rPr lang="en-US" dirty="0" smtClean="0">
                <a:solidFill>
                  <a:srgbClr val="000000"/>
                </a:solidFill>
                <a:latin typeface="Verdana" pitchFamily="34" charset="0"/>
                <a:cs typeface="Arial" pitchFamily="34" charset="0"/>
              </a:rPr>
              <a:t> interface. They are given below:</a:t>
            </a:r>
            <a:endParaRPr lang="en-US" sz="4400" dirty="0" smtClean="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71547"/>
            <a:ext cx="8358246" cy="2677656"/>
          </a:xfrm>
          <a:prstGeom prst="rect">
            <a:avLst/>
          </a:prstGeom>
        </p:spPr>
        <p:txBody>
          <a:bodyPr wrap="square">
            <a:spAutoFit/>
          </a:bodyPr>
          <a:lstStyle/>
          <a:p>
            <a:r>
              <a:rPr lang="en-IN" sz="2400" b="1" dirty="0" smtClean="0"/>
              <a:t>Syntax of </a:t>
            </a:r>
            <a:r>
              <a:rPr lang="en-IN" sz="2400" b="1" dirty="0" err="1" smtClean="0"/>
              <a:t>sendRedirect</a:t>
            </a:r>
            <a:r>
              <a:rPr lang="en-IN" sz="2400" b="1" dirty="0" smtClean="0"/>
              <a:t>() method</a:t>
            </a:r>
          </a:p>
          <a:p>
            <a:endParaRPr lang="en-IN" sz="2400" b="1" dirty="0" smtClean="0"/>
          </a:p>
          <a:p>
            <a:r>
              <a:rPr lang="en-IN" sz="2200" b="1" dirty="0" smtClean="0"/>
              <a:t>	public</a:t>
            </a:r>
            <a:r>
              <a:rPr lang="en-IN" sz="2200" dirty="0" smtClean="0"/>
              <a:t> </a:t>
            </a:r>
            <a:r>
              <a:rPr lang="en-IN" sz="2200" b="1" dirty="0" smtClean="0"/>
              <a:t>void</a:t>
            </a:r>
            <a:r>
              <a:rPr lang="en-IN" sz="2200" dirty="0" smtClean="0"/>
              <a:t> </a:t>
            </a:r>
            <a:r>
              <a:rPr lang="en-IN" sz="2200" dirty="0" err="1" smtClean="0"/>
              <a:t>sendRedirect</a:t>
            </a:r>
            <a:r>
              <a:rPr lang="en-IN" sz="2200" dirty="0" smtClean="0"/>
              <a:t>(String URL)</a:t>
            </a:r>
            <a:r>
              <a:rPr lang="en-IN" sz="2200" b="1" dirty="0" smtClean="0"/>
              <a:t>throws</a:t>
            </a:r>
            <a:r>
              <a:rPr lang="en-IN" sz="2200" dirty="0" smtClean="0"/>
              <a:t> </a:t>
            </a:r>
            <a:r>
              <a:rPr lang="en-IN" sz="2200" dirty="0" err="1" smtClean="0"/>
              <a:t>IOException</a:t>
            </a:r>
            <a:r>
              <a:rPr lang="en-IN" sz="2200" dirty="0" smtClean="0"/>
              <a:t>; </a:t>
            </a:r>
            <a:r>
              <a:rPr lang="en-IN" sz="2400" dirty="0" smtClean="0"/>
              <a:t> </a:t>
            </a:r>
          </a:p>
          <a:p>
            <a:endParaRPr lang="en-IN" sz="2400" dirty="0" smtClean="0"/>
          </a:p>
          <a:p>
            <a:r>
              <a:rPr lang="en-IN" sz="2400" b="1" dirty="0" smtClean="0"/>
              <a:t>Example of </a:t>
            </a:r>
            <a:r>
              <a:rPr lang="en-IN" sz="2400" b="1" dirty="0" err="1" smtClean="0"/>
              <a:t>sendRedirect</a:t>
            </a:r>
            <a:r>
              <a:rPr lang="en-IN" sz="2400" b="1" dirty="0" smtClean="0"/>
              <a:t>() method</a:t>
            </a:r>
          </a:p>
          <a:p>
            <a:endParaRPr lang="en-IN" sz="2400" b="1" dirty="0" smtClean="0"/>
          </a:p>
          <a:p>
            <a:r>
              <a:rPr lang="en-IN" sz="2200" dirty="0" smtClean="0"/>
              <a:t>	</a:t>
            </a:r>
            <a:r>
              <a:rPr lang="en-IN" sz="2200" dirty="0" err="1" smtClean="0"/>
              <a:t>response.sendRedirect</a:t>
            </a:r>
            <a:r>
              <a:rPr lang="en-IN" sz="2200" dirty="0" smtClean="0"/>
              <a:t>("http://www.javatpoint.com");  </a:t>
            </a:r>
            <a:endParaRPr lang="en-IN" sz="22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Servlet</a:t>
            </a:r>
            <a:endParaRPr lang="en-IN" dirty="0"/>
          </a:p>
        </p:txBody>
      </p:sp>
      <p:sp>
        <p:nvSpPr>
          <p:cNvPr id="3" name="Content Placeholder 2"/>
          <p:cNvSpPr>
            <a:spLocks noGrp="1"/>
          </p:cNvSpPr>
          <p:nvPr>
            <p:ph idx="1"/>
          </p:nvPr>
        </p:nvSpPr>
        <p:spPr>
          <a:xfrm>
            <a:off x="285720" y="1600200"/>
            <a:ext cx="8501122" cy="4525963"/>
          </a:xfrm>
        </p:spPr>
        <p:txBody>
          <a:bodyPr>
            <a:normAutofit/>
          </a:bodyPr>
          <a:lstStyle/>
          <a:p>
            <a:pPr algn="just"/>
            <a:r>
              <a:rPr lang="en-IN" dirty="0" smtClean="0"/>
              <a:t>Servlet </a:t>
            </a:r>
            <a:r>
              <a:rPr lang="en-IN" dirty="0"/>
              <a:t>is used to create </a:t>
            </a:r>
            <a:r>
              <a:rPr lang="en-IN" dirty="0" smtClean="0"/>
              <a:t>web applications. Servlet</a:t>
            </a:r>
            <a:r>
              <a:rPr lang="en-IN" dirty="0"/>
              <a:t> </a:t>
            </a:r>
            <a:r>
              <a:rPr lang="en-IN" dirty="0" smtClean="0"/>
              <a:t>uses </a:t>
            </a:r>
            <a:r>
              <a:rPr lang="en-IN" dirty="0"/>
              <a:t>Java language to create web applications.</a:t>
            </a:r>
          </a:p>
          <a:p>
            <a:pPr algn="just"/>
            <a:r>
              <a:rPr lang="en-IN" dirty="0"/>
              <a:t>Web applications are helper applications that resides at web server and build dynamic web pages. A dynamic page could be anything like a page that randomly chooses picture to display or even a page that displays the current time.</a:t>
            </a:r>
          </a:p>
          <a:p>
            <a:pPr algn="just">
              <a:buNone/>
            </a:pP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2905780"/>
            <a:ext cx="6583982" cy="523220"/>
          </a:xfrm>
          <a:prstGeom prst="rect">
            <a:avLst/>
          </a:prstGeom>
        </p:spPr>
        <p:txBody>
          <a:bodyPr wrap="none">
            <a:spAutoFit/>
          </a:bodyPr>
          <a:lstStyle/>
          <a:p>
            <a:r>
              <a:rPr lang="en-IN" sz="2800" b="1" dirty="0" smtClean="0"/>
              <a:t>example of </a:t>
            </a:r>
            <a:r>
              <a:rPr lang="en-IN" sz="2800" b="1" dirty="0" err="1" smtClean="0"/>
              <a:t>sendRedirect</a:t>
            </a:r>
            <a:r>
              <a:rPr lang="en-IN" sz="2800" b="1" dirty="0" smtClean="0"/>
              <a:t> method in servlet</a:t>
            </a:r>
            <a:endParaRPr lang="en-IN" sz="2800" b="1"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857232"/>
            <a:ext cx="8929718" cy="5601533"/>
          </a:xfrm>
          <a:prstGeom prst="rect">
            <a:avLst/>
          </a:prstGeom>
        </p:spPr>
        <p:txBody>
          <a:bodyPr wrap="square">
            <a:spAutoFit/>
          </a:bodyPr>
          <a:lstStyle/>
          <a:p>
            <a:r>
              <a:rPr lang="en-IN" sz="2000" b="1" dirty="0" smtClean="0"/>
              <a:t>import</a:t>
            </a:r>
            <a:r>
              <a:rPr lang="en-IN" sz="2000" dirty="0" smtClean="0"/>
              <a:t> java.io.*;  </a:t>
            </a:r>
          </a:p>
          <a:p>
            <a:r>
              <a:rPr lang="en-IN" sz="2000" b="1" dirty="0" smtClean="0"/>
              <a:t>import</a:t>
            </a:r>
            <a:r>
              <a:rPr lang="en-IN" sz="2000" dirty="0" smtClean="0"/>
              <a:t> </a:t>
            </a:r>
            <a:r>
              <a:rPr lang="en-IN" sz="2000" dirty="0" err="1" smtClean="0"/>
              <a:t>javax.servlet</a:t>
            </a:r>
            <a:r>
              <a:rPr lang="en-IN" sz="2000" dirty="0" smtClean="0"/>
              <a:t>.*;  </a:t>
            </a:r>
          </a:p>
          <a:p>
            <a:r>
              <a:rPr lang="en-IN" sz="2000" b="1" dirty="0" smtClean="0"/>
              <a:t>import</a:t>
            </a:r>
            <a:r>
              <a:rPr lang="en-IN" sz="2000" dirty="0" smtClean="0"/>
              <a:t> </a:t>
            </a:r>
            <a:r>
              <a:rPr lang="en-IN" sz="2000" dirty="0" err="1" smtClean="0"/>
              <a:t>javax.servlet.http</a:t>
            </a:r>
            <a:r>
              <a:rPr lang="en-IN" sz="2000" dirty="0" smtClean="0"/>
              <a:t>.*;  </a:t>
            </a:r>
          </a:p>
          <a:p>
            <a:r>
              <a:rPr lang="en-IN" sz="2000" dirty="0" smtClean="0"/>
              <a:t>  </a:t>
            </a:r>
          </a:p>
          <a:p>
            <a:r>
              <a:rPr lang="en-IN" sz="2000" b="1" dirty="0" smtClean="0"/>
              <a:t>public</a:t>
            </a:r>
            <a:r>
              <a:rPr lang="en-IN" sz="2000" dirty="0" smtClean="0"/>
              <a:t> </a:t>
            </a:r>
            <a:r>
              <a:rPr lang="en-IN" sz="2000" b="1" dirty="0" smtClean="0"/>
              <a:t>class</a:t>
            </a:r>
            <a:r>
              <a:rPr lang="en-IN" sz="2000" dirty="0" smtClean="0"/>
              <a:t> </a:t>
            </a:r>
            <a:r>
              <a:rPr lang="en-IN" sz="2000" dirty="0" err="1" smtClean="0"/>
              <a:t>DemoServlet</a:t>
            </a:r>
            <a:r>
              <a:rPr lang="en-IN" sz="2000" dirty="0" smtClean="0"/>
              <a:t> </a:t>
            </a:r>
            <a:r>
              <a:rPr lang="en-IN" sz="2000" b="1" dirty="0" smtClean="0"/>
              <a:t>extends</a:t>
            </a:r>
            <a:r>
              <a:rPr lang="en-IN" sz="2000" dirty="0" smtClean="0"/>
              <a:t> </a:t>
            </a:r>
            <a:r>
              <a:rPr lang="en-IN" sz="2000" dirty="0" err="1" smtClean="0"/>
              <a:t>HttpServlet</a:t>
            </a:r>
            <a:endParaRPr lang="en-IN" sz="2000" dirty="0" smtClean="0"/>
          </a:p>
          <a:p>
            <a:r>
              <a:rPr lang="en-IN" sz="2000" dirty="0" smtClean="0"/>
              <a:t>{  </a:t>
            </a:r>
          </a:p>
          <a:p>
            <a:r>
              <a:rPr lang="en-IN" sz="2000" b="1" dirty="0" smtClean="0"/>
              <a:t>                                                                                         public</a:t>
            </a:r>
            <a:r>
              <a:rPr lang="en-IN" sz="2000" dirty="0" smtClean="0"/>
              <a:t> </a:t>
            </a:r>
            <a:r>
              <a:rPr lang="en-IN" sz="2000" b="1" dirty="0" smtClean="0"/>
              <a:t>void</a:t>
            </a:r>
            <a:r>
              <a:rPr lang="en-IN" sz="2000" dirty="0" smtClean="0"/>
              <a:t> </a:t>
            </a:r>
            <a:r>
              <a:rPr lang="en-IN" sz="2000" dirty="0" err="1" smtClean="0"/>
              <a:t>doGet</a:t>
            </a:r>
            <a:r>
              <a:rPr lang="en-IN" sz="2000" dirty="0" smtClean="0"/>
              <a:t>(</a:t>
            </a:r>
            <a:r>
              <a:rPr lang="en-IN" sz="2000" dirty="0" err="1" smtClean="0"/>
              <a:t>HttpServletRequest</a:t>
            </a:r>
            <a:r>
              <a:rPr lang="en-IN" sz="2000" dirty="0" smtClean="0"/>
              <a:t> </a:t>
            </a:r>
            <a:r>
              <a:rPr lang="en-IN" sz="2000" dirty="0" err="1" smtClean="0"/>
              <a:t>req,HttpServletResponse</a:t>
            </a:r>
            <a:r>
              <a:rPr lang="en-IN" sz="2000" dirty="0" smtClean="0"/>
              <a:t> res)  </a:t>
            </a:r>
            <a:r>
              <a:rPr lang="en-IN" sz="2000" b="1" dirty="0" smtClean="0"/>
              <a:t>throws</a:t>
            </a:r>
            <a:r>
              <a:rPr lang="en-IN" sz="2000" dirty="0" smtClean="0"/>
              <a:t> </a:t>
            </a:r>
            <a:r>
              <a:rPr lang="en-IN" sz="2000" dirty="0" err="1" smtClean="0"/>
              <a:t>ServletException,IOException</a:t>
            </a:r>
            <a:r>
              <a:rPr lang="en-IN" sz="2000" dirty="0" smtClean="0"/>
              <a:t>  </a:t>
            </a:r>
          </a:p>
          <a:p>
            <a:r>
              <a:rPr lang="en-IN" sz="2000" dirty="0" smtClean="0"/>
              <a:t>    {  </a:t>
            </a:r>
          </a:p>
          <a:p>
            <a:r>
              <a:rPr lang="en-IN" sz="2000" dirty="0" smtClean="0"/>
              <a:t>	</a:t>
            </a:r>
            <a:r>
              <a:rPr lang="en-IN" sz="2000" dirty="0" err="1" smtClean="0"/>
              <a:t>res.setContentType</a:t>
            </a:r>
            <a:r>
              <a:rPr lang="en-IN" sz="2000" dirty="0" smtClean="0"/>
              <a:t>("text/html");  </a:t>
            </a:r>
          </a:p>
          <a:p>
            <a:r>
              <a:rPr lang="en-IN" sz="2000" dirty="0" smtClean="0"/>
              <a:t>	</a:t>
            </a:r>
            <a:r>
              <a:rPr lang="en-IN" sz="2000" dirty="0" err="1" smtClean="0"/>
              <a:t>PrintWriter</a:t>
            </a:r>
            <a:r>
              <a:rPr lang="en-IN" sz="2000" dirty="0" smtClean="0"/>
              <a:t> </a:t>
            </a:r>
            <a:r>
              <a:rPr lang="en-IN" sz="2000" dirty="0" err="1" smtClean="0"/>
              <a:t>pw</a:t>
            </a:r>
            <a:r>
              <a:rPr lang="en-IN" sz="2000" dirty="0" smtClean="0"/>
              <a:t>=</a:t>
            </a:r>
            <a:r>
              <a:rPr lang="en-IN" sz="2000" dirty="0" err="1" smtClean="0"/>
              <a:t>res.getWriter</a:t>
            </a:r>
            <a:r>
              <a:rPr lang="en-IN" sz="2000" dirty="0" smtClean="0"/>
              <a:t>();  </a:t>
            </a:r>
          </a:p>
          <a:p>
            <a:r>
              <a:rPr lang="en-IN" sz="2000" dirty="0" smtClean="0"/>
              <a:t>  </a:t>
            </a:r>
          </a:p>
          <a:p>
            <a:r>
              <a:rPr lang="en-IN" sz="2000" dirty="0" smtClean="0"/>
              <a:t>	</a:t>
            </a:r>
            <a:r>
              <a:rPr lang="en-IN" sz="2000" dirty="0" err="1" smtClean="0"/>
              <a:t>response.sendRedirect</a:t>
            </a:r>
            <a:r>
              <a:rPr lang="en-IN" sz="2000" dirty="0" smtClean="0"/>
              <a:t>("http://www.google.com");  </a:t>
            </a:r>
          </a:p>
          <a:p>
            <a:r>
              <a:rPr lang="en-IN" sz="2000" dirty="0" smtClean="0"/>
              <a:t>  </a:t>
            </a:r>
          </a:p>
          <a:p>
            <a:r>
              <a:rPr lang="en-IN" sz="2000" dirty="0" smtClean="0"/>
              <a:t>	</a:t>
            </a:r>
            <a:r>
              <a:rPr lang="en-IN" sz="2000" dirty="0" err="1" smtClean="0"/>
              <a:t>pw.close</a:t>
            </a:r>
            <a:r>
              <a:rPr lang="en-IN" sz="2000" dirty="0" smtClean="0"/>
              <a:t>();  </a:t>
            </a:r>
          </a:p>
          <a:p>
            <a:r>
              <a:rPr lang="en-IN" sz="2000" dirty="0" smtClean="0"/>
              <a:t>     }</a:t>
            </a:r>
          </a:p>
          <a:p>
            <a:r>
              <a:rPr lang="en-IN" sz="2000" dirty="0" smtClean="0"/>
              <a:t>}  </a:t>
            </a:r>
            <a:endParaRPr lang="en-IN" sz="2000" dirty="0"/>
          </a:p>
        </p:txBody>
      </p:sp>
      <p:sp>
        <p:nvSpPr>
          <p:cNvPr id="3" name="Rectangle 2"/>
          <p:cNvSpPr/>
          <p:nvPr/>
        </p:nvSpPr>
        <p:spPr>
          <a:xfrm>
            <a:off x="428596" y="142852"/>
            <a:ext cx="2070888" cy="400110"/>
          </a:xfrm>
          <a:prstGeom prst="rect">
            <a:avLst/>
          </a:prstGeom>
        </p:spPr>
        <p:txBody>
          <a:bodyPr wrap="none">
            <a:spAutoFit/>
          </a:bodyPr>
          <a:lstStyle/>
          <a:p>
            <a:r>
              <a:rPr lang="en-IN" sz="2000" b="1" dirty="0" smtClean="0"/>
              <a:t>DemoServlet.java</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889844"/>
            <a:ext cx="6072214" cy="4401205"/>
          </a:xfrm>
          <a:prstGeom prst="rect">
            <a:avLst/>
          </a:prstGeom>
        </p:spPr>
        <p:txBody>
          <a:bodyPr wrap="square">
            <a:spAutoFit/>
          </a:bodyPr>
          <a:lstStyle/>
          <a:p>
            <a:r>
              <a:rPr lang="en-IN" sz="2000" dirty="0" smtClean="0"/>
              <a:t>&lt;!DOCTYPE html</a:t>
            </a:r>
            <a:r>
              <a:rPr lang="en-IN" sz="2000" b="1" dirty="0" smtClean="0"/>
              <a:t>&gt;</a:t>
            </a:r>
            <a:r>
              <a:rPr lang="en-IN" sz="2000" dirty="0" smtClean="0"/>
              <a:t>  </a:t>
            </a:r>
          </a:p>
          <a:p>
            <a:r>
              <a:rPr lang="en-IN" sz="2000" b="1" dirty="0" smtClean="0"/>
              <a:t>&lt;html&gt;</a:t>
            </a:r>
            <a:r>
              <a:rPr lang="en-IN" sz="2000" dirty="0" smtClean="0"/>
              <a:t>  </a:t>
            </a:r>
          </a:p>
          <a:p>
            <a:r>
              <a:rPr lang="en-IN" sz="2000" b="1" dirty="0" smtClean="0"/>
              <a:t>&lt;head&gt;</a:t>
            </a:r>
            <a:r>
              <a:rPr lang="en-IN" sz="2000" dirty="0" smtClean="0"/>
              <a:t>  </a:t>
            </a:r>
          </a:p>
          <a:p>
            <a:r>
              <a:rPr lang="en-IN" sz="2000" b="1" dirty="0" smtClean="0"/>
              <a:t>&lt;title&gt;</a:t>
            </a:r>
            <a:r>
              <a:rPr lang="en-IN" sz="2000" dirty="0" err="1" smtClean="0"/>
              <a:t>sendRedirect</a:t>
            </a:r>
            <a:r>
              <a:rPr lang="en-IN" sz="2000" dirty="0" smtClean="0"/>
              <a:t> example</a:t>
            </a:r>
            <a:r>
              <a:rPr lang="en-IN" sz="2000" b="1" dirty="0" smtClean="0"/>
              <a:t>&lt;/title&gt;</a:t>
            </a:r>
            <a:r>
              <a:rPr lang="en-IN" sz="2000" dirty="0" smtClean="0"/>
              <a:t>  </a:t>
            </a:r>
          </a:p>
          <a:p>
            <a:r>
              <a:rPr lang="en-IN" sz="2000" b="1" dirty="0" smtClean="0"/>
              <a:t>&lt;/head&gt;</a:t>
            </a:r>
            <a:r>
              <a:rPr lang="en-IN" sz="2000" dirty="0" smtClean="0"/>
              <a:t>  </a:t>
            </a:r>
          </a:p>
          <a:p>
            <a:r>
              <a:rPr lang="en-IN" sz="2000" b="1" dirty="0" smtClean="0"/>
              <a:t>&lt;body&gt;</a:t>
            </a:r>
            <a:r>
              <a:rPr lang="en-IN" sz="2000" dirty="0" smtClean="0"/>
              <a:t>  </a:t>
            </a:r>
          </a:p>
          <a:p>
            <a:r>
              <a:rPr lang="en-IN" sz="2000" dirty="0" smtClean="0"/>
              <a:t>  </a:t>
            </a:r>
          </a:p>
          <a:p>
            <a:r>
              <a:rPr lang="en-IN" sz="2000" dirty="0" smtClean="0"/>
              <a:t>  </a:t>
            </a:r>
            <a:r>
              <a:rPr lang="en-IN" sz="2000" b="1" dirty="0" smtClean="0"/>
              <a:t>&lt;form</a:t>
            </a:r>
            <a:r>
              <a:rPr lang="en-IN" sz="2000" dirty="0" smtClean="0"/>
              <a:t> action="</a:t>
            </a:r>
            <a:r>
              <a:rPr lang="en-IN" sz="2000" dirty="0" err="1" smtClean="0"/>
              <a:t>MySearcher</a:t>
            </a:r>
            <a:r>
              <a:rPr lang="en-IN" sz="2000" dirty="0" smtClean="0"/>
              <a:t>"</a:t>
            </a:r>
            <a:r>
              <a:rPr lang="en-IN" sz="2000" b="1" dirty="0" smtClean="0"/>
              <a:t>&gt;</a:t>
            </a:r>
            <a:r>
              <a:rPr lang="en-IN" sz="2000" dirty="0" smtClean="0"/>
              <a:t>  </a:t>
            </a:r>
          </a:p>
          <a:p>
            <a:r>
              <a:rPr lang="en-IN" sz="2000" b="1" dirty="0" smtClean="0"/>
              <a:t>&lt;input</a:t>
            </a:r>
            <a:r>
              <a:rPr lang="en-IN" sz="2000" dirty="0" smtClean="0"/>
              <a:t> type="text" name="name"</a:t>
            </a:r>
            <a:r>
              <a:rPr lang="en-IN" sz="2000" b="1" dirty="0" smtClean="0"/>
              <a:t>&gt;</a:t>
            </a:r>
            <a:r>
              <a:rPr lang="en-IN" sz="2000" dirty="0" smtClean="0"/>
              <a:t>  </a:t>
            </a:r>
          </a:p>
          <a:p>
            <a:r>
              <a:rPr lang="en-IN" sz="2000" b="1" dirty="0" smtClean="0"/>
              <a:t>&lt;input</a:t>
            </a:r>
            <a:r>
              <a:rPr lang="en-IN" sz="2000" dirty="0" smtClean="0"/>
              <a:t> type="submit" value="Google Search"</a:t>
            </a:r>
            <a:r>
              <a:rPr lang="en-IN" sz="2000" b="1" dirty="0" smtClean="0"/>
              <a:t>&gt;</a:t>
            </a:r>
            <a:r>
              <a:rPr lang="en-IN" sz="2000" dirty="0" smtClean="0"/>
              <a:t>  </a:t>
            </a:r>
          </a:p>
          <a:p>
            <a:r>
              <a:rPr lang="en-IN" sz="2000" b="1" dirty="0" smtClean="0"/>
              <a:t>&lt;/form&gt;</a:t>
            </a:r>
            <a:r>
              <a:rPr lang="en-IN" sz="2000" dirty="0" smtClean="0"/>
              <a:t>  </a:t>
            </a:r>
          </a:p>
          <a:p>
            <a:r>
              <a:rPr lang="en-IN" sz="2000" dirty="0" smtClean="0"/>
              <a:t>  </a:t>
            </a:r>
          </a:p>
          <a:p>
            <a:r>
              <a:rPr lang="en-IN" sz="2000" b="1" dirty="0" smtClean="0"/>
              <a:t>&lt;/body&gt;</a:t>
            </a:r>
            <a:r>
              <a:rPr lang="en-IN" sz="2000" dirty="0" smtClean="0"/>
              <a:t>  </a:t>
            </a:r>
          </a:p>
          <a:p>
            <a:r>
              <a:rPr lang="en-IN" sz="2000" b="1" dirty="0" smtClean="0"/>
              <a:t>&lt;/html&gt;</a:t>
            </a:r>
            <a:r>
              <a:rPr lang="en-IN" sz="2000" dirty="0" smtClean="0"/>
              <a:t>  </a:t>
            </a:r>
            <a:endParaRPr lang="en-IN" sz="2000" dirty="0"/>
          </a:p>
        </p:txBody>
      </p:sp>
      <p:sp>
        <p:nvSpPr>
          <p:cNvPr id="3" name="Rectangle 2"/>
          <p:cNvSpPr/>
          <p:nvPr/>
        </p:nvSpPr>
        <p:spPr>
          <a:xfrm>
            <a:off x="642910" y="214290"/>
            <a:ext cx="1538883" cy="461665"/>
          </a:xfrm>
          <a:prstGeom prst="rect">
            <a:avLst/>
          </a:prstGeom>
        </p:spPr>
        <p:txBody>
          <a:bodyPr wrap="none">
            <a:spAutoFit/>
          </a:bodyPr>
          <a:lstStyle/>
          <a:p>
            <a:r>
              <a:rPr lang="en-IN" sz="2400" b="1" i="1" dirty="0" smtClean="0"/>
              <a:t>index.html</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2572"/>
            <a:ext cx="9144000" cy="5016758"/>
          </a:xfrm>
          <a:prstGeom prst="rect">
            <a:avLst/>
          </a:prstGeom>
        </p:spPr>
        <p:txBody>
          <a:bodyPr wrap="square">
            <a:spAutoFit/>
          </a:bodyPr>
          <a:lstStyle/>
          <a:p>
            <a:r>
              <a:rPr lang="en-IN" sz="2000" b="1" dirty="0" smtClean="0"/>
              <a:t>import</a:t>
            </a:r>
            <a:r>
              <a:rPr lang="en-IN" sz="2000" dirty="0" smtClean="0"/>
              <a:t> </a:t>
            </a:r>
            <a:r>
              <a:rPr lang="en-IN" sz="2000" dirty="0" err="1" smtClean="0"/>
              <a:t>java.io.IOException</a:t>
            </a:r>
            <a:r>
              <a:rPr lang="en-IN" sz="2000" dirty="0" smtClean="0"/>
              <a:t>;  </a:t>
            </a:r>
          </a:p>
          <a:p>
            <a:r>
              <a:rPr lang="en-IN" sz="2000" b="1" dirty="0" smtClean="0"/>
              <a:t>import</a:t>
            </a:r>
            <a:r>
              <a:rPr lang="en-IN" sz="2000" dirty="0" smtClean="0"/>
              <a:t> </a:t>
            </a:r>
            <a:r>
              <a:rPr lang="en-IN" sz="2000" dirty="0" err="1" smtClean="0"/>
              <a:t>javax.servlet.ServletException</a:t>
            </a:r>
            <a:r>
              <a:rPr lang="en-IN" sz="2000" dirty="0" smtClean="0"/>
              <a:t>;  </a:t>
            </a:r>
          </a:p>
          <a:p>
            <a:r>
              <a:rPr lang="en-IN" sz="2000" b="1" dirty="0" smtClean="0"/>
              <a:t>import</a:t>
            </a:r>
            <a:r>
              <a:rPr lang="en-IN" sz="2000" dirty="0" smtClean="0"/>
              <a:t> </a:t>
            </a:r>
            <a:r>
              <a:rPr lang="en-IN" sz="2000" dirty="0" err="1" smtClean="0"/>
              <a:t>javax.servlet.http.HttpServlet</a:t>
            </a:r>
            <a:r>
              <a:rPr lang="en-IN" sz="2000" dirty="0" smtClean="0"/>
              <a:t>;  </a:t>
            </a:r>
          </a:p>
          <a:p>
            <a:r>
              <a:rPr lang="en-IN" sz="2000" b="1" dirty="0" smtClean="0"/>
              <a:t>import</a:t>
            </a:r>
            <a:r>
              <a:rPr lang="en-IN" sz="2000" dirty="0" smtClean="0"/>
              <a:t> </a:t>
            </a:r>
            <a:r>
              <a:rPr lang="en-IN" sz="2000" dirty="0" err="1" smtClean="0"/>
              <a:t>javax.servlet.http.HttpServletRequest</a:t>
            </a:r>
            <a:r>
              <a:rPr lang="en-IN" sz="2000" dirty="0" smtClean="0"/>
              <a:t>;  </a:t>
            </a:r>
          </a:p>
          <a:p>
            <a:r>
              <a:rPr lang="en-IN" sz="2000" b="1" dirty="0" smtClean="0"/>
              <a:t>import</a:t>
            </a:r>
            <a:r>
              <a:rPr lang="en-IN" sz="2000" dirty="0" smtClean="0"/>
              <a:t> </a:t>
            </a:r>
            <a:r>
              <a:rPr lang="en-IN" sz="2000" dirty="0" err="1" smtClean="0"/>
              <a:t>javax.servlet.http.HttpServletResponse</a:t>
            </a:r>
            <a:r>
              <a:rPr lang="en-IN" sz="2000" dirty="0" smtClean="0"/>
              <a:t>;  </a:t>
            </a:r>
          </a:p>
          <a:p>
            <a:r>
              <a:rPr lang="en-IN" sz="2000" dirty="0" smtClean="0"/>
              <a:t>  </a:t>
            </a:r>
          </a:p>
          <a:p>
            <a:r>
              <a:rPr lang="en-IN" sz="2000" b="1" dirty="0" smtClean="0"/>
              <a:t>public</a:t>
            </a:r>
            <a:r>
              <a:rPr lang="en-IN" sz="2000" dirty="0" smtClean="0"/>
              <a:t> </a:t>
            </a:r>
            <a:r>
              <a:rPr lang="en-IN" sz="2000" b="1" dirty="0" smtClean="0"/>
              <a:t>class</a:t>
            </a:r>
            <a:r>
              <a:rPr lang="en-IN" sz="2000" dirty="0" smtClean="0"/>
              <a:t> </a:t>
            </a:r>
            <a:r>
              <a:rPr lang="en-IN" sz="2000" dirty="0" err="1" smtClean="0"/>
              <a:t>MySearcher</a:t>
            </a:r>
            <a:r>
              <a:rPr lang="en-IN" sz="2000" dirty="0" smtClean="0"/>
              <a:t> </a:t>
            </a:r>
            <a:r>
              <a:rPr lang="en-IN" sz="2000" b="1" dirty="0" smtClean="0"/>
              <a:t>extends</a:t>
            </a:r>
            <a:r>
              <a:rPr lang="en-IN" sz="2000" dirty="0" smtClean="0"/>
              <a:t> </a:t>
            </a:r>
            <a:r>
              <a:rPr lang="en-IN" sz="2000" dirty="0" err="1" smtClean="0"/>
              <a:t>HttpServlet</a:t>
            </a:r>
            <a:r>
              <a:rPr lang="en-IN" sz="2000" dirty="0" smtClean="0"/>
              <a:t> </a:t>
            </a:r>
          </a:p>
          <a:p>
            <a:r>
              <a:rPr lang="en-IN" sz="2000" dirty="0" smtClean="0"/>
              <a:t>{  </a:t>
            </a:r>
          </a:p>
          <a:p>
            <a:r>
              <a:rPr lang="en-IN" sz="2000" dirty="0" smtClean="0"/>
              <a:t>    </a:t>
            </a:r>
            <a:r>
              <a:rPr lang="en-IN" sz="2000" b="1" dirty="0" smtClean="0"/>
              <a:t>protected</a:t>
            </a:r>
            <a:r>
              <a:rPr lang="en-IN" sz="2000" dirty="0" smtClean="0"/>
              <a:t> </a:t>
            </a:r>
            <a:r>
              <a:rPr lang="en-IN" sz="2000" b="1" dirty="0" smtClean="0"/>
              <a:t>void</a:t>
            </a:r>
            <a:r>
              <a:rPr lang="en-IN" sz="2000" dirty="0" smtClean="0"/>
              <a:t> </a:t>
            </a:r>
            <a:r>
              <a:rPr lang="en-IN" sz="2000" dirty="0" err="1" smtClean="0"/>
              <a:t>doGet</a:t>
            </a:r>
            <a:r>
              <a:rPr lang="en-IN" sz="2000" dirty="0" smtClean="0"/>
              <a:t>(</a:t>
            </a:r>
            <a:r>
              <a:rPr lang="en-IN" sz="2000" dirty="0" err="1" smtClean="0"/>
              <a:t>HttpServletRequest</a:t>
            </a:r>
            <a:r>
              <a:rPr lang="en-IN" sz="2000" dirty="0" smtClean="0"/>
              <a:t> request, </a:t>
            </a:r>
            <a:r>
              <a:rPr lang="en-IN" sz="2000" dirty="0" err="1" smtClean="0"/>
              <a:t>HttpServletResponse</a:t>
            </a:r>
            <a:r>
              <a:rPr lang="en-IN" sz="2000" dirty="0" smtClean="0"/>
              <a:t> response)  </a:t>
            </a:r>
          </a:p>
          <a:p>
            <a:r>
              <a:rPr lang="en-IN" sz="2000" dirty="0" smtClean="0"/>
              <a:t>            </a:t>
            </a:r>
            <a:r>
              <a:rPr lang="en-IN" sz="2000" b="1" dirty="0" smtClean="0"/>
              <a:t>throws</a:t>
            </a:r>
            <a:r>
              <a:rPr lang="en-IN" sz="2000" dirty="0" smtClean="0"/>
              <a:t> </a:t>
            </a:r>
            <a:r>
              <a:rPr lang="en-IN" sz="2000" dirty="0" err="1" smtClean="0"/>
              <a:t>ServletException</a:t>
            </a:r>
            <a:r>
              <a:rPr lang="en-IN" sz="2000" dirty="0" smtClean="0"/>
              <a:t>, </a:t>
            </a:r>
            <a:r>
              <a:rPr lang="en-IN" sz="2000" dirty="0" err="1" smtClean="0"/>
              <a:t>IOException</a:t>
            </a:r>
            <a:r>
              <a:rPr lang="en-IN" sz="2000" dirty="0" smtClean="0"/>
              <a:t> </a:t>
            </a:r>
          </a:p>
          <a:p>
            <a:r>
              <a:rPr lang="en-IN" sz="2000" dirty="0" smtClean="0"/>
              <a:t>    {  </a:t>
            </a:r>
          </a:p>
          <a:p>
            <a:r>
              <a:rPr lang="en-IN" sz="2000" dirty="0" smtClean="0"/>
              <a:t>  </a:t>
            </a:r>
          </a:p>
          <a:p>
            <a:r>
              <a:rPr lang="en-IN" sz="2000" dirty="0" smtClean="0"/>
              <a:t>           String name=</a:t>
            </a:r>
            <a:r>
              <a:rPr lang="en-IN" sz="2000" dirty="0" err="1" smtClean="0"/>
              <a:t>request.getParameter</a:t>
            </a:r>
            <a:r>
              <a:rPr lang="en-IN" sz="2000" dirty="0" smtClean="0"/>
              <a:t>("name");  </a:t>
            </a:r>
          </a:p>
          <a:p>
            <a:r>
              <a:rPr lang="en-IN" sz="2000" dirty="0" smtClean="0"/>
              <a:t>           </a:t>
            </a:r>
            <a:r>
              <a:rPr lang="en-IN" sz="2000" dirty="0" err="1" smtClean="0"/>
              <a:t>response.sendRedirect</a:t>
            </a:r>
            <a:r>
              <a:rPr lang="en-IN" sz="2000" dirty="0" smtClean="0"/>
              <a:t>("https://www.google.co.in/#q="+name);  </a:t>
            </a:r>
          </a:p>
          <a:p>
            <a:r>
              <a:rPr lang="en-IN" sz="2000" dirty="0" smtClean="0"/>
              <a:t>    }  </a:t>
            </a:r>
          </a:p>
          <a:p>
            <a:r>
              <a:rPr lang="en-IN" sz="2000" dirty="0" smtClean="0"/>
              <a:t>}  </a:t>
            </a:r>
            <a:endParaRPr lang="en-IN" sz="2000" dirty="0"/>
          </a:p>
        </p:txBody>
      </p:sp>
      <p:sp>
        <p:nvSpPr>
          <p:cNvPr id="3" name="Rectangle 2"/>
          <p:cNvSpPr/>
          <p:nvPr/>
        </p:nvSpPr>
        <p:spPr>
          <a:xfrm>
            <a:off x="428596" y="214290"/>
            <a:ext cx="2316724" cy="461665"/>
          </a:xfrm>
          <a:prstGeom prst="rect">
            <a:avLst/>
          </a:prstGeom>
        </p:spPr>
        <p:txBody>
          <a:bodyPr wrap="none">
            <a:spAutoFit/>
          </a:bodyPr>
          <a:lstStyle/>
          <a:p>
            <a:r>
              <a:rPr lang="en-IN" sz="2400" b="1" i="1" dirty="0" smtClean="0"/>
              <a:t>MySearcher.java</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785794"/>
            <a:ext cx="8572560" cy="5632311"/>
          </a:xfrm>
          <a:prstGeom prst="rect">
            <a:avLst/>
          </a:prstGeom>
        </p:spPr>
        <p:txBody>
          <a:bodyPr wrap="square">
            <a:spAutoFit/>
          </a:bodyPr>
          <a:lstStyle/>
          <a:p>
            <a:pPr algn="just"/>
            <a:r>
              <a:rPr lang="en-IN" sz="2400" b="1" dirty="0" smtClean="0"/>
              <a:t>Session</a:t>
            </a:r>
            <a:r>
              <a:rPr lang="en-IN" sz="2400" dirty="0" smtClean="0"/>
              <a:t> simply means a particular interval of time.</a:t>
            </a:r>
          </a:p>
          <a:p>
            <a:pPr algn="just"/>
            <a:endParaRPr lang="en-US" sz="2400" dirty="0" smtClean="0"/>
          </a:p>
          <a:p>
            <a:pPr algn="just"/>
            <a:r>
              <a:rPr lang="en-IN" sz="2400" dirty="0" smtClean="0"/>
              <a:t>The term user session refers to a series of user application interactions that are tracked by the server. Sessions are used for maintaining user specific state, including persistent objects (like handles to database result sets) and authenticated user identities, among many interactions. For example, a session could be used to track a validated user login followed by a series of directed activities for a particular user.</a:t>
            </a:r>
          </a:p>
          <a:p>
            <a:pPr algn="just"/>
            <a:endParaRPr lang="en-IN" sz="2400" dirty="0" smtClean="0"/>
          </a:p>
          <a:p>
            <a:pPr algn="just"/>
            <a:r>
              <a:rPr lang="en-IN" sz="2400" dirty="0" smtClean="0"/>
              <a:t>The session itself resides in the server. For each request, the client transmits the session ID in a cookie or, if the browser does not allow cookies, the server automatically writes the session ID into the URL.</a:t>
            </a:r>
          </a:p>
          <a:p>
            <a:pPr algn="just"/>
            <a:endParaRPr lang="en-IN" sz="2400" dirty="0"/>
          </a:p>
        </p:txBody>
      </p:sp>
      <p:sp>
        <p:nvSpPr>
          <p:cNvPr id="4" name="Rectangle 3"/>
          <p:cNvSpPr/>
          <p:nvPr/>
        </p:nvSpPr>
        <p:spPr>
          <a:xfrm>
            <a:off x="2867028" y="71414"/>
            <a:ext cx="3205170" cy="523220"/>
          </a:xfrm>
          <a:prstGeom prst="rect">
            <a:avLst/>
          </a:prstGeom>
        </p:spPr>
        <p:txBody>
          <a:bodyPr wrap="square">
            <a:spAutoFit/>
          </a:bodyPr>
          <a:lstStyle/>
          <a:p>
            <a:r>
              <a:rPr lang="en-IN" sz="2800" dirty="0" smtClean="0"/>
              <a:t>Session and Cookies</a:t>
            </a:r>
            <a:endParaRPr lang="en-IN" sz="28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143546"/>
            <a:ext cx="8429684" cy="3785652"/>
          </a:xfrm>
          <a:prstGeom prst="rect">
            <a:avLst/>
          </a:prstGeom>
        </p:spPr>
        <p:txBody>
          <a:bodyPr wrap="square">
            <a:spAutoFit/>
          </a:bodyPr>
          <a:lstStyle/>
          <a:p>
            <a:pPr algn="just"/>
            <a:r>
              <a:rPr lang="en-IN" sz="2400" dirty="0" smtClean="0"/>
              <a:t>A cookie is a small collection of information that can be transmitted to a calling browser, which retrieves it on each subsequent call from the browser so that the server can recognize calls from the same client. A cookie is returned with each call to the site that created it, unless it expires.</a:t>
            </a:r>
          </a:p>
          <a:p>
            <a:pPr algn="just"/>
            <a:endParaRPr lang="en-IN" sz="2400" dirty="0" smtClean="0"/>
          </a:p>
          <a:p>
            <a:pPr algn="just"/>
            <a:r>
              <a:rPr lang="en-IN" sz="2400" dirty="0" smtClean="0"/>
              <a:t>Sessions are maintained automatically by a session cookie that is sent to the client when the session is first created. The session cookie contains the session ID, which identifies the client to the browser on each successive interaction.</a:t>
            </a:r>
            <a:endParaRPr lang="en-IN" sz="2400" dirty="0"/>
          </a:p>
        </p:txBody>
      </p:sp>
      <p:sp>
        <p:nvSpPr>
          <p:cNvPr id="3" name="Rectangle 2"/>
          <p:cNvSpPr/>
          <p:nvPr/>
        </p:nvSpPr>
        <p:spPr>
          <a:xfrm>
            <a:off x="2357422" y="71414"/>
            <a:ext cx="5500726" cy="523220"/>
          </a:xfrm>
          <a:prstGeom prst="rect">
            <a:avLst/>
          </a:prstGeom>
        </p:spPr>
        <p:txBody>
          <a:bodyPr wrap="square">
            <a:spAutoFit/>
          </a:bodyPr>
          <a:lstStyle/>
          <a:p>
            <a:r>
              <a:rPr lang="en-IN" sz="2800" dirty="0" smtClean="0"/>
              <a:t>Session and Cookies (cont’d…)</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2214555"/>
          <a:ext cx="8286808" cy="2428892"/>
        </p:xfrm>
        <a:graphic>
          <a:graphicData uri="http://schemas.openxmlformats.org/drawingml/2006/table">
            <a:tbl>
              <a:tblPr>
                <a:tableStyleId>{5940675A-B579-460E-94D1-54222C63F5DA}</a:tableStyleId>
              </a:tblPr>
              <a:tblGrid>
                <a:gridCol w="4143404"/>
                <a:gridCol w="4143404"/>
              </a:tblGrid>
              <a:tr h="479896">
                <a:tc>
                  <a:txBody>
                    <a:bodyPr/>
                    <a:lstStyle/>
                    <a:p>
                      <a:pPr algn="ctr" fontAlgn="t"/>
                      <a:r>
                        <a:rPr lang="en-IN" sz="2400" b="1" i="1" dirty="0"/>
                        <a:t>Constructor</a:t>
                      </a:r>
                      <a:endParaRPr lang="en-IN" sz="2400" b="1" i="1" dirty="0">
                        <a:solidFill>
                          <a:srgbClr val="000000"/>
                        </a:solidFill>
                        <a:latin typeface="times new roman"/>
                      </a:endParaRPr>
                    </a:p>
                  </a:txBody>
                  <a:tcPr marL="35733" marR="35733" marT="35733" marB="35733"/>
                </a:tc>
                <a:tc>
                  <a:txBody>
                    <a:bodyPr/>
                    <a:lstStyle/>
                    <a:p>
                      <a:pPr algn="ctr" fontAlgn="t"/>
                      <a:r>
                        <a:rPr lang="en-IN" sz="2400" b="1" i="1" dirty="0"/>
                        <a:t>Description</a:t>
                      </a:r>
                      <a:endParaRPr lang="en-IN" sz="2400" b="1" i="1" dirty="0">
                        <a:solidFill>
                          <a:srgbClr val="000000"/>
                        </a:solidFill>
                        <a:latin typeface="times new roman"/>
                      </a:endParaRPr>
                    </a:p>
                  </a:txBody>
                  <a:tcPr marL="35733" marR="35733" marT="35733" marB="35733"/>
                </a:tc>
              </a:tr>
              <a:tr h="884991">
                <a:tc>
                  <a:txBody>
                    <a:bodyPr/>
                    <a:lstStyle/>
                    <a:p>
                      <a:pPr fontAlgn="t"/>
                      <a:r>
                        <a:rPr lang="en-IN" sz="2000" b="1" dirty="0"/>
                        <a:t>Cookie()</a:t>
                      </a:r>
                      <a:endParaRPr lang="en-IN" sz="2000" b="1" i="0" dirty="0">
                        <a:solidFill>
                          <a:srgbClr val="000000"/>
                        </a:solidFill>
                        <a:latin typeface="verdana"/>
                      </a:endParaRPr>
                    </a:p>
                  </a:txBody>
                  <a:tcPr marL="35733" marR="35733" marT="35733" marB="35733" anchor="ctr"/>
                </a:tc>
                <a:tc>
                  <a:txBody>
                    <a:bodyPr/>
                    <a:lstStyle/>
                    <a:p>
                      <a:pPr fontAlgn="t"/>
                      <a:r>
                        <a:rPr lang="en-IN" sz="2000" dirty="0"/>
                        <a:t>constructs a cookie.</a:t>
                      </a:r>
                      <a:endParaRPr lang="en-IN" sz="2000" b="0" i="0" dirty="0">
                        <a:solidFill>
                          <a:srgbClr val="000000"/>
                        </a:solidFill>
                        <a:latin typeface="verdana"/>
                      </a:endParaRPr>
                    </a:p>
                  </a:txBody>
                  <a:tcPr marL="35733" marR="35733" marT="35733" marB="35733" anchor="ctr"/>
                </a:tc>
              </a:tr>
              <a:tr h="1064005">
                <a:tc>
                  <a:txBody>
                    <a:bodyPr/>
                    <a:lstStyle/>
                    <a:p>
                      <a:pPr fontAlgn="t"/>
                      <a:r>
                        <a:rPr lang="en-IN" sz="2000" b="1" dirty="0"/>
                        <a:t>Cookie(String name, String value)</a:t>
                      </a:r>
                      <a:endParaRPr lang="en-IN" sz="2000" b="1" i="0" dirty="0">
                        <a:solidFill>
                          <a:srgbClr val="000000"/>
                        </a:solidFill>
                        <a:latin typeface="verdana"/>
                      </a:endParaRPr>
                    </a:p>
                  </a:txBody>
                  <a:tcPr marL="35733" marR="35733" marT="35733" marB="35733" anchor="ctr"/>
                </a:tc>
                <a:tc>
                  <a:txBody>
                    <a:bodyPr/>
                    <a:lstStyle/>
                    <a:p>
                      <a:pPr fontAlgn="t"/>
                      <a:r>
                        <a:rPr lang="en-IN" sz="2000" dirty="0"/>
                        <a:t>constructs a cookie with a specified name and value</a:t>
                      </a:r>
                      <a:r>
                        <a:rPr lang="en-IN" sz="1800" dirty="0"/>
                        <a:t>.</a:t>
                      </a:r>
                      <a:endParaRPr lang="en-IN" sz="2000" b="0" i="0" dirty="0">
                        <a:solidFill>
                          <a:srgbClr val="000000"/>
                        </a:solidFill>
                        <a:latin typeface="verdana"/>
                      </a:endParaRPr>
                    </a:p>
                  </a:txBody>
                  <a:tcPr marL="35733" marR="35733" marT="35733" marB="35733" anchor="ctr"/>
                </a:tc>
              </a:tr>
            </a:tbl>
          </a:graphicData>
        </a:graphic>
      </p:graphicFrame>
      <p:sp>
        <p:nvSpPr>
          <p:cNvPr id="1025" name="Rectangle 1"/>
          <p:cNvSpPr>
            <a:spLocks noChangeArrowheads="1"/>
          </p:cNvSpPr>
          <p:nvPr/>
        </p:nvSpPr>
        <p:spPr bwMode="auto">
          <a:xfrm>
            <a:off x="285720" y="728473"/>
            <a:ext cx="8572560" cy="1200329"/>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effectLst/>
                <a:latin typeface="Verdana" pitchFamily="34" charset="0"/>
                <a:cs typeface="Arial" pitchFamily="34" charset="0"/>
              </a:rPr>
              <a:t>javax.servlet.http.Cookie</a:t>
            </a:r>
            <a:r>
              <a:rPr kumimoji="0" lang="en-US" b="0" i="0" u="none" strike="noStrike" cap="none" normalizeH="0" baseline="0" dirty="0" smtClean="0">
                <a:ln>
                  <a:noFill/>
                </a:ln>
                <a:effectLst/>
                <a:latin typeface="Verdana" pitchFamily="34" charset="0"/>
                <a:cs typeface="Arial" pitchFamily="34" charset="0"/>
              </a:rPr>
              <a:t> class provides the functionality of using cookies. It provides a lot of useful methods for cookies.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erdana"/>
                <a:cs typeface="Arial" pitchFamily="34" charset="0"/>
              </a:rPr>
              <a:t>Constructor of Cookie class</a:t>
            </a:r>
          </a:p>
        </p:txBody>
      </p:sp>
      <p:sp>
        <p:nvSpPr>
          <p:cNvPr id="8" name="Rectangle 7"/>
          <p:cNvSpPr/>
          <p:nvPr/>
        </p:nvSpPr>
        <p:spPr>
          <a:xfrm>
            <a:off x="3643306" y="71414"/>
            <a:ext cx="2383986" cy="523220"/>
          </a:xfrm>
          <a:prstGeom prst="rect">
            <a:avLst/>
          </a:prstGeom>
        </p:spPr>
        <p:txBody>
          <a:bodyPr wrap="none">
            <a:spAutoFit/>
          </a:bodyPr>
          <a:lstStyle/>
          <a:p>
            <a:pPr lvl="0" fontAlgn="base">
              <a:spcBef>
                <a:spcPct val="0"/>
              </a:spcBef>
              <a:spcAft>
                <a:spcPct val="0"/>
              </a:spcAft>
            </a:pPr>
            <a:r>
              <a:rPr lang="en-US" sz="2800" b="1" dirty="0" smtClean="0">
                <a:latin typeface="erdana"/>
                <a:cs typeface="Arial" pitchFamily="34" charset="0"/>
              </a:rPr>
              <a:t>Cookie class</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2339"/>
            <a:ext cx="8501122" cy="984885"/>
          </a:xfrm>
          <a:prstGeom prst="rect">
            <a:avLst/>
          </a:prstGeom>
        </p:spPr>
        <p:txBody>
          <a:bodyPr wrap="square">
            <a:spAutoFit/>
          </a:bodyPr>
          <a:lstStyle/>
          <a:p>
            <a:pPr lvl="0" eaLnBrk="0" fontAlgn="base" hangingPunct="0">
              <a:spcBef>
                <a:spcPct val="0"/>
              </a:spcBef>
              <a:spcAft>
                <a:spcPct val="0"/>
              </a:spcAft>
            </a:pPr>
            <a:r>
              <a:rPr lang="en-US" sz="2400" b="1" dirty="0" smtClean="0">
                <a:latin typeface="erdana"/>
                <a:cs typeface="Arial" pitchFamily="34" charset="0"/>
              </a:rPr>
              <a:t>Useful Methods of Cookie class</a:t>
            </a:r>
          </a:p>
          <a:p>
            <a:pPr lvl="0" eaLnBrk="0" fontAlgn="base" hangingPunct="0">
              <a:spcBef>
                <a:spcPct val="0"/>
              </a:spcBef>
              <a:spcAft>
                <a:spcPct val="0"/>
              </a:spcAft>
            </a:pPr>
            <a:endParaRPr lang="en-US" sz="1400" b="1" dirty="0" smtClean="0">
              <a:latin typeface="erdana"/>
              <a:cs typeface="Arial" pitchFamily="34" charset="0"/>
            </a:endParaRPr>
          </a:p>
          <a:p>
            <a:pPr lvl="0" eaLnBrk="0" fontAlgn="base" hangingPunct="0">
              <a:spcBef>
                <a:spcPct val="0"/>
              </a:spcBef>
              <a:spcAft>
                <a:spcPct val="0"/>
              </a:spcAft>
            </a:pPr>
            <a:r>
              <a:rPr lang="en-US" dirty="0" smtClean="0">
                <a:latin typeface="Verdana" pitchFamily="34" charset="0"/>
                <a:cs typeface="Arial" pitchFamily="34" charset="0"/>
              </a:rPr>
              <a:t>Following are given some commonly used methods of the Cookie class.</a:t>
            </a:r>
            <a:endParaRPr lang="en-US" dirty="0" smtClean="0">
              <a:latin typeface="Arial" pitchFamily="34" charset="0"/>
              <a:cs typeface="Arial" pitchFamily="34" charset="0"/>
            </a:endParaRPr>
          </a:p>
        </p:txBody>
      </p:sp>
      <p:graphicFrame>
        <p:nvGraphicFramePr>
          <p:cNvPr id="3" name="Table 2"/>
          <p:cNvGraphicFramePr>
            <a:graphicFrameLocks noGrp="1"/>
          </p:cNvGraphicFramePr>
          <p:nvPr/>
        </p:nvGraphicFramePr>
        <p:xfrm>
          <a:off x="357158" y="1500174"/>
          <a:ext cx="8358246" cy="4218386"/>
        </p:xfrm>
        <a:graphic>
          <a:graphicData uri="http://schemas.openxmlformats.org/drawingml/2006/table">
            <a:tbl>
              <a:tblPr/>
              <a:tblGrid>
                <a:gridCol w="4179123"/>
                <a:gridCol w="4179123"/>
              </a:tblGrid>
              <a:tr h="409443">
                <a:tc>
                  <a:txBody>
                    <a:bodyPr/>
                    <a:lstStyle/>
                    <a:p>
                      <a:pPr algn="ctr" fontAlgn="t"/>
                      <a:r>
                        <a:rPr lang="en-IN" sz="2000" b="1" i="1" dirty="0" smtClean="0">
                          <a:solidFill>
                            <a:srgbClr val="000000"/>
                          </a:solidFill>
                          <a:latin typeface="times new roman"/>
                        </a:rPr>
                        <a:t>Method</a:t>
                      </a:r>
                      <a:endParaRPr lang="en-IN" sz="2000" b="1" i="1" dirty="0">
                        <a:solidFill>
                          <a:srgbClr val="000000"/>
                        </a:solidFill>
                        <a:latin typeface="times new roman"/>
                      </a:endParaRPr>
                    </a:p>
                  </a:txBody>
                  <a:tcPr marL="35733" marR="35733" marT="35733" marB="35733" anchor="ctr">
                    <a:lnL w="9525" cap="flat" cmpd="sng" algn="ctr">
                      <a:solidFill>
                        <a:srgbClr val="B0F1A7"/>
                      </a:solidFill>
                      <a:prstDash val="solid"/>
                      <a:round/>
                      <a:headEnd type="none" w="med" len="med"/>
                      <a:tailEnd type="none" w="med" len="med"/>
                    </a:lnL>
                    <a:lnR w="9525" cap="flat" cmpd="sng" algn="ctr">
                      <a:solidFill>
                        <a:srgbClr val="B0F1A7"/>
                      </a:solidFill>
                      <a:prstDash val="solid"/>
                      <a:round/>
                      <a:headEnd type="none" w="med" len="med"/>
                      <a:tailEnd type="none" w="med" len="med"/>
                    </a:lnR>
                    <a:lnT w="9525" cap="flat" cmpd="sng" algn="ctr">
                      <a:solidFill>
                        <a:srgbClr val="B0F1A7"/>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algn="ctr" fontAlgn="t"/>
                      <a:r>
                        <a:rPr lang="en-IN" sz="2000" b="1" i="1" dirty="0">
                          <a:solidFill>
                            <a:srgbClr val="000000"/>
                          </a:solidFill>
                          <a:latin typeface="times new roman"/>
                        </a:rPr>
                        <a:t>Description</a:t>
                      </a:r>
                    </a:p>
                  </a:txBody>
                  <a:tcPr marL="35733" marR="35733" marT="35733" marB="35733" anchor="ctr">
                    <a:lnL w="9525" cap="flat" cmpd="sng" algn="ctr">
                      <a:solidFill>
                        <a:srgbClr val="B0F1A7"/>
                      </a:solidFill>
                      <a:prstDash val="solid"/>
                      <a:round/>
                      <a:headEnd type="none" w="med" len="med"/>
                      <a:tailEnd type="none" w="med" len="med"/>
                    </a:lnL>
                    <a:lnR w="9525" cap="flat" cmpd="sng" algn="ctr">
                      <a:solidFill>
                        <a:srgbClr val="B0F1A7"/>
                      </a:solidFill>
                      <a:prstDash val="solid"/>
                      <a:round/>
                      <a:headEnd type="none" w="med" len="med"/>
                      <a:tailEnd type="none" w="med" len="med"/>
                    </a:lnR>
                    <a:lnT w="9525" cap="flat" cmpd="sng" algn="ctr">
                      <a:solidFill>
                        <a:srgbClr val="B0F1A7"/>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r h="716152">
                <a:tc>
                  <a:txBody>
                    <a:bodyPr/>
                    <a:lstStyle/>
                    <a:p>
                      <a:pPr fontAlgn="t"/>
                      <a:r>
                        <a:rPr lang="en-IN" sz="1600" b="1" i="0" dirty="0">
                          <a:solidFill>
                            <a:srgbClr val="000000"/>
                          </a:solidFill>
                          <a:latin typeface="verdana"/>
                        </a:rPr>
                        <a:t>public void </a:t>
                      </a:r>
                      <a:r>
                        <a:rPr lang="en-IN" sz="1600" b="1" i="0" dirty="0" err="1">
                          <a:solidFill>
                            <a:srgbClr val="000000"/>
                          </a:solidFill>
                          <a:latin typeface="verdana"/>
                        </a:rPr>
                        <a:t>setMaxAge</a:t>
                      </a:r>
                      <a:r>
                        <a:rPr lang="en-IN" sz="1600" b="1" i="0" dirty="0">
                          <a:solidFill>
                            <a:srgbClr val="000000"/>
                          </a:solidFill>
                          <a:latin typeface="verdana"/>
                        </a:rPr>
                        <a:t>(</a:t>
                      </a:r>
                      <a:r>
                        <a:rPr lang="en-IN" sz="1600" b="1" i="0" dirty="0" err="1">
                          <a:solidFill>
                            <a:srgbClr val="000000"/>
                          </a:solidFill>
                          <a:latin typeface="verdana"/>
                        </a:rPr>
                        <a:t>int</a:t>
                      </a:r>
                      <a:r>
                        <a:rPr lang="en-IN" sz="1600" b="1" i="0" dirty="0">
                          <a:solidFill>
                            <a:srgbClr val="000000"/>
                          </a:solidFill>
                          <a:latin typeface="verdana"/>
                        </a:rPr>
                        <a:t> expiry)</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a:solidFill>
                            <a:srgbClr val="000000"/>
                          </a:solidFill>
                          <a:latin typeface="verdana"/>
                        </a:rPr>
                        <a:t>Sets the maximum age of the cookie in seconds.</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r h="1022861">
                <a:tc>
                  <a:txBody>
                    <a:bodyPr/>
                    <a:lstStyle/>
                    <a:p>
                      <a:pPr marL="0" algn="l" defTabSz="914400" rtl="0" eaLnBrk="1" fontAlgn="t" latinLnBrk="0" hangingPunct="1"/>
                      <a:r>
                        <a:rPr lang="en-IN" sz="1600" b="1" i="0" kern="1200" dirty="0">
                          <a:solidFill>
                            <a:srgbClr val="000000"/>
                          </a:solidFill>
                          <a:latin typeface="verdana"/>
                          <a:ea typeface="+mn-ea"/>
                          <a:cs typeface="+mn-cs"/>
                        </a:rPr>
                        <a:t>public String </a:t>
                      </a:r>
                      <a:r>
                        <a:rPr lang="en-IN" sz="1600" b="1" i="0" kern="1200" dirty="0" err="1">
                          <a:solidFill>
                            <a:srgbClr val="000000"/>
                          </a:solidFill>
                          <a:latin typeface="verdana"/>
                          <a:ea typeface="+mn-ea"/>
                          <a:cs typeface="+mn-cs"/>
                        </a:rPr>
                        <a:t>getName</a:t>
                      </a:r>
                      <a:r>
                        <a:rPr lang="en-IN" sz="1600" b="1" i="0" kern="1200" dirty="0">
                          <a:solidFill>
                            <a:srgbClr val="000000"/>
                          </a:solidFill>
                          <a:latin typeface="verdana"/>
                          <a:ea typeface="+mn-ea"/>
                          <a:cs typeface="+mn-cs"/>
                        </a:rPr>
                        <a:t>()</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fontAlgn="t"/>
                      <a:r>
                        <a:rPr lang="en-IN" sz="1800" b="0" i="0">
                          <a:solidFill>
                            <a:srgbClr val="000000"/>
                          </a:solidFill>
                          <a:latin typeface="verdana"/>
                        </a:rPr>
                        <a:t>Returns the name of the cookie. The name cannot be changed after creation.</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r h="637626">
                <a:tc>
                  <a:txBody>
                    <a:bodyPr/>
                    <a:lstStyle/>
                    <a:p>
                      <a:pPr marL="0" algn="l" defTabSz="914400" rtl="0" eaLnBrk="1" fontAlgn="t" latinLnBrk="0" hangingPunct="1"/>
                      <a:r>
                        <a:rPr lang="en-IN" sz="1600" b="1" i="0" kern="1200" dirty="0">
                          <a:solidFill>
                            <a:srgbClr val="000000"/>
                          </a:solidFill>
                          <a:latin typeface="verdana"/>
                          <a:ea typeface="+mn-ea"/>
                          <a:cs typeface="+mn-cs"/>
                        </a:rPr>
                        <a:t>public String </a:t>
                      </a:r>
                      <a:r>
                        <a:rPr lang="en-IN" sz="1600" b="1" i="0" kern="1200" dirty="0" err="1">
                          <a:solidFill>
                            <a:srgbClr val="000000"/>
                          </a:solidFill>
                          <a:latin typeface="verdana"/>
                          <a:ea typeface="+mn-ea"/>
                          <a:cs typeface="+mn-cs"/>
                        </a:rPr>
                        <a:t>getValue</a:t>
                      </a:r>
                      <a:r>
                        <a:rPr lang="en-IN" sz="1600" b="1" i="0" kern="1200" dirty="0">
                          <a:solidFill>
                            <a:srgbClr val="000000"/>
                          </a:solidFill>
                          <a:latin typeface="verdana"/>
                          <a:ea typeface="+mn-ea"/>
                          <a:cs typeface="+mn-cs"/>
                        </a:rPr>
                        <a:t>()</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a:solidFill>
                            <a:srgbClr val="000000"/>
                          </a:solidFill>
                          <a:latin typeface="verdana"/>
                        </a:rPr>
                        <a:t>Returns the value of the cookie.</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r h="716152">
                <a:tc>
                  <a:txBody>
                    <a:bodyPr/>
                    <a:lstStyle/>
                    <a:p>
                      <a:pPr marL="0" algn="l" defTabSz="914400" rtl="0" eaLnBrk="1" fontAlgn="t" latinLnBrk="0" hangingPunct="1"/>
                      <a:r>
                        <a:rPr lang="en-IN" sz="1600" b="1" i="0" kern="1200" dirty="0">
                          <a:solidFill>
                            <a:srgbClr val="000000"/>
                          </a:solidFill>
                          <a:latin typeface="verdana"/>
                          <a:ea typeface="+mn-ea"/>
                          <a:cs typeface="+mn-cs"/>
                        </a:rPr>
                        <a:t>public void </a:t>
                      </a:r>
                      <a:r>
                        <a:rPr lang="en-IN" sz="1600" b="1" i="0" kern="1200" dirty="0" err="1">
                          <a:solidFill>
                            <a:srgbClr val="000000"/>
                          </a:solidFill>
                          <a:latin typeface="verdana"/>
                          <a:ea typeface="+mn-ea"/>
                          <a:cs typeface="+mn-cs"/>
                        </a:rPr>
                        <a:t>setName</a:t>
                      </a:r>
                      <a:r>
                        <a:rPr lang="en-IN" sz="1600" b="1" i="0" kern="1200" dirty="0">
                          <a:solidFill>
                            <a:srgbClr val="000000"/>
                          </a:solidFill>
                          <a:latin typeface="verdana"/>
                          <a:ea typeface="+mn-ea"/>
                          <a:cs typeface="+mn-cs"/>
                        </a:rPr>
                        <a:t>(String name)</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c>
                  <a:txBody>
                    <a:bodyPr/>
                    <a:lstStyle/>
                    <a:p>
                      <a:pPr fontAlgn="t"/>
                      <a:r>
                        <a:rPr lang="en-IN" sz="1800" b="0" i="0">
                          <a:solidFill>
                            <a:srgbClr val="000000"/>
                          </a:solidFill>
                          <a:latin typeface="verdana"/>
                        </a:rPr>
                        <a:t>changes the name of the cookie.</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6FFE1"/>
                    </a:solidFill>
                  </a:tcPr>
                </a:tc>
              </a:tr>
              <a:tr h="716152">
                <a:tc>
                  <a:txBody>
                    <a:bodyPr/>
                    <a:lstStyle/>
                    <a:p>
                      <a:pPr marL="0" algn="l" defTabSz="914400" rtl="0" eaLnBrk="1" fontAlgn="t" latinLnBrk="0" hangingPunct="1"/>
                      <a:r>
                        <a:rPr lang="en-IN" sz="1600" b="1" i="0" kern="1200" dirty="0">
                          <a:solidFill>
                            <a:srgbClr val="000000"/>
                          </a:solidFill>
                          <a:latin typeface="verdana"/>
                          <a:ea typeface="+mn-ea"/>
                          <a:cs typeface="+mn-cs"/>
                        </a:rPr>
                        <a:t>public void </a:t>
                      </a:r>
                      <a:r>
                        <a:rPr lang="en-IN" sz="1600" b="1" i="0" kern="1200" dirty="0" err="1">
                          <a:solidFill>
                            <a:srgbClr val="000000"/>
                          </a:solidFill>
                          <a:latin typeface="verdana"/>
                          <a:ea typeface="+mn-ea"/>
                          <a:cs typeface="+mn-cs"/>
                        </a:rPr>
                        <a:t>setValue</a:t>
                      </a:r>
                      <a:r>
                        <a:rPr lang="en-IN" sz="1600" b="1" i="0" kern="1200" dirty="0">
                          <a:solidFill>
                            <a:srgbClr val="000000"/>
                          </a:solidFill>
                          <a:latin typeface="verdana"/>
                          <a:ea typeface="+mn-ea"/>
                          <a:cs typeface="+mn-cs"/>
                        </a:rPr>
                        <a:t>(String value)</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c>
                  <a:txBody>
                    <a:bodyPr/>
                    <a:lstStyle/>
                    <a:p>
                      <a:pPr fontAlgn="t"/>
                      <a:r>
                        <a:rPr lang="en-IN" sz="1800" b="0" i="0" dirty="0">
                          <a:solidFill>
                            <a:srgbClr val="000000"/>
                          </a:solidFill>
                          <a:latin typeface="verdana"/>
                        </a:rPr>
                        <a:t>changes the value of the cookie.</a:t>
                      </a:r>
                    </a:p>
                  </a:txBody>
                  <a:tcPr marL="35733" marR="35733" marT="35733" marB="35733" anchor="ctr">
                    <a:lnL w="9525" cap="flat" cmpd="sng" algn="ctr">
                      <a:solidFill>
                        <a:srgbClr val="FFC0CB"/>
                      </a:solidFill>
                      <a:prstDash val="solid"/>
                      <a:round/>
                      <a:headEnd type="none" w="med" len="med"/>
                      <a:tailEnd type="none" w="med" len="med"/>
                    </a:lnL>
                    <a:lnR w="9525" cap="flat" cmpd="sng" algn="ctr">
                      <a:solidFill>
                        <a:srgbClr val="FFC0CB"/>
                      </a:solidFill>
                      <a:prstDash val="solid"/>
                      <a:round/>
                      <a:headEnd type="none" w="med" len="med"/>
                      <a:tailEnd type="none" w="med" len="med"/>
                    </a:lnR>
                    <a:lnT w="9525" cap="flat" cmpd="sng" algn="ctr">
                      <a:solidFill>
                        <a:srgbClr val="FFC0CB"/>
                      </a:solidFill>
                      <a:prstDash val="solid"/>
                      <a:round/>
                      <a:headEnd type="none" w="med" len="med"/>
                      <a:tailEnd type="none" w="med" len="med"/>
                    </a:lnT>
                    <a:lnB w="9525" cap="flat" cmpd="sng" algn="ctr">
                      <a:solidFill>
                        <a:srgbClr val="FFC0CB"/>
                      </a:solidFill>
                      <a:prstDash val="solid"/>
                      <a:round/>
                      <a:headEnd type="none" w="med" len="med"/>
                      <a:tailEnd type="none" w="med" len="med"/>
                    </a:lnB>
                    <a:solidFill>
                      <a:srgbClr val="FFFFFF"/>
                    </a:solidFill>
                  </a:tcPr>
                </a:tc>
              </a:tr>
            </a:tbl>
          </a:graphicData>
        </a:graphic>
      </p:graphicFrame>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15923" y="181253"/>
            <a:ext cx="6370655" cy="461665"/>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erdana"/>
                <a:cs typeface="Arial" pitchFamily="34" charset="0"/>
              </a:rPr>
              <a:t>Other methods required for using Cookies</a:t>
            </a:r>
            <a:endParaRPr kumimoji="0" lang="en-US" sz="3200" b="1" i="0" u="none" strike="noStrike" cap="none" normalizeH="0" baseline="0" dirty="0" smtClean="0">
              <a:ln>
                <a:noFill/>
              </a:ln>
              <a:effectLst/>
              <a:latin typeface="Arial" pitchFamily="34" charset="0"/>
              <a:cs typeface="Arial" pitchFamily="34" charset="0"/>
            </a:endParaRPr>
          </a:p>
        </p:txBody>
      </p:sp>
      <p:sp>
        <p:nvSpPr>
          <p:cNvPr id="4" name="Rectangle 3"/>
          <p:cNvSpPr/>
          <p:nvPr/>
        </p:nvSpPr>
        <p:spPr>
          <a:xfrm>
            <a:off x="500034" y="996719"/>
            <a:ext cx="8143932" cy="646331"/>
          </a:xfrm>
          <a:prstGeom prst="rect">
            <a:avLst/>
          </a:prstGeom>
        </p:spPr>
        <p:txBody>
          <a:bodyPr wrap="square">
            <a:spAutoFit/>
          </a:bodyPr>
          <a:lstStyle/>
          <a:p>
            <a:pPr>
              <a:buFont typeface="+mj-lt"/>
              <a:buAutoNum type="arabicPeriod"/>
            </a:pPr>
            <a:r>
              <a:rPr lang="en-IN" dirty="0" smtClean="0">
                <a:solidFill>
                  <a:srgbClr val="000000"/>
                </a:solidFill>
                <a:latin typeface="verdana"/>
              </a:rPr>
              <a:t>For adding cookie or getting the value from the cookie, we need some methods provided by other interfaces. They are:</a:t>
            </a:r>
          </a:p>
        </p:txBody>
      </p:sp>
      <p:sp>
        <p:nvSpPr>
          <p:cNvPr id="5" name="Rectangle 4"/>
          <p:cNvSpPr/>
          <p:nvPr/>
        </p:nvSpPr>
        <p:spPr>
          <a:xfrm>
            <a:off x="357158" y="2103302"/>
            <a:ext cx="8286808" cy="2585323"/>
          </a:xfrm>
          <a:prstGeom prst="rect">
            <a:avLst/>
          </a:prstGeom>
        </p:spPr>
        <p:txBody>
          <a:bodyPr wrap="square">
            <a:spAutoFit/>
          </a:bodyPr>
          <a:lstStyle/>
          <a:p>
            <a:pPr marL="342900" indent="-342900">
              <a:buFont typeface="+mj-lt"/>
              <a:buAutoNum type="arabicPeriod"/>
            </a:pPr>
            <a:r>
              <a:rPr lang="en-IN" b="1" dirty="0" smtClean="0">
                <a:solidFill>
                  <a:srgbClr val="000000"/>
                </a:solidFill>
                <a:latin typeface="Verdana"/>
              </a:rPr>
              <a:t>public void </a:t>
            </a:r>
            <a:r>
              <a:rPr lang="en-IN" b="1" dirty="0" err="1" smtClean="0">
                <a:solidFill>
                  <a:srgbClr val="000000"/>
                </a:solidFill>
                <a:latin typeface="Verdana"/>
              </a:rPr>
              <a:t>addCookie</a:t>
            </a:r>
            <a:r>
              <a:rPr lang="en-IN" b="1" dirty="0" smtClean="0">
                <a:solidFill>
                  <a:srgbClr val="000000"/>
                </a:solidFill>
                <a:latin typeface="Verdana"/>
              </a:rPr>
              <a:t>(Cookie ck)</a:t>
            </a:r>
          </a:p>
          <a:p>
            <a:pPr marL="342900" indent="-342900">
              <a:buFont typeface="+mj-lt"/>
              <a:buAutoNum type="arabicPeriod"/>
            </a:pPr>
            <a:endParaRPr lang="en-IN" b="1" dirty="0" smtClean="0">
              <a:solidFill>
                <a:srgbClr val="000000"/>
              </a:solidFill>
              <a:latin typeface="Verdana"/>
            </a:endParaRPr>
          </a:p>
          <a:p>
            <a:pPr marL="342900" indent="-342900"/>
            <a:r>
              <a:rPr lang="en-IN" dirty="0" smtClean="0">
                <a:solidFill>
                  <a:srgbClr val="000000"/>
                </a:solidFill>
                <a:latin typeface="Verdana"/>
              </a:rPr>
              <a:t>	method of </a:t>
            </a:r>
            <a:r>
              <a:rPr lang="en-IN" dirty="0" err="1" smtClean="0">
                <a:solidFill>
                  <a:srgbClr val="000000"/>
                </a:solidFill>
                <a:latin typeface="Verdana"/>
              </a:rPr>
              <a:t>HttpServletResponse</a:t>
            </a:r>
            <a:r>
              <a:rPr lang="en-IN" dirty="0" smtClean="0">
                <a:solidFill>
                  <a:srgbClr val="000000"/>
                </a:solidFill>
                <a:latin typeface="Verdana"/>
              </a:rPr>
              <a:t> interface is used to add cookie in response object.</a:t>
            </a:r>
            <a:endParaRPr lang="en-US" dirty="0" smtClean="0">
              <a:solidFill>
                <a:srgbClr val="000000"/>
              </a:solidFill>
              <a:latin typeface="Verdana"/>
            </a:endParaRPr>
          </a:p>
          <a:p>
            <a:pPr marL="342900" indent="-342900">
              <a:buFont typeface="+mj-lt"/>
              <a:buAutoNum type="arabicPeriod"/>
            </a:pPr>
            <a:endParaRPr lang="en-IN" dirty="0" smtClean="0">
              <a:solidFill>
                <a:srgbClr val="000000"/>
              </a:solidFill>
              <a:latin typeface="Verdana"/>
            </a:endParaRPr>
          </a:p>
          <a:p>
            <a:pPr marL="342900" indent="-342900"/>
            <a:r>
              <a:rPr lang="en-IN" b="1" dirty="0" smtClean="0">
                <a:solidFill>
                  <a:srgbClr val="000000"/>
                </a:solidFill>
                <a:latin typeface="Verdana"/>
              </a:rPr>
              <a:t>2. public Cookie[] </a:t>
            </a:r>
            <a:r>
              <a:rPr lang="en-IN" b="1" dirty="0" err="1" smtClean="0">
                <a:solidFill>
                  <a:srgbClr val="000000"/>
                </a:solidFill>
                <a:latin typeface="Verdana"/>
              </a:rPr>
              <a:t>getCookies</a:t>
            </a:r>
            <a:r>
              <a:rPr lang="en-IN" b="1" dirty="0" smtClean="0">
                <a:solidFill>
                  <a:srgbClr val="000000"/>
                </a:solidFill>
                <a:latin typeface="Verdana"/>
              </a:rPr>
              <a:t>()</a:t>
            </a:r>
          </a:p>
          <a:p>
            <a:pPr marL="342900" indent="-342900"/>
            <a:endParaRPr lang="en-IN" b="1" dirty="0" smtClean="0">
              <a:solidFill>
                <a:srgbClr val="000000"/>
              </a:solidFill>
              <a:latin typeface="Verdana"/>
            </a:endParaRPr>
          </a:p>
          <a:p>
            <a:pPr marL="342900" indent="-342900"/>
            <a:r>
              <a:rPr lang="en-IN" b="1" dirty="0" smtClean="0">
                <a:solidFill>
                  <a:srgbClr val="000000"/>
                </a:solidFill>
                <a:latin typeface="Verdana"/>
              </a:rPr>
              <a:t>	</a:t>
            </a:r>
            <a:r>
              <a:rPr lang="en-IN" dirty="0" smtClean="0">
                <a:solidFill>
                  <a:srgbClr val="000000"/>
                </a:solidFill>
                <a:latin typeface="Verdana"/>
              </a:rPr>
              <a:t>method of </a:t>
            </a:r>
            <a:r>
              <a:rPr lang="en-IN" dirty="0" err="1" smtClean="0">
                <a:solidFill>
                  <a:srgbClr val="000000"/>
                </a:solidFill>
                <a:latin typeface="Verdana"/>
              </a:rPr>
              <a:t>HttpServletRequest</a:t>
            </a:r>
            <a:r>
              <a:rPr lang="en-IN" dirty="0" smtClean="0">
                <a:solidFill>
                  <a:srgbClr val="000000"/>
                </a:solidFill>
                <a:latin typeface="Verdana"/>
              </a:rPr>
              <a:t> interface is used to return all the cookies from the browser.</a:t>
            </a:r>
            <a:endParaRPr lang="en-IN" dirty="0">
              <a:solidFill>
                <a:srgbClr val="000000"/>
              </a:solidFill>
              <a:latin typeface="Verdana"/>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214282" y="85531"/>
            <a:ext cx="8501122" cy="120032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latin typeface="erdana"/>
                <a:cs typeface="Arial" pitchFamily="34" charset="0"/>
              </a:rPr>
              <a:t>C</a:t>
            </a:r>
            <a:r>
              <a:rPr kumimoji="0" lang="en-US" sz="2800" b="0" i="0" u="none" strike="noStrike" cap="none" normalizeH="0" baseline="0" dirty="0" smtClean="0">
                <a:ln>
                  <a:noFill/>
                </a:ln>
                <a:effectLst/>
                <a:latin typeface="erdana"/>
                <a:cs typeface="Arial" pitchFamily="34" charset="0"/>
              </a:rPr>
              <a:t>reating Cookie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610B38"/>
              </a:solidFill>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Cookie ck=</a:t>
            </a:r>
            <a:r>
              <a:rPr kumimoji="0" lang="en-US" b="1" i="0" u="none" strike="noStrike" cap="none" normalizeH="0" baseline="0" dirty="0" smtClean="0">
                <a:ln>
                  <a:noFill/>
                </a:ln>
                <a:solidFill>
                  <a:srgbClr val="006699"/>
                </a:solidFill>
                <a:effectLst/>
                <a:latin typeface="Verdana" pitchFamily="34" charset="0"/>
                <a:cs typeface="Arial" pitchFamily="34" charset="0"/>
              </a:rPr>
              <a:t>new</a:t>
            </a:r>
            <a:r>
              <a:rPr kumimoji="0" lang="en-US" b="0" i="0" u="none" strike="noStrike" cap="none" normalizeH="0" baseline="0" dirty="0" smtClean="0">
                <a:ln>
                  <a:noFill/>
                </a:ln>
                <a:solidFill>
                  <a:srgbClr val="000000"/>
                </a:solidFill>
                <a:effectLst/>
                <a:latin typeface="Verdana" pitchFamily="34" charset="0"/>
                <a:cs typeface="Arial" pitchFamily="34" charset="0"/>
              </a:rPr>
              <a:t> Cookie(</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err="1" smtClean="0">
                <a:ln>
                  <a:noFill/>
                </a:ln>
                <a:solidFill>
                  <a:srgbClr val="0000FF"/>
                </a:solidFill>
                <a:effectLst/>
                <a:latin typeface="Verdana" pitchFamily="34" charset="0"/>
                <a:cs typeface="Arial" pitchFamily="34" charset="0"/>
              </a:rPr>
              <a:t>user"</a:t>
            </a:r>
            <a:r>
              <a:rPr kumimoji="0" lang="en-US" b="0" i="0" u="none" strike="noStrike" cap="none" normalizeH="0" baseline="0" dirty="0" err="1" smtClean="0">
                <a:ln>
                  <a:noFill/>
                </a:ln>
                <a:solidFill>
                  <a:srgbClr val="000000"/>
                </a:solidFill>
                <a:effectLst/>
                <a:latin typeface="Verdana" pitchFamily="34" charset="0"/>
                <a:cs typeface="Arial" pitchFamily="34" charset="0"/>
              </a:rPr>
              <a:t>,</a:t>
            </a:r>
            <a:r>
              <a:rPr kumimoji="0" lang="en-US" b="0" i="0" u="none" strike="noStrike" cap="none" normalizeH="0" baseline="0" dirty="0" err="1" smtClean="0">
                <a:ln>
                  <a:noFill/>
                </a:ln>
                <a:solidFill>
                  <a:srgbClr val="0000FF"/>
                </a:solidFill>
                <a:effectLst/>
                <a:latin typeface="Verdana" pitchFamily="34" charset="0"/>
                <a:cs typeface="Arial" pitchFamily="34" charset="0"/>
              </a:rPr>
              <a:t>"sonu</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0" i="0" u="none" strike="noStrike" cap="none" normalizeH="0" baseline="0" dirty="0" smtClean="0">
                <a:ln>
                  <a:noFill/>
                </a:ln>
                <a:solidFill>
                  <a:srgbClr val="008200"/>
                </a:solidFill>
                <a:effectLst/>
                <a:latin typeface="Verdana" pitchFamily="34" charset="0"/>
                <a:cs typeface="Arial" pitchFamily="34" charset="0"/>
              </a:rPr>
              <a:t>//creating cookie object</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err="1" smtClean="0">
                <a:ln>
                  <a:noFill/>
                </a:ln>
                <a:solidFill>
                  <a:srgbClr val="000000"/>
                </a:solidFill>
                <a:effectLst/>
                <a:latin typeface="Verdana" pitchFamily="34" charset="0"/>
                <a:cs typeface="Arial" pitchFamily="34" charset="0"/>
              </a:rPr>
              <a:t>response.addCookie</a:t>
            </a:r>
            <a:r>
              <a:rPr kumimoji="0" lang="en-US" b="0" i="0" u="none" strike="noStrike" cap="none" normalizeH="0" baseline="0" dirty="0" smtClean="0">
                <a:ln>
                  <a:noFill/>
                </a:ln>
                <a:solidFill>
                  <a:srgbClr val="000000"/>
                </a:solidFill>
                <a:effectLst/>
                <a:latin typeface="Verdana" pitchFamily="34" charset="0"/>
                <a:cs typeface="Arial" pitchFamily="34" charset="0"/>
              </a:rPr>
              <a:t>(ck);</a:t>
            </a:r>
            <a:r>
              <a:rPr kumimoji="0" lang="en-US" b="0" i="0" u="none" strike="noStrike" cap="none" normalizeH="0" baseline="0" dirty="0" smtClean="0">
                <a:ln>
                  <a:noFill/>
                </a:ln>
                <a:solidFill>
                  <a:srgbClr val="008200"/>
                </a:solidFill>
                <a:effectLst/>
                <a:latin typeface="Verdana" pitchFamily="34" charset="0"/>
                <a:cs typeface="Arial" pitchFamily="34" charset="0"/>
              </a:rPr>
              <a:t>//adding cookie in the response</a:t>
            </a:r>
            <a:r>
              <a:rPr kumimoji="0" lang="en-US" b="0" i="0" u="none" strike="noStrike" cap="none" normalizeH="0" baseline="0" dirty="0" smtClean="0">
                <a:ln>
                  <a:noFill/>
                </a:ln>
                <a:solidFill>
                  <a:srgbClr val="000000"/>
                </a:solidFill>
                <a:effectLst/>
                <a:latin typeface="Verdana"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56" name="Rectangle 4"/>
          <p:cNvSpPr>
            <a:spLocks noChangeArrowheads="1"/>
          </p:cNvSpPr>
          <p:nvPr/>
        </p:nvSpPr>
        <p:spPr bwMode="auto">
          <a:xfrm>
            <a:off x="285720" y="1754865"/>
            <a:ext cx="8501122" cy="203132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latin typeface="erdana"/>
                <a:cs typeface="Arial" pitchFamily="34" charset="0"/>
              </a:rPr>
              <a:t>Deleting Cookie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610B38"/>
              </a:solidFill>
              <a:effectLst/>
              <a:latin typeface="erdan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Verdana" pitchFamily="34" charset="0"/>
                <a:cs typeface="Arial" pitchFamily="34" charset="0"/>
              </a:rPr>
              <a:t>It is mainly used to logout or </a:t>
            </a:r>
            <a:r>
              <a:rPr kumimoji="0" lang="en-US" b="0" i="0" u="none" strike="noStrike" cap="none" normalizeH="0" baseline="0" dirty="0" err="1" smtClean="0">
                <a:ln>
                  <a:noFill/>
                </a:ln>
                <a:solidFill>
                  <a:srgbClr val="000000"/>
                </a:solidFill>
                <a:effectLst/>
                <a:latin typeface="Verdana" pitchFamily="34" charset="0"/>
                <a:cs typeface="Arial" pitchFamily="34" charset="0"/>
              </a:rPr>
              <a:t>signout</a:t>
            </a:r>
            <a:r>
              <a:rPr kumimoji="0" lang="en-US" b="0" i="0" u="none" strike="noStrike" cap="none" normalizeH="0" baseline="0" dirty="0" smtClean="0">
                <a:ln>
                  <a:noFill/>
                </a:ln>
                <a:solidFill>
                  <a:srgbClr val="000000"/>
                </a:solidFill>
                <a:effectLst/>
                <a:latin typeface="Verdana" pitchFamily="34" charset="0"/>
                <a:cs typeface="Arial" pitchFamily="34" charset="0"/>
              </a:rPr>
              <a:t> the user.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smtClean="0">
                <a:ln>
                  <a:noFill/>
                </a:ln>
                <a:solidFill>
                  <a:srgbClr val="000000"/>
                </a:solidFill>
                <a:effectLst/>
                <a:latin typeface="Verdana" pitchFamily="34" charset="0"/>
                <a:cs typeface="Arial" pitchFamily="34" charset="0"/>
              </a:rPr>
              <a:t>Cookie ck=</a:t>
            </a:r>
            <a:r>
              <a:rPr kumimoji="0" lang="en-US" b="1" i="0" u="none" strike="noStrike" cap="none" normalizeH="0" baseline="0" dirty="0" smtClean="0">
                <a:ln>
                  <a:noFill/>
                </a:ln>
                <a:solidFill>
                  <a:srgbClr val="006699"/>
                </a:solidFill>
                <a:effectLst/>
                <a:latin typeface="Verdana" pitchFamily="34" charset="0"/>
                <a:cs typeface="Arial" pitchFamily="34" charset="0"/>
              </a:rPr>
              <a:t>new</a:t>
            </a:r>
            <a:r>
              <a:rPr kumimoji="0" lang="en-US" b="0" i="0" u="none" strike="noStrike" cap="none" normalizeH="0" baseline="0" dirty="0" smtClean="0">
                <a:ln>
                  <a:noFill/>
                </a:ln>
                <a:solidFill>
                  <a:srgbClr val="000000"/>
                </a:solidFill>
                <a:effectLst/>
                <a:latin typeface="Verdana" pitchFamily="34" charset="0"/>
                <a:cs typeface="Arial" pitchFamily="34" charset="0"/>
              </a:rPr>
              <a:t> Cookie(</a:t>
            </a:r>
            <a:r>
              <a:rPr kumimoji="0" lang="en-US" b="0" i="0" u="none" strike="noStrike" cap="none" normalizeH="0" baseline="0" dirty="0" smtClean="0">
                <a:ln>
                  <a:noFill/>
                </a:ln>
                <a:solidFill>
                  <a:srgbClr val="0000FF"/>
                </a:solidFill>
                <a:effectLst/>
                <a:latin typeface="Verdana" pitchFamily="34" charset="0"/>
                <a:cs typeface="Arial" pitchFamily="34" charset="0"/>
              </a:rPr>
              <a:t>"user"</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0" i="0" u="none" strike="noStrike" cap="none" normalizeH="0" baseline="0" dirty="0" smtClean="0">
                <a:ln>
                  <a:noFill/>
                </a:ln>
                <a:solidFill>
                  <a:srgbClr val="0000FF"/>
                </a:solidFill>
                <a:effectLst/>
                <a:latin typeface="Verdana" pitchFamily="34" charset="0"/>
                <a:cs typeface="Arial" pitchFamily="34" charset="0"/>
              </a:rPr>
              <a:t>""</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0" i="0" u="none" strike="noStrike" cap="none" normalizeH="0" baseline="0" dirty="0" smtClean="0">
                <a:ln>
                  <a:noFill/>
                </a:ln>
                <a:solidFill>
                  <a:srgbClr val="008200"/>
                </a:solidFill>
                <a:effectLst/>
                <a:latin typeface="Verdana" pitchFamily="34" charset="0"/>
                <a:cs typeface="Arial" pitchFamily="34" charset="0"/>
              </a:rPr>
              <a:t>//deleting value of cookie</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err="1" smtClean="0">
                <a:ln>
                  <a:noFill/>
                </a:ln>
                <a:solidFill>
                  <a:srgbClr val="000000"/>
                </a:solidFill>
                <a:effectLst/>
                <a:latin typeface="Verdana" pitchFamily="34" charset="0"/>
                <a:cs typeface="Arial" pitchFamily="34" charset="0"/>
              </a:rPr>
              <a:t>ck.setMaxAge</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0" i="0" u="none" strike="noStrike" cap="none" normalizeH="0" baseline="0" dirty="0" smtClean="0">
                <a:ln>
                  <a:noFill/>
                </a:ln>
                <a:solidFill>
                  <a:srgbClr val="C00000"/>
                </a:solidFill>
                <a:effectLst/>
                <a:latin typeface="Verdana" pitchFamily="34" charset="0"/>
                <a:cs typeface="Arial" pitchFamily="34" charset="0"/>
              </a:rPr>
              <a:t>0</a:t>
            </a:r>
            <a:r>
              <a:rPr kumimoji="0" lang="en-US" b="0" i="0" u="none" strike="noStrike" cap="none" normalizeH="0" baseline="0" dirty="0" smtClean="0">
                <a:ln>
                  <a:noFill/>
                </a:ln>
                <a:solidFill>
                  <a:srgbClr val="000000"/>
                </a:solidFill>
                <a:effectLst/>
                <a:latin typeface="Verdana" pitchFamily="34" charset="0"/>
                <a:cs typeface="Arial" pitchFamily="34" charset="0"/>
              </a:rPr>
              <a:t>);</a:t>
            </a:r>
            <a:r>
              <a:rPr kumimoji="0" lang="en-US" b="0" i="0" u="none" strike="noStrike" cap="none" normalizeH="0" baseline="0" dirty="0" smtClean="0">
                <a:ln>
                  <a:noFill/>
                </a:ln>
                <a:solidFill>
                  <a:srgbClr val="008200"/>
                </a:solidFill>
                <a:effectLst/>
                <a:latin typeface="Verdana" pitchFamily="34" charset="0"/>
                <a:cs typeface="Arial" pitchFamily="34" charset="0"/>
              </a:rPr>
              <a:t>//changing the maximum age to 0 seconds</a:t>
            </a:r>
            <a:r>
              <a:rPr kumimoji="0" lang="en-US" b="0" i="0" u="none" strike="noStrike" cap="none" normalizeH="0" baseline="0" dirty="0" smtClean="0">
                <a:ln>
                  <a:noFill/>
                </a:ln>
                <a:solidFill>
                  <a:srgbClr val="000000"/>
                </a:solidFill>
                <a:effectLst/>
                <a:latin typeface="Verdana"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pPr>
            <a:r>
              <a:rPr kumimoji="0" lang="en-US" b="0" i="0" u="none" strike="noStrike" cap="none" normalizeH="0" baseline="0" dirty="0" err="1" smtClean="0">
                <a:ln>
                  <a:noFill/>
                </a:ln>
                <a:solidFill>
                  <a:srgbClr val="000000"/>
                </a:solidFill>
                <a:effectLst/>
                <a:latin typeface="Verdana" pitchFamily="34" charset="0"/>
                <a:cs typeface="Arial" pitchFamily="34" charset="0"/>
              </a:rPr>
              <a:t>response.addCookie</a:t>
            </a:r>
            <a:r>
              <a:rPr kumimoji="0" lang="en-US" b="0" i="0" u="none" strike="noStrike" cap="none" normalizeH="0" baseline="0" dirty="0" smtClean="0">
                <a:ln>
                  <a:noFill/>
                </a:ln>
                <a:solidFill>
                  <a:srgbClr val="000000"/>
                </a:solidFill>
                <a:effectLst/>
                <a:latin typeface="Verdana" pitchFamily="34" charset="0"/>
                <a:cs typeface="Arial" pitchFamily="34" charset="0"/>
              </a:rPr>
              <a:t>(ck);</a:t>
            </a:r>
            <a:r>
              <a:rPr kumimoji="0" lang="en-US" b="0" i="0" u="none" strike="noStrike" cap="none" normalizeH="0" baseline="0" dirty="0" smtClean="0">
                <a:ln>
                  <a:noFill/>
                </a:ln>
                <a:solidFill>
                  <a:srgbClr val="008200"/>
                </a:solidFill>
                <a:effectLst/>
                <a:latin typeface="Verdana" pitchFamily="34" charset="0"/>
                <a:cs typeface="Arial" pitchFamily="34" charset="0"/>
              </a:rPr>
              <a:t>//adding cookie in the response</a:t>
            </a:r>
            <a:r>
              <a:rPr kumimoji="0" lang="en-US" b="0" i="0" u="none" strike="noStrike" cap="none" normalizeH="0" baseline="0" dirty="0" smtClean="0">
                <a:ln>
                  <a:noFill/>
                </a:ln>
                <a:solidFill>
                  <a:srgbClr val="000000"/>
                </a:solidFill>
                <a:effectLst/>
                <a:latin typeface="Verdana" pitchFamily="34"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14282" y="4214818"/>
            <a:ext cx="8929718" cy="2185214"/>
          </a:xfrm>
          <a:prstGeom prst="rect">
            <a:avLst/>
          </a:prstGeom>
        </p:spPr>
        <p:txBody>
          <a:bodyPr wrap="square">
            <a:spAutoFit/>
          </a:bodyPr>
          <a:lstStyle/>
          <a:p>
            <a:pPr fontAlgn="base">
              <a:spcBef>
                <a:spcPct val="0"/>
              </a:spcBef>
              <a:spcAft>
                <a:spcPct val="0"/>
              </a:spcAft>
            </a:pPr>
            <a:r>
              <a:rPr lang="en-IN" sz="2800" dirty="0" smtClean="0">
                <a:latin typeface="erdana"/>
                <a:cs typeface="Arial" pitchFamily="34" charset="0"/>
              </a:rPr>
              <a:t>How to get Cookies?</a:t>
            </a:r>
          </a:p>
          <a:p>
            <a:endParaRPr lang="en-IN" dirty="0" smtClean="0"/>
          </a:p>
          <a:p>
            <a:pPr eaLnBrk="0" fontAlgn="base" hangingPunct="0">
              <a:spcBef>
                <a:spcPct val="0"/>
              </a:spcBef>
              <a:spcAft>
                <a:spcPct val="0"/>
              </a:spcAft>
            </a:pPr>
            <a:r>
              <a:rPr lang="en-IN" dirty="0" smtClean="0">
                <a:solidFill>
                  <a:srgbClr val="000000"/>
                </a:solidFill>
                <a:latin typeface="Verdana" pitchFamily="34" charset="0"/>
                <a:cs typeface="Arial" pitchFamily="34" charset="0"/>
              </a:rPr>
              <a:t>Cookie ck[]=</a:t>
            </a:r>
            <a:r>
              <a:rPr lang="en-IN" dirty="0" err="1" smtClean="0">
                <a:solidFill>
                  <a:srgbClr val="000000"/>
                </a:solidFill>
                <a:latin typeface="Verdana" pitchFamily="34" charset="0"/>
                <a:cs typeface="Arial" pitchFamily="34" charset="0"/>
              </a:rPr>
              <a:t>request.getCookies</a:t>
            </a:r>
            <a:r>
              <a:rPr lang="en-IN" dirty="0" smtClean="0">
                <a:solidFill>
                  <a:srgbClr val="000000"/>
                </a:solidFill>
                <a:latin typeface="Verdana" pitchFamily="34" charset="0"/>
                <a:cs typeface="Arial" pitchFamily="34" charset="0"/>
              </a:rPr>
              <a:t>();  </a:t>
            </a:r>
          </a:p>
          <a:p>
            <a:pPr eaLnBrk="0" fontAlgn="base" hangingPunct="0">
              <a:spcBef>
                <a:spcPct val="0"/>
              </a:spcBef>
              <a:spcAft>
                <a:spcPct val="0"/>
              </a:spcAft>
            </a:pPr>
            <a:r>
              <a:rPr lang="en-IN" dirty="0" smtClean="0">
                <a:solidFill>
                  <a:srgbClr val="000000"/>
                </a:solidFill>
                <a:latin typeface="Verdana" pitchFamily="34" charset="0"/>
                <a:cs typeface="Arial" pitchFamily="34" charset="0"/>
              </a:rPr>
              <a:t>for(</a:t>
            </a:r>
            <a:r>
              <a:rPr lang="en-IN" dirty="0" err="1" smtClean="0">
                <a:solidFill>
                  <a:srgbClr val="000000"/>
                </a:solidFill>
                <a:latin typeface="Verdana" pitchFamily="34" charset="0"/>
                <a:cs typeface="Arial" pitchFamily="34" charset="0"/>
              </a:rPr>
              <a:t>int</a:t>
            </a:r>
            <a:r>
              <a:rPr lang="en-IN" dirty="0" smtClean="0">
                <a:solidFill>
                  <a:srgbClr val="000000"/>
                </a:solidFill>
                <a:latin typeface="Verdana" pitchFamily="34" charset="0"/>
                <a:cs typeface="Arial" pitchFamily="34" charset="0"/>
              </a:rPr>
              <a:t> </a:t>
            </a:r>
            <a:r>
              <a:rPr lang="en-IN" dirty="0" err="1" smtClean="0">
                <a:solidFill>
                  <a:srgbClr val="000000"/>
                </a:solidFill>
                <a:latin typeface="Verdana" pitchFamily="34" charset="0"/>
                <a:cs typeface="Arial" pitchFamily="34" charset="0"/>
              </a:rPr>
              <a:t>i</a:t>
            </a:r>
            <a:r>
              <a:rPr lang="en-IN" dirty="0" smtClean="0">
                <a:solidFill>
                  <a:srgbClr val="000000"/>
                </a:solidFill>
                <a:latin typeface="Verdana" pitchFamily="34" charset="0"/>
                <a:cs typeface="Arial" pitchFamily="34" charset="0"/>
              </a:rPr>
              <a:t>=0;i&lt;</a:t>
            </a:r>
            <a:r>
              <a:rPr lang="en-IN" dirty="0" err="1" smtClean="0">
                <a:solidFill>
                  <a:srgbClr val="000000"/>
                </a:solidFill>
                <a:latin typeface="Verdana" pitchFamily="34" charset="0"/>
                <a:cs typeface="Arial" pitchFamily="34" charset="0"/>
              </a:rPr>
              <a:t>ck.length;i</a:t>
            </a:r>
            <a:r>
              <a:rPr lang="en-IN" dirty="0" smtClean="0">
                <a:solidFill>
                  <a:srgbClr val="000000"/>
                </a:solidFill>
                <a:latin typeface="Verdana" pitchFamily="34" charset="0"/>
                <a:cs typeface="Arial" pitchFamily="34" charset="0"/>
              </a:rPr>
              <a:t>++)</a:t>
            </a:r>
          </a:p>
          <a:p>
            <a:pPr eaLnBrk="0" fontAlgn="base" hangingPunct="0">
              <a:spcBef>
                <a:spcPct val="0"/>
              </a:spcBef>
              <a:spcAft>
                <a:spcPct val="0"/>
              </a:spcAft>
            </a:pPr>
            <a:r>
              <a:rPr lang="en-IN" dirty="0" smtClean="0">
                <a:solidFill>
                  <a:srgbClr val="000000"/>
                </a:solidFill>
                <a:latin typeface="Verdana" pitchFamily="34" charset="0"/>
                <a:cs typeface="Arial" pitchFamily="34" charset="0"/>
              </a:rPr>
              <a:t>{  </a:t>
            </a:r>
          </a:p>
          <a:p>
            <a:pPr eaLnBrk="0" fontAlgn="base" hangingPunct="0">
              <a:spcBef>
                <a:spcPct val="0"/>
              </a:spcBef>
              <a:spcAft>
                <a:spcPct val="0"/>
              </a:spcAft>
            </a:pPr>
            <a:r>
              <a:rPr lang="en-IN" dirty="0" smtClean="0">
                <a:solidFill>
                  <a:srgbClr val="000000"/>
                </a:solidFill>
                <a:latin typeface="Verdana" pitchFamily="34" charset="0"/>
                <a:cs typeface="Arial" pitchFamily="34" charset="0"/>
              </a:rPr>
              <a:t>    </a:t>
            </a:r>
            <a:r>
              <a:rPr lang="en-IN" dirty="0" err="1" smtClean="0">
                <a:solidFill>
                  <a:srgbClr val="000000"/>
                </a:solidFill>
                <a:latin typeface="Verdana" pitchFamily="34" charset="0"/>
                <a:cs typeface="Arial" pitchFamily="34" charset="0"/>
              </a:rPr>
              <a:t>out.print</a:t>
            </a:r>
            <a:r>
              <a:rPr lang="en-IN" dirty="0" smtClean="0">
                <a:solidFill>
                  <a:srgbClr val="000000"/>
                </a:solidFill>
                <a:latin typeface="Verdana" pitchFamily="34" charset="0"/>
                <a:cs typeface="Arial" pitchFamily="34" charset="0"/>
              </a:rPr>
              <a:t>("&lt;</a:t>
            </a:r>
            <a:r>
              <a:rPr lang="en-IN" dirty="0" err="1" smtClean="0">
                <a:solidFill>
                  <a:srgbClr val="000000"/>
                </a:solidFill>
                <a:latin typeface="Verdana" pitchFamily="34" charset="0"/>
                <a:cs typeface="Arial" pitchFamily="34" charset="0"/>
              </a:rPr>
              <a:t>br</a:t>
            </a:r>
            <a:r>
              <a:rPr lang="en-IN" dirty="0" smtClean="0">
                <a:solidFill>
                  <a:srgbClr val="000000"/>
                </a:solidFill>
                <a:latin typeface="Verdana" pitchFamily="34" charset="0"/>
                <a:cs typeface="Arial" pitchFamily="34" charset="0"/>
              </a:rPr>
              <a:t>&gt;"+ck[</a:t>
            </a:r>
            <a:r>
              <a:rPr lang="en-IN" dirty="0" err="1" smtClean="0">
                <a:solidFill>
                  <a:srgbClr val="000000"/>
                </a:solidFill>
                <a:latin typeface="Verdana" pitchFamily="34" charset="0"/>
                <a:cs typeface="Arial" pitchFamily="34" charset="0"/>
              </a:rPr>
              <a:t>i</a:t>
            </a:r>
            <a:r>
              <a:rPr lang="en-IN" dirty="0" smtClean="0">
                <a:solidFill>
                  <a:srgbClr val="000000"/>
                </a:solidFill>
                <a:latin typeface="Verdana" pitchFamily="34" charset="0"/>
                <a:cs typeface="Arial" pitchFamily="34" charset="0"/>
              </a:rPr>
              <a:t>].</a:t>
            </a:r>
            <a:r>
              <a:rPr lang="en-IN" dirty="0" err="1" smtClean="0">
                <a:solidFill>
                  <a:srgbClr val="000000"/>
                </a:solidFill>
                <a:latin typeface="Verdana" pitchFamily="34" charset="0"/>
                <a:cs typeface="Arial" pitchFamily="34" charset="0"/>
              </a:rPr>
              <a:t>getName</a:t>
            </a:r>
            <a:r>
              <a:rPr lang="en-IN" dirty="0" smtClean="0">
                <a:solidFill>
                  <a:srgbClr val="000000"/>
                </a:solidFill>
                <a:latin typeface="Verdana" pitchFamily="34" charset="0"/>
                <a:cs typeface="Arial" pitchFamily="34" charset="0"/>
              </a:rPr>
              <a:t>()+" "+ck[</a:t>
            </a:r>
            <a:r>
              <a:rPr lang="en-IN" dirty="0" err="1" smtClean="0">
                <a:solidFill>
                  <a:srgbClr val="000000"/>
                </a:solidFill>
                <a:latin typeface="Verdana" pitchFamily="34" charset="0"/>
                <a:cs typeface="Arial" pitchFamily="34" charset="0"/>
              </a:rPr>
              <a:t>i</a:t>
            </a:r>
            <a:r>
              <a:rPr lang="en-IN" dirty="0" smtClean="0">
                <a:solidFill>
                  <a:srgbClr val="000000"/>
                </a:solidFill>
                <a:latin typeface="Verdana" pitchFamily="34" charset="0"/>
                <a:cs typeface="Arial" pitchFamily="34" charset="0"/>
              </a:rPr>
              <a:t>].</a:t>
            </a:r>
            <a:r>
              <a:rPr lang="en-IN" dirty="0" err="1" smtClean="0">
                <a:solidFill>
                  <a:srgbClr val="000000"/>
                </a:solidFill>
                <a:latin typeface="Verdana" pitchFamily="34" charset="0"/>
                <a:cs typeface="Arial" pitchFamily="34" charset="0"/>
              </a:rPr>
              <a:t>getValue</a:t>
            </a:r>
            <a:r>
              <a:rPr lang="en-IN" dirty="0" smtClean="0">
                <a:solidFill>
                  <a:srgbClr val="000000"/>
                </a:solidFill>
                <a:latin typeface="Verdana" pitchFamily="34" charset="0"/>
                <a:cs typeface="Arial" pitchFamily="34" charset="0"/>
              </a:rPr>
              <a:t>());</a:t>
            </a:r>
          </a:p>
          <a:p>
            <a:pPr eaLnBrk="0" fontAlgn="base" hangingPunct="0">
              <a:spcBef>
                <a:spcPct val="0"/>
              </a:spcBef>
              <a:spcAft>
                <a:spcPct val="0"/>
              </a:spcAft>
            </a:pPr>
            <a:r>
              <a:rPr lang="en-IN" dirty="0" smtClean="0">
                <a:solidFill>
                  <a:srgbClr val="000000"/>
                </a:solidFill>
                <a:latin typeface="Verdana" pitchFamily="34" charset="0"/>
                <a:cs typeface="Arial" pitchFamily="34" charset="0"/>
              </a:rPr>
              <a: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785794"/>
          </a:xfrm>
        </p:spPr>
        <p:txBody>
          <a:bodyPr/>
          <a:lstStyle/>
          <a:p>
            <a:r>
              <a:rPr lang="en-US" dirty="0" smtClean="0"/>
              <a:t>Types of </a:t>
            </a:r>
            <a:r>
              <a:rPr lang="en-US" dirty="0" err="1" smtClean="0"/>
              <a:t>Servlet</a:t>
            </a:r>
            <a:endParaRPr lang="en-IN" dirty="0"/>
          </a:p>
        </p:txBody>
      </p:sp>
      <p:sp>
        <p:nvSpPr>
          <p:cNvPr id="3" name="Content Placeholder 2"/>
          <p:cNvSpPr>
            <a:spLocks noGrp="1"/>
          </p:cNvSpPr>
          <p:nvPr>
            <p:ph idx="1"/>
          </p:nvPr>
        </p:nvSpPr>
        <p:spPr>
          <a:xfrm>
            <a:off x="357158" y="1143008"/>
            <a:ext cx="8501122" cy="6000768"/>
          </a:xfrm>
        </p:spPr>
        <p:txBody>
          <a:bodyPr>
            <a:noAutofit/>
          </a:bodyPr>
          <a:lstStyle/>
          <a:p>
            <a:pPr algn="just"/>
            <a:r>
              <a:rPr lang="en-IN" sz="2300" dirty="0" smtClean="0"/>
              <a:t>There are two main servlet types, generic and HTTP</a:t>
            </a:r>
          </a:p>
          <a:p>
            <a:pPr algn="just"/>
            <a:endParaRPr lang="en-IN" sz="1100" dirty="0" smtClean="0"/>
          </a:p>
          <a:p>
            <a:pPr algn="just"/>
            <a:r>
              <a:rPr lang="en-IN" sz="2800" b="1" dirty="0" smtClean="0"/>
              <a:t>Generic </a:t>
            </a:r>
            <a:r>
              <a:rPr lang="en-IN" sz="2800" b="1" dirty="0" err="1" smtClean="0"/>
              <a:t>servlets</a:t>
            </a:r>
            <a:r>
              <a:rPr lang="en-IN" sz="2800" b="1" dirty="0" smtClean="0"/>
              <a:t> </a:t>
            </a:r>
          </a:p>
          <a:p>
            <a:pPr algn="just"/>
            <a:endParaRPr lang="en-IN" sz="2300" b="1" dirty="0" smtClean="0"/>
          </a:p>
          <a:p>
            <a:pPr algn="just">
              <a:buNone/>
            </a:pPr>
            <a:r>
              <a:rPr lang="en-IN" sz="2300" dirty="0" smtClean="0"/>
              <a:t>		It extends </a:t>
            </a:r>
            <a:r>
              <a:rPr lang="en-IN" sz="2300" dirty="0" err="1" smtClean="0"/>
              <a:t>javax.servlet.GenericServlet</a:t>
            </a:r>
            <a:r>
              <a:rPr lang="en-IN" sz="2300" dirty="0" smtClean="0"/>
              <a:t>. It is protocol independent servlet. Generic Servlet is a base class servlet from which all other Servlets are derived. Generic Servlet supports for HTTP, FTP and SMTP protocols. It implements the Servlet and </a:t>
            </a:r>
            <a:r>
              <a:rPr lang="en-IN" sz="2300" dirty="0" err="1" smtClean="0"/>
              <a:t>ServletConfig</a:t>
            </a:r>
            <a:r>
              <a:rPr lang="en-IN" sz="2300" dirty="0" smtClean="0"/>
              <a:t> interface. It has only init() and destroy() method of </a:t>
            </a:r>
            <a:r>
              <a:rPr lang="en-IN" sz="2300" dirty="0" err="1" smtClean="0"/>
              <a:t>ServletConfig</a:t>
            </a:r>
            <a:r>
              <a:rPr lang="en-IN" sz="2300" dirty="0" smtClean="0"/>
              <a:t> interface in its life cycle. It also implements the log method of </a:t>
            </a:r>
            <a:r>
              <a:rPr lang="en-IN" sz="2300" dirty="0" err="1" smtClean="0"/>
              <a:t>ServletContext</a:t>
            </a:r>
            <a:r>
              <a:rPr lang="en-IN" sz="2300" dirty="0" smtClean="0"/>
              <a:t> interface.</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28343"/>
            <a:ext cx="8501122" cy="2862322"/>
          </a:xfrm>
          <a:prstGeom prst="rect">
            <a:avLst/>
          </a:prstGeom>
        </p:spPr>
        <p:txBody>
          <a:bodyPr wrap="square">
            <a:spAutoFit/>
          </a:bodyPr>
          <a:lstStyle/>
          <a:p>
            <a:pPr algn="just"/>
            <a:r>
              <a:rPr lang="en-IN" sz="2000" b="1" dirty="0" smtClean="0"/>
              <a:t>Session Tracking</a:t>
            </a:r>
            <a:r>
              <a:rPr lang="en-IN" sz="2000" dirty="0" smtClean="0"/>
              <a:t> is a way to maintain state (data) of an user. It is also known as </a:t>
            </a:r>
            <a:r>
              <a:rPr lang="en-IN" sz="2000" b="1" dirty="0" smtClean="0"/>
              <a:t>session management</a:t>
            </a:r>
            <a:r>
              <a:rPr lang="en-IN" sz="2000" dirty="0" smtClean="0"/>
              <a:t> in servlet.</a:t>
            </a:r>
          </a:p>
          <a:p>
            <a:pPr algn="just"/>
            <a:endParaRPr lang="en-IN" sz="2000" dirty="0" smtClean="0"/>
          </a:p>
          <a:p>
            <a:pPr algn="just"/>
            <a:r>
              <a:rPr lang="en-IN" sz="2000" dirty="0" smtClean="0"/>
              <a:t>Http protocol is a stateless so we need to maintain state using session tracking techniques. Each time user requests to the server, server treats the request as the new request. So we need to maintain the state of an user to recognize to particular user.</a:t>
            </a:r>
          </a:p>
          <a:p>
            <a:pPr algn="just"/>
            <a:endParaRPr lang="en-IN" sz="2000" dirty="0" smtClean="0"/>
          </a:p>
          <a:p>
            <a:pPr algn="just"/>
            <a:r>
              <a:rPr lang="en-IN" sz="2000" dirty="0" smtClean="0"/>
              <a:t>HTTP is stateless that means each request is considered as the new request. </a:t>
            </a:r>
            <a:endParaRPr lang="en-IN" sz="2000" dirty="0"/>
          </a:p>
        </p:txBody>
      </p:sp>
      <p:sp>
        <p:nvSpPr>
          <p:cNvPr id="3" name="Rectangle 2"/>
          <p:cNvSpPr/>
          <p:nvPr/>
        </p:nvSpPr>
        <p:spPr>
          <a:xfrm>
            <a:off x="2571736" y="71414"/>
            <a:ext cx="4238724" cy="523220"/>
          </a:xfrm>
          <a:prstGeom prst="rect">
            <a:avLst/>
          </a:prstGeom>
        </p:spPr>
        <p:txBody>
          <a:bodyPr wrap="none">
            <a:spAutoFit/>
          </a:bodyPr>
          <a:lstStyle/>
          <a:p>
            <a:r>
              <a:rPr lang="en-IN" sz="2800" b="1" dirty="0" smtClean="0"/>
              <a:t>Session Tracking in Servlets</a:t>
            </a:r>
          </a:p>
        </p:txBody>
      </p:sp>
      <p:sp>
        <p:nvSpPr>
          <p:cNvPr id="4" name="Rectangle 3"/>
          <p:cNvSpPr/>
          <p:nvPr/>
        </p:nvSpPr>
        <p:spPr>
          <a:xfrm>
            <a:off x="428596" y="4143380"/>
            <a:ext cx="8429684" cy="2277547"/>
          </a:xfrm>
          <a:prstGeom prst="rect">
            <a:avLst/>
          </a:prstGeom>
        </p:spPr>
        <p:txBody>
          <a:bodyPr wrap="square">
            <a:spAutoFit/>
          </a:bodyPr>
          <a:lstStyle/>
          <a:p>
            <a:r>
              <a:rPr lang="en-IN" sz="2400" b="1" dirty="0" smtClean="0"/>
              <a:t>Session Tracking Techniques</a:t>
            </a:r>
          </a:p>
          <a:p>
            <a:endParaRPr lang="en-IN" dirty="0" smtClean="0"/>
          </a:p>
          <a:p>
            <a:r>
              <a:rPr lang="en-IN" sz="2000" dirty="0" smtClean="0"/>
              <a:t>There are four techniques used in Session tracking:</a:t>
            </a:r>
          </a:p>
          <a:p>
            <a:pPr lvl="1"/>
            <a:r>
              <a:rPr lang="en-IN" sz="2000" b="1" dirty="0" smtClean="0"/>
              <a:t>Cookies</a:t>
            </a:r>
            <a:endParaRPr lang="en-IN" sz="2000" dirty="0" smtClean="0"/>
          </a:p>
          <a:p>
            <a:pPr lvl="1"/>
            <a:r>
              <a:rPr lang="en-IN" sz="2000" b="1" dirty="0" smtClean="0"/>
              <a:t>Hidden Form Field</a:t>
            </a:r>
            <a:endParaRPr lang="en-IN" sz="2000" dirty="0" smtClean="0"/>
          </a:p>
          <a:p>
            <a:pPr lvl="1"/>
            <a:r>
              <a:rPr lang="en-IN" sz="2000" b="1" dirty="0" smtClean="0"/>
              <a:t>URL Rewriting</a:t>
            </a:r>
            <a:endParaRPr lang="en-IN" sz="2000" dirty="0" smtClean="0"/>
          </a:p>
          <a:p>
            <a:pPr lvl="1"/>
            <a:r>
              <a:rPr lang="en-IN" sz="2000" b="1" dirty="0" smtClean="0"/>
              <a:t>HttpSession</a:t>
            </a:r>
            <a:endParaRPr lang="en-IN" dirty="0"/>
          </a:p>
        </p:txBody>
      </p:sp>
      <p:sp>
        <p:nvSpPr>
          <p:cNvPr id="5" name="Footer Placeholder 4"/>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0555" y="142852"/>
            <a:ext cx="2684453" cy="523220"/>
          </a:xfrm>
          <a:prstGeom prst="rect">
            <a:avLst/>
          </a:prstGeom>
        </p:spPr>
        <p:txBody>
          <a:bodyPr wrap="none">
            <a:spAutoFit/>
          </a:bodyPr>
          <a:lstStyle/>
          <a:p>
            <a:r>
              <a:rPr lang="en-IN" sz="2800" b="1" dirty="0" smtClean="0"/>
              <a:t>Servlet Chaining</a:t>
            </a:r>
            <a:endParaRPr lang="en-IN" sz="2800" b="1" dirty="0"/>
          </a:p>
        </p:txBody>
      </p:sp>
      <p:sp>
        <p:nvSpPr>
          <p:cNvPr id="3" name="Rectangle 2"/>
          <p:cNvSpPr/>
          <p:nvPr/>
        </p:nvSpPr>
        <p:spPr>
          <a:xfrm>
            <a:off x="214282" y="785794"/>
            <a:ext cx="8643998" cy="2123658"/>
          </a:xfrm>
          <a:prstGeom prst="rect">
            <a:avLst/>
          </a:prstGeom>
        </p:spPr>
        <p:txBody>
          <a:bodyPr wrap="square">
            <a:spAutoFit/>
          </a:bodyPr>
          <a:lstStyle/>
          <a:p>
            <a:pPr algn="just"/>
            <a:r>
              <a:rPr lang="en-IN" sz="2200" dirty="0" smtClean="0"/>
              <a:t>In many servers that support </a:t>
            </a:r>
            <a:r>
              <a:rPr lang="en-IN" sz="2200" dirty="0" err="1" smtClean="0"/>
              <a:t>servlets</a:t>
            </a:r>
            <a:r>
              <a:rPr lang="en-IN" sz="2200" dirty="0" smtClean="0"/>
              <a:t>, a request can be handled by a sequence of </a:t>
            </a:r>
            <a:r>
              <a:rPr lang="en-IN" sz="2200" dirty="0" err="1" smtClean="0"/>
              <a:t>servlets</a:t>
            </a:r>
            <a:r>
              <a:rPr lang="en-IN" sz="2200" dirty="0" smtClean="0"/>
              <a:t>. The request from the client browser is sent to the first servlet in the chain. The response from the last servlet in the chain is returned to the browser. In between, the output from each servlet is passed (piped) as input to the next servlet, so each servlet in the chain has the option to change or extend the content</a:t>
            </a:r>
            <a:endParaRPr lang="en-IN" sz="2200" dirty="0"/>
          </a:p>
        </p:txBody>
      </p:sp>
      <p:pic>
        <p:nvPicPr>
          <p:cNvPr id="39939" name="Picture 3"/>
          <p:cNvPicPr>
            <a:picLocks noChangeAspect="1" noChangeArrowheads="1"/>
          </p:cNvPicPr>
          <p:nvPr/>
        </p:nvPicPr>
        <p:blipFill>
          <a:blip r:embed="rId2"/>
          <a:srcRect/>
          <a:stretch>
            <a:fillRect/>
          </a:stretch>
        </p:blipFill>
        <p:spPr bwMode="auto">
          <a:xfrm>
            <a:off x="1357290" y="3071810"/>
            <a:ext cx="6500858" cy="3357586"/>
          </a:xfrm>
          <a:prstGeom prst="rect">
            <a:avLst/>
          </a:prstGeom>
          <a:noFill/>
          <a:ln w="9525">
            <a:noFill/>
            <a:miter lim="800000"/>
            <a:headEnd/>
            <a:tailEnd/>
          </a:ln>
          <a:effectLst/>
        </p:spPr>
      </p:pic>
      <p:sp>
        <p:nvSpPr>
          <p:cNvPr id="6" name="Rectangle 5"/>
          <p:cNvSpPr/>
          <p:nvPr/>
        </p:nvSpPr>
        <p:spPr>
          <a:xfrm>
            <a:off x="3210441" y="6429396"/>
            <a:ext cx="2360839" cy="369332"/>
          </a:xfrm>
          <a:prstGeom prst="rect">
            <a:avLst/>
          </a:prstGeom>
        </p:spPr>
        <p:txBody>
          <a:bodyPr wrap="none">
            <a:spAutoFit/>
          </a:bodyPr>
          <a:lstStyle/>
          <a:p>
            <a:r>
              <a:rPr lang="en-IN" i="1" dirty="0" smtClean="0"/>
              <a:t>Figure  Servlet chaining</a:t>
            </a: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643998" cy="3639458"/>
          </a:xfrm>
          <a:prstGeom prst="rect">
            <a:avLst/>
          </a:prstGeom>
        </p:spPr>
        <p:txBody>
          <a:bodyPr wrap="square">
            <a:spAutoFit/>
          </a:bodyPr>
          <a:lstStyle/>
          <a:p>
            <a:pPr algn="just">
              <a:buFont typeface="Wingdings" pitchFamily="2" charset="2"/>
              <a:buChar char="Ø"/>
            </a:pPr>
            <a:r>
              <a:rPr lang="en-IN" sz="2000" dirty="0" smtClean="0"/>
              <a:t>When a servlet converts one type of content into another, the technique is called </a:t>
            </a:r>
            <a:r>
              <a:rPr lang="en-IN" sz="2000" i="1" dirty="0" smtClean="0"/>
              <a:t>filtering</a:t>
            </a:r>
            <a:r>
              <a:rPr lang="en-IN" sz="2000" dirty="0" smtClean="0"/>
              <a:t> .</a:t>
            </a:r>
          </a:p>
          <a:p>
            <a:pPr algn="just">
              <a:buFont typeface="Wingdings" pitchFamily="2" charset="2"/>
              <a:buChar char="Ø"/>
            </a:pPr>
            <a:endParaRPr lang="en-US" sz="1050" dirty="0" smtClean="0"/>
          </a:p>
          <a:p>
            <a:pPr algn="just">
              <a:buFont typeface="Wingdings" pitchFamily="2" charset="2"/>
              <a:buChar char="Ø"/>
            </a:pPr>
            <a:r>
              <a:rPr lang="en-IN" sz="2000" dirty="0" smtClean="0"/>
              <a:t>A </a:t>
            </a:r>
            <a:r>
              <a:rPr lang="en-IN" sz="2000" b="1" dirty="0" smtClean="0"/>
              <a:t>filter</a:t>
            </a:r>
            <a:r>
              <a:rPr lang="en-IN" sz="2000" dirty="0" smtClean="0"/>
              <a:t> is an object that is invoked at the </a:t>
            </a:r>
            <a:r>
              <a:rPr lang="en-IN" sz="2000" dirty="0" err="1" smtClean="0"/>
              <a:t>preprocessing</a:t>
            </a:r>
            <a:r>
              <a:rPr lang="en-IN" sz="2000" dirty="0" smtClean="0"/>
              <a:t> and </a:t>
            </a:r>
            <a:r>
              <a:rPr lang="en-IN" sz="2000" dirty="0" err="1" smtClean="0"/>
              <a:t>postprocessing</a:t>
            </a:r>
            <a:r>
              <a:rPr lang="en-IN" sz="2000" dirty="0" smtClean="0"/>
              <a:t> of a request.</a:t>
            </a:r>
            <a:r>
              <a:rPr lang="en-IN" sz="1000" dirty="0" smtClean="0"/>
              <a:t> </a:t>
            </a:r>
          </a:p>
          <a:p>
            <a:pPr algn="just">
              <a:buFont typeface="Wingdings" pitchFamily="2" charset="2"/>
              <a:buChar char="Ø"/>
            </a:pPr>
            <a:endParaRPr lang="en-IN" sz="1000" dirty="0" smtClean="0"/>
          </a:p>
          <a:p>
            <a:pPr algn="just">
              <a:buFont typeface="Wingdings" pitchFamily="2" charset="2"/>
              <a:buChar char="Ø"/>
            </a:pPr>
            <a:r>
              <a:rPr lang="en-IN" sz="2000" dirty="0" smtClean="0"/>
              <a:t>It is mainly used to perform filtering tasks such as conversion, logging, compression, encryption and decryption, input validation etc.</a:t>
            </a:r>
          </a:p>
          <a:p>
            <a:pPr algn="just">
              <a:buFont typeface="Wingdings" pitchFamily="2" charset="2"/>
              <a:buChar char="Ø"/>
            </a:pPr>
            <a:endParaRPr lang="en-IN" sz="1000" dirty="0" smtClean="0"/>
          </a:p>
          <a:p>
            <a:pPr algn="just">
              <a:buFont typeface="Wingdings" pitchFamily="2" charset="2"/>
              <a:buChar char="Ø"/>
            </a:pPr>
            <a:r>
              <a:rPr lang="en-IN" sz="2000" dirty="0" smtClean="0"/>
              <a:t>The </a:t>
            </a:r>
            <a:r>
              <a:rPr lang="en-IN" sz="2000" b="1" dirty="0" smtClean="0"/>
              <a:t>servlet filter is pluggable</a:t>
            </a:r>
            <a:r>
              <a:rPr lang="en-IN" sz="2000" dirty="0" smtClean="0"/>
              <a:t>, i.e. its entry is defined in the web.xml file, if we remove the entry of filter from the web.xml file, filter will be removed automatically and we don't need to change the servlet.</a:t>
            </a:r>
          </a:p>
          <a:p>
            <a:pPr algn="just"/>
            <a:endParaRPr lang="en-IN" sz="2000" dirty="0"/>
          </a:p>
        </p:txBody>
      </p:sp>
      <p:sp>
        <p:nvSpPr>
          <p:cNvPr id="3" name="Rectangle 2"/>
          <p:cNvSpPr/>
          <p:nvPr/>
        </p:nvSpPr>
        <p:spPr>
          <a:xfrm>
            <a:off x="3643306" y="71414"/>
            <a:ext cx="2214578" cy="523220"/>
          </a:xfrm>
          <a:prstGeom prst="rect">
            <a:avLst/>
          </a:prstGeom>
        </p:spPr>
        <p:txBody>
          <a:bodyPr wrap="square">
            <a:spAutoFit/>
          </a:bodyPr>
          <a:lstStyle/>
          <a:p>
            <a:r>
              <a:rPr lang="en-IN" sz="2800" b="1" dirty="0" smtClean="0"/>
              <a:t>Servlet Filters</a:t>
            </a:r>
            <a:endParaRPr lang="en-IN" sz="2800" b="1" dirty="0"/>
          </a:p>
        </p:txBody>
      </p:sp>
      <p:pic>
        <p:nvPicPr>
          <p:cNvPr id="40963" name="Picture 3"/>
          <p:cNvPicPr>
            <a:picLocks noChangeAspect="1" noChangeArrowheads="1"/>
          </p:cNvPicPr>
          <p:nvPr/>
        </p:nvPicPr>
        <p:blipFill>
          <a:blip r:embed="rId2"/>
          <a:srcRect/>
          <a:stretch>
            <a:fillRect/>
          </a:stretch>
        </p:blipFill>
        <p:spPr bwMode="auto">
          <a:xfrm>
            <a:off x="1000100" y="4143380"/>
            <a:ext cx="7000924" cy="271462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166843"/>
            <a:ext cx="8429684" cy="5078313"/>
          </a:xfrm>
          <a:prstGeom prst="rect">
            <a:avLst/>
          </a:prstGeom>
        </p:spPr>
        <p:txBody>
          <a:bodyPr wrap="square">
            <a:spAutoFit/>
          </a:bodyPr>
          <a:lstStyle/>
          <a:p>
            <a:r>
              <a:rPr lang="en-IN" sz="2400" dirty="0" smtClean="0"/>
              <a:t>We can define filter same as servlet. Let's see the elements of filter and filter-mapping.</a:t>
            </a:r>
          </a:p>
          <a:p>
            <a:endParaRPr lang="en-IN" dirty="0" smtClean="0"/>
          </a:p>
          <a:p>
            <a:r>
              <a:rPr lang="en-IN" sz="2000" dirty="0" smtClean="0"/>
              <a:t>&lt;web-app&gt;  </a:t>
            </a:r>
          </a:p>
          <a:p>
            <a:r>
              <a:rPr lang="en-IN" sz="2000" dirty="0" smtClean="0"/>
              <a:t>  </a:t>
            </a:r>
          </a:p>
          <a:p>
            <a:r>
              <a:rPr lang="en-IN" sz="2000" dirty="0" smtClean="0"/>
              <a:t>&lt;filter&gt;  </a:t>
            </a:r>
          </a:p>
          <a:p>
            <a:r>
              <a:rPr lang="en-IN" sz="2000" dirty="0" smtClean="0"/>
              <a:t>&lt;filter-name&gt;...&lt;/filter-name&gt;  </a:t>
            </a:r>
          </a:p>
          <a:p>
            <a:r>
              <a:rPr lang="en-IN" sz="2000" dirty="0" smtClean="0"/>
              <a:t>&lt;filter-</a:t>
            </a:r>
            <a:r>
              <a:rPr lang="en-IN" sz="2000" b="1" dirty="0" smtClean="0"/>
              <a:t>class</a:t>
            </a:r>
            <a:r>
              <a:rPr lang="en-IN" sz="2000" dirty="0" smtClean="0"/>
              <a:t>&gt;...&lt;/filter-</a:t>
            </a:r>
            <a:r>
              <a:rPr lang="en-IN" sz="2000" b="1" dirty="0" smtClean="0"/>
              <a:t>class</a:t>
            </a:r>
            <a:r>
              <a:rPr lang="en-IN" sz="2000" dirty="0" smtClean="0"/>
              <a:t>&gt;  </a:t>
            </a:r>
          </a:p>
          <a:p>
            <a:r>
              <a:rPr lang="en-IN" sz="2000" dirty="0" smtClean="0"/>
              <a:t>&lt;/filter&gt;  </a:t>
            </a:r>
          </a:p>
          <a:p>
            <a:r>
              <a:rPr lang="en-IN" sz="2000" dirty="0" smtClean="0"/>
              <a:t>   </a:t>
            </a:r>
          </a:p>
          <a:p>
            <a:r>
              <a:rPr lang="en-IN" sz="2000" dirty="0" smtClean="0"/>
              <a:t>&lt;filter-mapping&gt;  </a:t>
            </a:r>
          </a:p>
          <a:p>
            <a:r>
              <a:rPr lang="en-IN" sz="2000" dirty="0" smtClean="0"/>
              <a:t>&lt;filter-name&gt;...&lt;/filter-name&gt;  </a:t>
            </a:r>
          </a:p>
          <a:p>
            <a:r>
              <a:rPr lang="en-IN" sz="2000" dirty="0" smtClean="0"/>
              <a:t>&lt;</a:t>
            </a:r>
            <a:r>
              <a:rPr lang="en-IN" sz="2000" dirty="0" err="1" smtClean="0"/>
              <a:t>url</a:t>
            </a:r>
            <a:r>
              <a:rPr lang="en-IN" sz="2000" dirty="0" smtClean="0"/>
              <a:t>-pattern&gt;...&lt;/</a:t>
            </a:r>
            <a:r>
              <a:rPr lang="en-IN" sz="2000" dirty="0" err="1" smtClean="0"/>
              <a:t>url</a:t>
            </a:r>
            <a:r>
              <a:rPr lang="en-IN" sz="2000" dirty="0" smtClean="0"/>
              <a:t>-pattern&gt;  </a:t>
            </a:r>
          </a:p>
          <a:p>
            <a:r>
              <a:rPr lang="en-IN" sz="2000" dirty="0" smtClean="0"/>
              <a:t>&lt;/filter-mapping&gt;  </a:t>
            </a:r>
          </a:p>
          <a:p>
            <a:r>
              <a:rPr lang="en-IN" sz="2000" dirty="0" smtClean="0"/>
              <a:t>  </a:t>
            </a:r>
          </a:p>
          <a:p>
            <a:r>
              <a:rPr lang="en-IN" sz="2000" dirty="0" smtClean="0"/>
              <a:t>&lt;/web-app&gt;  </a:t>
            </a:r>
            <a:endParaRPr lang="en-IN" sz="2000" dirty="0"/>
          </a:p>
        </p:txBody>
      </p:sp>
      <p:sp>
        <p:nvSpPr>
          <p:cNvPr id="3" name="Rectangle 2"/>
          <p:cNvSpPr/>
          <p:nvPr/>
        </p:nvSpPr>
        <p:spPr>
          <a:xfrm>
            <a:off x="3586909" y="142852"/>
            <a:ext cx="2287229" cy="523220"/>
          </a:xfrm>
          <a:prstGeom prst="rect">
            <a:avLst/>
          </a:prstGeom>
        </p:spPr>
        <p:txBody>
          <a:bodyPr wrap="none">
            <a:spAutoFit/>
          </a:bodyPr>
          <a:lstStyle/>
          <a:p>
            <a:r>
              <a:rPr lang="en-IN" sz="2800" b="1" dirty="0" smtClean="0"/>
              <a:t>Defining Filter</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6107" y="2786058"/>
            <a:ext cx="6484917" cy="523220"/>
          </a:xfrm>
          <a:prstGeom prst="rect">
            <a:avLst/>
          </a:prstGeom>
        </p:spPr>
        <p:txBody>
          <a:bodyPr wrap="none">
            <a:spAutoFit/>
          </a:bodyPr>
          <a:lstStyle/>
          <a:p>
            <a:r>
              <a:rPr lang="en-IN" sz="2800" b="1" dirty="0" smtClean="0"/>
              <a:t>Example of authenticating user using filter</a:t>
            </a:r>
            <a:endParaRPr lang="en-IN" sz="2800" b="1"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500174"/>
            <a:ext cx="8143932" cy="2677656"/>
          </a:xfrm>
          <a:prstGeom prst="rect">
            <a:avLst/>
          </a:prstGeom>
        </p:spPr>
        <p:txBody>
          <a:bodyPr wrap="square">
            <a:spAutoFit/>
          </a:bodyPr>
          <a:lstStyle/>
          <a:p>
            <a:r>
              <a:rPr lang="en-IN" sz="2400" dirty="0" smtClean="0"/>
              <a:t>&lt;form action="servlet1"&gt;  </a:t>
            </a:r>
          </a:p>
          <a:p>
            <a:r>
              <a:rPr lang="en-IN" sz="2400" dirty="0" smtClean="0"/>
              <a:t>Name:&lt;input type="text" name="name"/&gt;&lt;</a:t>
            </a:r>
            <a:r>
              <a:rPr lang="en-IN" sz="2400" dirty="0" err="1" smtClean="0"/>
              <a:t>br</a:t>
            </a:r>
            <a:r>
              <a:rPr lang="en-IN" sz="2400" dirty="0" smtClean="0"/>
              <a:t>/&gt;  </a:t>
            </a:r>
          </a:p>
          <a:p>
            <a:r>
              <a:rPr lang="en-IN" sz="2400" dirty="0" smtClean="0"/>
              <a:t>Password:&lt;input type="password" name="password"/&gt;&lt;</a:t>
            </a:r>
            <a:r>
              <a:rPr lang="en-IN" sz="2400" dirty="0" err="1" smtClean="0"/>
              <a:t>br</a:t>
            </a:r>
            <a:r>
              <a:rPr lang="en-IN" sz="2400" dirty="0" smtClean="0"/>
              <a:t>/&gt;  </a:t>
            </a:r>
          </a:p>
          <a:p>
            <a:r>
              <a:rPr lang="en-IN" sz="2400" dirty="0" smtClean="0"/>
              <a:t>  </a:t>
            </a:r>
          </a:p>
          <a:p>
            <a:r>
              <a:rPr lang="en-IN" sz="2400" dirty="0" smtClean="0"/>
              <a:t>&lt;input type="submit" value="login"&gt;  </a:t>
            </a:r>
          </a:p>
          <a:p>
            <a:r>
              <a:rPr lang="en-IN" sz="2400" dirty="0" smtClean="0"/>
              <a:t>  </a:t>
            </a:r>
          </a:p>
          <a:p>
            <a:r>
              <a:rPr lang="en-IN" sz="2400" dirty="0" smtClean="0"/>
              <a:t>&lt;/form&gt;  </a:t>
            </a:r>
            <a:endParaRPr lang="en-IN" sz="2400" dirty="0"/>
          </a:p>
        </p:txBody>
      </p:sp>
      <p:sp>
        <p:nvSpPr>
          <p:cNvPr id="3" name="Rectangle 2"/>
          <p:cNvSpPr/>
          <p:nvPr/>
        </p:nvSpPr>
        <p:spPr>
          <a:xfrm>
            <a:off x="1357290" y="357166"/>
            <a:ext cx="1211294" cy="369332"/>
          </a:xfrm>
          <a:prstGeom prst="rect">
            <a:avLst/>
          </a:prstGeom>
        </p:spPr>
        <p:txBody>
          <a:bodyPr wrap="none">
            <a:spAutoFit/>
          </a:bodyPr>
          <a:lstStyle/>
          <a:p>
            <a:r>
              <a:rPr lang="en-IN" b="1" dirty="0" smtClean="0"/>
              <a:t>index.html</a:t>
            </a:r>
            <a:endParaRPr lang="en-IN" dirty="0" smtClean="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5159"/>
            <a:ext cx="8572560" cy="6740307"/>
          </a:xfrm>
          <a:prstGeom prst="rect">
            <a:avLst/>
          </a:prstGeom>
        </p:spPr>
        <p:txBody>
          <a:bodyPr wrap="square">
            <a:spAutoFit/>
          </a:bodyPr>
          <a:lstStyle/>
          <a:p>
            <a:r>
              <a:rPr lang="en-IN" b="1" dirty="0" smtClean="0"/>
              <a:t>MyFilter.java</a:t>
            </a:r>
            <a:endParaRPr lang="en-IN" dirty="0" smtClean="0"/>
          </a:p>
          <a:p>
            <a:r>
              <a:rPr lang="en-IN" b="1" dirty="0" smtClean="0"/>
              <a:t>import</a:t>
            </a:r>
            <a:r>
              <a:rPr lang="en-IN" dirty="0" smtClean="0"/>
              <a:t> </a:t>
            </a:r>
            <a:r>
              <a:rPr lang="en-IN" dirty="0" err="1" smtClean="0"/>
              <a:t>java.io.IOException</a:t>
            </a:r>
            <a:r>
              <a:rPr lang="en-IN" dirty="0" smtClean="0"/>
              <a:t>;  </a:t>
            </a:r>
          </a:p>
          <a:p>
            <a:r>
              <a:rPr lang="en-IN" b="1" dirty="0" smtClean="0"/>
              <a:t>import</a:t>
            </a:r>
            <a:r>
              <a:rPr lang="en-IN" dirty="0" smtClean="0"/>
              <a:t> </a:t>
            </a:r>
            <a:r>
              <a:rPr lang="en-IN" dirty="0" err="1" smtClean="0"/>
              <a:t>java.io.PrintWriter</a:t>
            </a:r>
            <a:r>
              <a:rPr lang="en-IN" dirty="0" smtClean="0"/>
              <a:t>;  </a:t>
            </a:r>
          </a:p>
          <a:p>
            <a:r>
              <a:rPr lang="en-IN" b="1" dirty="0" smtClean="0"/>
              <a:t>import</a:t>
            </a:r>
            <a:r>
              <a:rPr lang="en-IN" dirty="0" smtClean="0"/>
              <a:t> </a:t>
            </a:r>
            <a:r>
              <a:rPr lang="en-IN" dirty="0" err="1" smtClean="0"/>
              <a:t>javax.servlet</a:t>
            </a:r>
            <a:r>
              <a:rPr lang="en-IN" dirty="0" smtClean="0"/>
              <a:t>.*;  </a:t>
            </a:r>
          </a:p>
          <a:p>
            <a:r>
              <a:rPr lang="en-IN" dirty="0" smtClean="0"/>
              <a:t>  </a:t>
            </a:r>
          </a:p>
          <a:p>
            <a:r>
              <a:rPr lang="en-IN" b="1" dirty="0" smtClean="0"/>
              <a:t>public</a:t>
            </a:r>
            <a:r>
              <a:rPr lang="en-IN" dirty="0" smtClean="0"/>
              <a:t> </a:t>
            </a:r>
            <a:r>
              <a:rPr lang="en-IN" b="1" dirty="0" smtClean="0"/>
              <a:t>class</a:t>
            </a:r>
            <a:r>
              <a:rPr lang="en-IN" dirty="0" smtClean="0"/>
              <a:t> </a:t>
            </a:r>
            <a:r>
              <a:rPr lang="en-IN" dirty="0" err="1" smtClean="0"/>
              <a:t>MyFilter</a:t>
            </a:r>
            <a:r>
              <a:rPr lang="en-IN" dirty="0" smtClean="0"/>
              <a:t> </a:t>
            </a:r>
            <a:r>
              <a:rPr lang="en-IN" b="1" dirty="0" smtClean="0"/>
              <a:t>implements</a:t>
            </a:r>
            <a:r>
              <a:rPr lang="en-IN" dirty="0" smtClean="0"/>
              <a:t> Filter{  </a:t>
            </a:r>
          </a:p>
          <a:p>
            <a:r>
              <a:rPr lang="en-IN" b="1" dirty="0" smtClean="0"/>
              <a:t>public</a:t>
            </a:r>
            <a:r>
              <a:rPr lang="en-IN" dirty="0" smtClean="0"/>
              <a:t> </a:t>
            </a:r>
            <a:r>
              <a:rPr lang="en-IN" b="1" dirty="0" smtClean="0"/>
              <a:t>void</a:t>
            </a:r>
            <a:r>
              <a:rPr lang="en-IN" dirty="0" smtClean="0"/>
              <a:t> init(</a:t>
            </a:r>
            <a:r>
              <a:rPr lang="en-IN" dirty="0" err="1" smtClean="0"/>
              <a:t>FilterConfig</a:t>
            </a:r>
            <a:r>
              <a:rPr lang="en-IN" dirty="0" smtClean="0"/>
              <a:t> arg0) </a:t>
            </a:r>
            <a:r>
              <a:rPr lang="en-IN" b="1" dirty="0" smtClean="0"/>
              <a:t>throws</a:t>
            </a:r>
            <a:r>
              <a:rPr lang="en-IN" dirty="0" smtClean="0"/>
              <a:t> </a:t>
            </a:r>
            <a:r>
              <a:rPr lang="en-IN" dirty="0" err="1" smtClean="0"/>
              <a:t>ServletException</a:t>
            </a:r>
            <a:r>
              <a:rPr lang="en-IN" dirty="0" smtClean="0"/>
              <a:t> {}  </a:t>
            </a:r>
          </a:p>
          <a:p>
            <a:r>
              <a:rPr lang="en-IN" b="1" dirty="0" smtClean="0"/>
              <a:t>public</a:t>
            </a:r>
            <a:r>
              <a:rPr lang="en-IN" dirty="0" smtClean="0"/>
              <a:t> </a:t>
            </a:r>
            <a:r>
              <a:rPr lang="en-IN" b="1" dirty="0" smtClean="0"/>
              <a:t>void</a:t>
            </a:r>
            <a:r>
              <a:rPr lang="en-IN" dirty="0" smtClean="0"/>
              <a:t> </a:t>
            </a:r>
            <a:r>
              <a:rPr lang="en-IN" dirty="0" err="1" smtClean="0"/>
              <a:t>doFilter</a:t>
            </a:r>
            <a:r>
              <a:rPr lang="en-IN" dirty="0" smtClean="0"/>
              <a:t>(</a:t>
            </a:r>
            <a:r>
              <a:rPr lang="en-IN" dirty="0" err="1" smtClean="0"/>
              <a:t>ServletRequest</a:t>
            </a:r>
            <a:r>
              <a:rPr lang="en-IN" dirty="0" smtClean="0"/>
              <a:t> </a:t>
            </a:r>
            <a:r>
              <a:rPr lang="en-IN" dirty="0" err="1" smtClean="0"/>
              <a:t>req</a:t>
            </a:r>
            <a:r>
              <a:rPr lang="en-IN" dirty="0" smtClean="0"/>
              <a:t>, </a:t>
            </a:r>
            <a:r>
              <a:rPr lang="en-IN" dirty="0" err="1" smtClean="0"/>
              <a:t>ServletResponse</a:t>
            </a:r>
            <a:r>
              <a:rPr lang="en-IN" dirty="0" smtClean="0"/>
              <a:t> </a:t>
            </a:r>
            <a:r>
              <a:rPr lang="en-IN" dirty="0" err="1" smtClean="0"/>
              <a:t>resp</a:t>
            </a:r>
            <a:r>
              <a:rPr lang="en-IN" dirty="0" smtClean="0"/>
              <a:t>,  </a:t>
            </a:r>
          </a:p>
          <a:p>
            <a:r>
              <a:rPr lang="en-IN" dirty="0" smtClean="0"/>
              <a:t>        </a:t>
            </a:r>
            <a:r>
              <a:rPr lang="en-IN" dirty="0" err="1" smtClean="0"/>
              <a:t>FilterChain</a:t>
            </a:r>
            <a:r>
              <a:rPr lang="en-IN" dirty="0" smtClean="0"/>
              <a:t> chain) </a:t>
            </a:r>
            <a:r>
              <a:rPr lang="en-IN" b="1" dirty="0" smtClean="0"/>
              <a:t>throws</a:t>
            </a:r>
            <a:r>
              <a:rPr lang="en-IN" dirty="0" smtClean="0"/>
              <a:t> </a:t>
            </a:r>
            <a:r>
              <a:rPr lang="en-IN" dirty="0" err="1" smtClean="0"/>
              <a:t>IOException</a:t>
            </a:r>
            <a:r>
              <a:rPr lang="en-IN" dirty="0" smtClean="0"/>
              <a:t>, </a:t>
            </a:r>
            <a:r>
              <a:rPr lang="en-IN" dirty="0" err="1" smtClean="0"/>
              <a:t>ServletException</a:t>
            </a:r>
            <a:r>
              <a:rPr lang="en-IN" dirty="0" smtClean="0"/>
              <a:t> {  </a:t>
            </a:r>
          </a:p>
          <a:p>
            <a:r>
              <a:rPr lang="en-IN" dirty="0" smtClean="0"/>
              <a:t>          </a:t>
            </a:r>
          </a:p>
          <a:p>
            <a:r>
              <a:rPr lang="en-IN" dirty="0" smtClean="0"/>
              <a:t>    </a:t>
            </a:r>
            <a:r>
              <a:rPr lang="en-IN" dirty="0" err="1" smtClean="0"/>
              <a:t>PrintWriter</a:t>
            </a:r>
            <a:r>
              <a:rPr lang="en-IN" dirty="0" smtClean="0"/>
              <a:t> out=</a:t>
            </a:r>
            <a:r>
              <a:rPr lang="en-IN" dirty="0" err="1" smtClean="0"/>
              <a:t>resp.getWriter</a:t>
            </a:r>
            <a:r>
              <a:rPr lang="en-IN" dirty="0" smtClean="0"/>
              <a:t>();  </a:t>
            </a:r>
          </a:p>
          <a:p>
            <a:r>
              <a:rPr lang="en-IN" dirty="0" smtClean="0"/>
              <a:t>          </a:t>
            </a:r>
          </a:p>
          <a:p>
            <a:r>
              <a:rPr lang="en-IN" dirty="0" smtClean="0"/>
              <a:t>    String password=</a:t>
            </a:r>
            <a:r>
              <a:rPr lang="en-IN" dirty="0" err="1" smtClean="0"/>
              <a:t>req.getParameter</a:t>
            </a:r>
            <a:r>
              <a:rPr lang="en-IN" dirty="0" smtClean="0"/>
              <a:t>("password");  </a:t>
            </a:r>
          </a:p>
          <a:p>
            <a:r>
              <a:rPr lang="en-IN" dirty="0" smtClean="0"/>
              <a:t>    </a:t>
            </a:r>
            <a:r>
              <a:rPr lang="en-IN" b="1" dirty="0" smtClean="0"/>
              <a:t>if</a:t>
            </a:r>
            <a:r>
              <a:rPr lang="en-IN" dirty="0" smtClean="0"/>
              <a:t>(</a:t>
            </a:r>
            <a:r>
              <a:rPr lang="en-IN" dirty="0" err="1" smtClean="0"/>
              <a:t>password.equals</a:t>
            </a:r>
            <a:r>
              <a:rPr lang="en-IN" dirty="0" smtClean="0"/>
              <a:t>("admin")){  </a:t>
            </a:r>
          </a:p>
          <a:p>
            <a:r>
              <a:rPr lang="en-IN" dirty="0" smtClean="0"/>
              <a:t>    </a:t>
            </a:r>
            <a:r>
              <a:rPr lang="en-IN" dirty="0" err="1" smtClean="0"/>
              <a:t>chain.doFilter</a:t>
            </a:r>
            <a:r>
              <a:rPr lang="en-IN" dirty="0" smtClean="0"/>
              <a:t>(</a:t>
            </a:r>
            <a:r>
              <a:rPr lang="en-IN" dirty="0" err="1" smtClean="0"/>
              <a:t>req</a:t>
            </a:r>
            <a:r>
              <a:rPr lang="en-IN" dirty="0" smtClean="0"/>
              <a:t>, </a:t>
            </a:r>
            <a:r>
              <a:rPr lang="en-IN" dirty="0" err="1" smtClean="0"/>
              <a:t>resp</a:t>
            </a:r>
            <a:r>
              <a:rPr lang="en-IN" dirty="0" smtClean="0"/>
              <a:t>);//sends request to next resource  </a:t>
            </a:r>
          </a:p>
          <a:p>
            <a:r>
              <a:rPr lang="en-IN" dirty="0" smtClean="0"/>
              <a:t>    }  </a:t>
            </a:r>
          </a:p>
          <a:p>
            <a:r>
              <a:rPr lang="en-IN" dirty="0" smtClean="0"/>
              <a:t>    </a:t>
            </a:r>
            <a:r>
              <a:rPr lang="en-IN" b="1" dirty="0" smtClean="0"/>
              <a:t>else</a:t>
            </a:r>
            <a:r>
              <a:rPr lang="en-IN" dirty="0" smtClean="0"/>
              <a:t>{  </a:t>
            </a:r>
          </a:p>
          <a:p>
            <a:r>
              <a:rPr lang="en-IN" dirty="0" smtClean="0"/>
              <a:t>    </a:t>
            </a:r>
            <a:r>
              <a:rPr lang="en-IN" dirty="0" err="1" smtClean="0"/>
              <a:t>out.print</a:t>
            </a:r>
            <a:r>
              <a:rPr lang="en-IN" dirty="0" smtClean="0"/>
              <a:t>("username or password error!");  </a:t>
            </a:r>
          </a:p>
          <a:p>
            <a:r>
              <a:rPr lang="en-IN" dirty="0" smtClean="0"/>
              <a:t>    </a:t>
            </a:r>
            <a:r>
              <a:rPr lang="en-IN" dirty="0" err="1" smtClean="0"/>
              <a:t>RequestDispatcher</a:t>
            </a:r>
            <a:r>
              <a:rPr lang="en-IN" dirty="0" smtClean="0"/>
              <a:t> rd=</a:t>
            </a:r>
            <a:r>
              <a:rPr lang="en-IN" dirty="0" err="1" smtClean="0"/>
              <a:t>req.getRequestDispatcher</a:t>
            </a:r>
            <a:r>
              <a:rPr lang="en-IN" dirty="0" smtClean="0"/>
              <a:t>("index.html");  </a:t>
            </a:r>
          </a:p>
          <a:p>
            <a:r>
              <a:rPr lang="en-IN" dirty="0" smtClean="0"/>
              <a:t>    </a:t>
            </a:r>
            <a:r>
              <a:rPr lang="en-IN" dirty="0" err="1" smtClean="0"/>
              <a:t>rd.include</a:t>
            </a:r>
            <a:r>
              <a:rPr lang="en-IN" dirty="0" smtClean="0"/>
              <a:t>(</a:t>
            </a:r>
            <a:r>
              <a:rPr lang="en-IN" dirty="0" err="1" smtClean="0"/>
              <a:t>req</a:t>
            </a:r>
            <a:r>
              <a:rPr lang="en-IN" dirty="0" smtClean="0"/>
              <a:t>, </a:t>
            </a:r>
            <a:r>
              <a:rPr lang="en-IN" dirty="0" err="1" smtClean="0"/>
              <a:t>resp</a:t>
            </a:r>
            <a:r>
              <a:rPr lang="en-IN" dirty="0" smtClean="0"/>
              <a:t>);  </a:t>
            </a:r>
          </a:p>
          <a:p>
            <a:r>
              <a:rPr lang="en-IN" dirty="0" smtClean="0"/>
              <a:t>    }       </a:t>
            </a:r>
          </a:p>
          <a:p>
            <a:r>
              <a:rPr lang="en-IN" dirty="0" smtClean="0"/>
              <a:t>}  </a:t>
            </a:r>
          </a:p>
          <a:p>
            <a:r>
              <a:rPr lang="en-IN" dirty="0" smtClean="0"/>
              <a:t>    </a:t>
            </a:r>
            <a:r>
              <a:rPr lang="en-IN" b="1" dirty="0" smtClean="0"/>
              <a:t>public</a:t>
            </a:r>
            <a:r>
              <a:rPr lang="en-IN" dirty="0" smtClean="0"/>
              <a:t> </a:t>
            </a:r>
            <a:r>
              <a:rPr lang="en-IN" b="1" dirty="0" smtClean="0"/>
              <a:t>void</a:t>
            </a:r>
            <a:r>
              <a:rPr lang="en-IN" dirty="0" smtClean="0"/>
              <a:t> destroy() {}  </a:t>
            </a:r>
          </a:p>
          <a:p>
            <a:r>
              <a:rPr lang="en-IN" dirty="0" smtClean="0"/>
              <a:t>}  </a:t>
            </a:r>
            <a:endParaRPr lang="en-IN"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612845"/>
            <a:ext cx="8572560" cy="5078313"/>
          </a:xfrm>
          <a:prstGeom prst="rect">
            <a:avLst/>
          </a:prstGeom>
        </p:spPr>
        <p:txBody>
          <a:bodyPr wrap="square">
            <a:spAutoFit/>
          </a:bodyPr>
          <a:lstStyle/>
          <a:p>
            <a:r>
              <a:rPr lang="en-IN" b="1" dirty="0" smtClean="0"/>
              <a:t>AdminServlet.java</a:t>
            </a:r>
            <a:endParaRPr lang="en-IN" dirty="0" smtClean="0"/>
          </a:p>
          <a:p>
            <a:r>
              <a:rPr lang="en-IN" b="1" dirty="0" smtClean="0"/>
              <a:t>import</a:t>
            </a:r>
            <a:r>
              <a:rPr lang="en-IN" dirty="0" smtClean="0"/>
              <a:t> </a:t>
            </a:r>
            <a:r>
              <a:rPr lang="en-IN" dirty="0" err="1" smtClean="0"/>
              <a:t>java.io.IOException</a:t>
            </a:r>
            <a:r>
              <a:rPr lang="en-IN" dirty="0" smtClean="0"/>
              <a:t>;  </a:t>
            </a:r>
          </a:p>
          <a:p>
            <a:r>
              <a:rPr lang="en-IN" b="1" dirty="0" smtClean="0"/>
              <a:t>import</a:t>
            </a:r>
            <a:r>
              <a:rPr lang="en-IN" dirty="0" smtClean="0"/>
              <a:t> </a:t>
            </a:r>
            <a:r>
              <a:rPr lang="en-IN" dirty="0" err="1" smtClean="0"/>
              <a:t>java.io.PrintWriter</a:t>
            </a:r>
            <a:r>
              <a:rPr lang="en-IN" dirty="0" smtClean="0"/>
              <a:t>;  </a:t>
            </a:r>
          </a:p>
          <a:p>
            <a:r>
              <a:rPr lang="en-IN" dirty="0" smtClean="0"/>
              <a:t>  </a:t>
            </a:r>
          </a:p>
          <a:p>
            <a:r>
              <a:rPr lang="en-IN" b="1" dirty="0" smtClean="0"/>
              <a:t>import</a:t>
            </a:r>
            <a:r>
              <a:rPr lang="en-IN" dirty="0" smtClean="0"/>
              <a:t> </a:t>
            </a:r>
            <a:r>
              <a:rPr lang="en-IN" dirty="0" err="1" smtClean="0"/>
              <a:t>javax.servlet.ServletException</a:t>
            </a:r>
            <a:r>
              <a:rPr lang="en-IN" dirty="0" smtClean="0"/>
              <a:t>;  </a:t>
            </a:r>
          </a:p>
          <a:p>
            <a:r>
              <a:rPr lang="en-IN" b="1" dirty="0" smtClean="0"/>
              <a:t>import</a:t>
            </a:r>
            <a:r>
              <a:rPr lang="en-IN" dirty="0" smtClean="0"/>
              <a:t> </a:t>
            </a:r>
            <a:r>
              <a:rPr lang="en-IN" dirty="0" err="1" smtClean="0"/>
              <a:t>javax.servlet.http</a:t>
            </a:r>
            <a:r>
              <a:rPr lang="en-IN" dirty="0" smtClean="0"/>
              <a:t>.*;  </a:t>
            </a:r>
          </a:p>
          <a:p>
            <a:r>
              <a:rPr lang="en-IN" dirty="0" smtClean="0"/>
              <a:t>  </a:t>
            </a:r>
          </a:p>
          <a:p>
            <a:r>
              <a:rPr lang="en-IN" b="1" dirty="0" smtClean="0"/>
              <a:t>public</a:t>
            </a:r>
            <a:r>
              <a:rPr lang="en-IN" dirty="0" smtClean="0"/>
              <a:t> </a:t>
            </a:r>
            <a:r>
              <a:rPr lang="en-IN" b="1" dirty="0" smtClean="0"/>
              <a:t>class</a:t>
            </a:r>
            <a:r>
              <a:rPr lang="en-IN" dirty="0" smtClean="0"/>
              <a:t> </a:t>
            </a:r>
            <a:r>
              <a:rPr lang="en-IN" dirty="0" err="1" smtClean="0"/>
              <a:t>AdminServlet</a:t>
            </a:r>
            <a:r>
              <a:rPr lang="en-IN" dirty="0" smtClean="0"/>
              <a:t> </a:t>
            </a:r>
            <a:r>
              <a:rPr lang="en-IN" b="1" dirty="0" smtClean="0"/>
              <a:t>extends</a:t>
            </a:r>
            <a:r>
              <a:rPr lang="en-IN" dirty="0" smtClean="0"/>
              <a:t> </a:t>
            </a:r>
            <a:r>
              <a:rPr lang="en-IN" dirty="0" err="1" smtClean="0"/>
              <a:t>HttpServlet</a:t>
            </a:r>
            <a:r>
              <a:rPr lang="en-IN" dirty="0" smtClean="0"/>
              <a:t> {  </a:t>
            </a:r>
          </a:p>
          <a:p>
            <a:r>
              <a:rPr lang="en-IN" b="1" dirty="0" smtClean="0"/>
              <a:t>public</a:t>
            </a:r>
            <a:r>
              <a:rPr lang="en-IN" dirty="0" smtClean="0"/>
              <a:t> </a:t>
            </a:r>
            <a:r>
              <a:rPr lang="en-IN" b="1" dirty="0" smtClean="0"/>
              <a:t>void</a:t>
            </a:r>
            <a:r>
              <a:rPr lang="en-IN" dirty="0" smtClean="0"/>
              <a:t> </a:t>
            </a:r>
            <a:r>
              <a:rPr lang="en-IN" dirty="0" err="1" smtClean="0"/>
              <a:t>doGet</a:t>
            </a:r>
            <a:r>
              <a:rPr lang="en-IN" dirty="0" smtClean="0"/>
              <a:t>(</a:t>
            </a:r>
            <a:r>
              <a:rPr lang="en-IN" dirty="0" err="1" smtClean="0"/>
              <a:t>HttpServletRequest</a:t>
            </a:r>
            <a:r>
              <a:rPr lang="en-IN" dirty="0" smtClean="0"/>
              <a:t> request, </a:t>
            </a:r>
            <a:r>
              <a:rPr lang="en-IN" dirty="0" err="1" smtClean="0"/>
              <a:t>HttpServletResponse</a:t>
            </a:r>
            <a:r>
              <a:rPr lang="en-IN" dirty="0" smtClean="0"/>
              <a:t> response)  </a:t>
            </a:r>
          </a:p>
          <a:p>
            <a:r>
              <a:rPr lang="en-IN" dirty="0" smtClean="0"/>
              <a:t>        </a:t>
            </a:r>
            <a:r>
              <a:rPr lang="en-IN" b="1" dirty="0" smtClean="0"/>
              <a:t>throws</a:t>
            </a:r>
            <a:r>
              <a:rPr lang="en-IN" dirty="0" smtClean="0"/>
              <a:t> </a:t>
            </a:r>
            <a:r>
              <a:rPr lang="en-IN" dirty="0" err="1" smtClean="0"/>
              <a:t>ServletException</a:t>
            </a:r>
            <a:r>
              <a:rPr lang="en-IN" dirty="0" smtClean="0"/>
              <a:t>, </a:t>
            </a:r>
            <a:r>
              <a:rPr lang="en-IN" dirty="0" err="1" smtClean="0"/>
              <a:t>IOException</a:t>
            </a:r>
            <a:r>
              <a:rPr lang="en-IN" dirty="0" smtClean="0"/>
              <a:t> {  </a:t>
            </a:r>
          </a:p>
          <a:p>
            <a:r>
              <a:rPr lang="en-IN" dirty="0" smtClean="0"/>
              <a:t>  </a:t>
            </a:r>
          </a:p>
          <a:p>
            <a:r>
              <a:rPr lang="en-IN" dirty="0" smtClean="0"/>
              <a:t>        </a:t>
            </a:r>
            <a:r>
              <a:rPr lang="en-IN" dirty="0" err="1" smtClean="0"/>
              <a:t>response.setContentType</a:t>
            </a:r>
            <a:r>
              <a:rPr lang="en-IN" dirty="0" smtClean="0"/>
              <a:t>("text/html");  </a:t>
            </a:r>
          </a:p>
          <a:p>
            <a:r>
              <a:rPr lang="en-IN" dirty="0" smtClean="0"/>
              <a:t>        </a:t>
            </a:r>
            <a:r>
              <a:rPr lang="en-IN" dirty="0" err="1" smtClean="0"/>
              <a:t>PrintWriter</a:t>
            </a:r>
            <a:r>
              <a:rPr lang="en-IN" dirty="0" smtClean="0"/>
              <a:t> out = </a:t>
            </a:r>
            <a:r>
              <a:rPr lang="en-IN" dirty="0" err="1" smtClean="0"/>
              <a:t>response.getWriter</a:t>
            </a:r>
            <a:r>
              <a:rPr lang="en-IN" dirty="0" smtClean="0"/>
              <a:t>();  </a:t>
            </a:r>
          </a:p>
          <a:p>
            <a:r>
              <a:rPr lang="en-IN" dirty="0" smtClean="0"/>
              <a:t>          </a:t>
            </a:r>
          </a:p>
          <a:p>
            <a:r>
              <a:rPr lang="en-IN" dirty="0" smtClean="0"/>
              <a:t>        </a:t>
            </a:r>
            <a:r>
              <a:rPr lang="en-IN" dirty="0" err="1" smtClean="0"/>
              <a:t>out.print</a:t>
            </a:r>
            <a:r>
              <a:rPr lang="en-IN" dirty="0" smtClean="0"/>
              <a:t>("welcome ADMIN");  </a:t>
            </a:r>
          </a:p>
          <a:p>
            <a:r>
              <a:rPr lang="en-IN" dirty="0" smtClean="0"/>
              <a:t>        </a:t>
            </a:r>
            <a:r>
              <a:rPr lang="en-IN" dirty="0" err="1" smtClean="0"/>
              <a:t>out.close</a:t>
            </a:r>
            <a:r>
              <a:rPr lang="en-IN" dirty="0" smtClean="0"/>
              <a:t>();  </a:t>
            </a:r>
          </a:p>
          <a:p>
            <a:r>
              <a:rPr lang="en-IN" dirty="0" smtClean="0"/>
              <a:t>    }  </a:t>
            </a:r>
          </a:p>
          <a:p>
            <a:r>
              <a:rPr lang="en-IN" dirty="0" smtClean="0"/>
              <a:t>}  </a:t>
            </a:r>
            <a:endParaRPr lang="en-IN"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8964"/>
            <a:ext cx="8572560" cy="6463308"/>
          </a:xfrm>
          <a:prstGeom prst="rect">
            <a:avLst/>
          </a:prstGeom>
        </p:spPr>
        <p:txBody>
          <a:bodyPr wrap="square">
            <a:spAutoFit/>
          </a:bodyPr>
          <a:lstStyle/>
          <a:p>
            <a:r>
              <a:rPr lang="en-IN" b="1" dirty="0" smtClean="0"/>
              <a:t>web.xml</a:t>
            </a:r>
          </a:p>
          <a:p>
            <a:endParaRPr lang="en-IN" dirty="0" smtClean="0"/>
          </a:p>
          <a:p>
            <a:r>
              <a:rPr lang="en-IN" dirty="0" smtClean="0"/>
              <a:t>&lt;web-app&gt;  </a:t>
            </a:r>
          </a:p>
          <a:p>
            <a:r>
              <a:rPr lang="en-IN" dirty="0" smtClean="0"/>
              <a:t> &lt;servlet&gt;  </a:t>
            </a:r>
          </a:p>
          <a:p>
            <a:r>
              <a:rPr lang="en-IN" dirty="0" smtClean="0"/>
              <a:t>    &lt;</a:t>
            </a:r>
            <a:r>
              <a:rPr lang="en-IN" dirty="0" err="1" smtClean="0"/>
              <a:t>servlet</a:t>
            </a:r>
            <a:r>
              <a:rPr lang="en-IN" dirty="0" smtClean="0"/>
              <a:t>-name&gt;</a:t>
            </a:r>
            <a:r>
              <a:rPr lang="en-IN" dirty="0" err="1" smtClean="0"/>
              <a:t>AdminServlet</a:t>
            </a:r>
            <a:r>
              <a:rPr lang="en-IN" dirty="0" smtClean="0"/>
              <a:t>&lt;/</a:t>
            </a:r>
            <a:r>
              <a:rPr lang="en-IN" dirty="0" err="1" smtClean="0"/>
              <a:t>servlet</a:t>
            </a:r>
            <a:r>
              <a:rPr lang="en-IN" dirty="0" smtClean="0"/>
              <a:t>-name&gt;  </a:t>
            </a:r>
          </a:p>
          <a:p>
            <a:r>
              <a:rPr lang="en-IN" dirty="0" smtClean="0"/>
              <a:t>    &lt;</a:t>
            </a:r>
            <a:r>
              <a:rPr lang="en-IN" dirty="0" err="1" smtClean="0"/>
              <a:t>servlet</a:t>
            </a:r>
            <a:r>
              <a:rPr lang="en-IN" dirty="0" smtClean="0"/>
              <a:t>-</a:t>
            </a:r>
            <a:r>
              <a:rPr lang="en-IN" b="1" dirty="0" smtClean="0"/>
              <a:t>class</a:t>
            </a:r>
            <a:r>
              <a:rPr lang="en-IN" dirty="0" smtClean="0"/>
              <a:t>&gt;</a:t>
            </a:r>
            <a:r>
              <a:rPr lang="en-IN" dirty="0" err="1" smtClean="0"/>
              <a:t>AdminServlet</a:t>
            </a:r>
            <a:r>
              <a:rPr lang="en-IN" dirty="0" smtClean="0"/>
              <a:t>&lt;/</a:t>
            </a:r>
            <a:r>
              <a:rPr lang="en-IN" dirty="0" err="1" smtClean="0"/>
              <a:t>servlet</a:t>
            </a:r>
            <a:r>
              <a:rPr lang="en-IN" dirty="0" smtClean="0"/>
              <a:t>-</a:t>
            </a:r>
            <a:r>
              <a:rPr lang="en-IN" b="1" dirty="0" smtClean="0"/>
              <a:t>class</a:t>
            </a:r>
            <a:r>
              <a:rPr lang="en-IN" dirty="0" smtClean="0"/>
              <a:t>&gt;  </a:t>
            </a:r>
          </a:p>
          <a:p>
            <a:r>
              <a:rPr lang="en-IN" dirty="0" smtClean="0"/>
              <a:t>  &lt;/servlet&gt;  </a:t>
            </a:r>
          </a:p>
          <a:p>
            <a:r>
              <a:rPr lang="en-IN" dirty="0" smtClean="0"/>
              <a:t>  </a:t>
            </a:r>
          </a:p>
          <a:p>
            <a:r>
              <a:rPr lang="en-IN" dirty="0" smtClean="0"/>
              <a:t>  &lt;</a:t>
            </a:r>
            <a:r>
              <a:rPr lang="en-IN" dirty="0" err="1" smtClean="0"/>
              <a:t>servlet</a:t>
            </a:r>
            <a:r>
              <a:rPr lang="en-IN" dirty="0" smtClean="0"/>
              <a:t>-mapping&gt;  </a:t>
            </a:r>
          </a:p>
          <a:p>
            <a:r>
              <a:rPr lang="en-IN" dirty="0" smtClean="0"/>
              <a:t>    &lt;</a:t>
            </a:r>
            <a:r>
              <a:rPr lang="en-IN" dirty="0" err="1" smtClean="0"/>
              <a:t>servlet</a:t>
            </a:r>
            <a:r>
              <a:rPr lang="en-IN" dirty="0" smtClean="0"/>
              <a:t>-name&gt;</a:t>
            </a:r>
            <a:r>
              <a:rPr lang="en-IN" dirty="0" err="1" smtClean="0"/>
              <a:t>AdminServlet</a:t>
            </a:r>
            <a:r>
              <a:rPr lang="en-IN" dirty="0" smtClean="0"/>
              <a:t>&lt;/</a:t>
            </a:r>
            <a:r>
              <a:rPr lang="en-IN" dirty="0" err="1" smtClean="0"/>
              <a:t>servlet</a:t>
            </a:r>
            <a:r>
              <a:rPr lang="en-IN" dirty="0" smtClean="0"/>
              <a:t>-name&gt;  </a:t>
            </a:r>
          </a:p>
          <a:p>
            <a:r>
              <a:rPr lang="en-IN" dirty="0" smtClean="0"/>
              <a:t>    &lt;</a:t>
            </a:r>
            <a:r>
              <a:rPr lang="en-IN" dirty="0" err="1" smtClean="0"/>
              <a:t>url</a:t>
            </a:r>
            <a:r>
              <a:rPr lang="en-IN" dirty="0" smtClean="0"/>
              <a:t>-pattern&gt;/servlet1&lt;/</a:t>
            </a:r>
            <a:r>
              <a:rPr lang="en-IN" dirty="0" err="1" smtClean="0"/>
              <a:t>url</a:t>
            </a:r>
            <a:r>
              <a:rPr lang="en-IN" dirty="0" smtClean="0"/>
              <a:t>-pattern&gt;  </a:t>
            </a:r>
          </a:p>
          <a:p>
            <a:r>
              <a:rPr lang="en-IN" dirty="0" smtClean="0"/>
              <a:t>  &lt;/</a:t>
            </a:r>
            <a:r>
              <a:rPr lang="en-IN" dirty="0" err="1" smtClean="0"/>
              <a:t>servlet</a:t>
            </a:r>
            <a:r>
              <a:rPr lang="en-IN" dirty="0" smtClean="0"/>
              <a:t>-mapping&gt;  </a:t>
            </a:r>
          </a:p>
          <a:p>
            <a:r>
              <a:rPr lang="en-IN" dirty="0" smtClean="0"/>
              <a:t>    </a:t>
            </a:r>
          </a:p>
          <a:p>
            <a:r>
              <a:rPr lang="en-IN" dirty="0" smtClean="0"/>
              <a:t> &lt;filter&gt;  </a:t>
            </a:r>
          </a:p>
          <a:p>
            <a:r>
              <a:rPr lang="en-IN" dirty="0" smtClean="0"/>
              <a:t>  &lt;filter-name&gt;f1&lt;/filter-name&gt;  </a:t>
            </a:r>
          </a:p>
          <a:p>
            <a:r>
              <a:rPr lang="en-IN" dirty="0" smtClean="0"/>
              <a:t>  &lt;filter-</a:t>
            </a:r>
            <a:r>
              <a:rPr lang="en-IN" b="1" dirty="0" smtClean="0"/>
              <a:t>class</a:t>
            </a:r>
            <a:r>
              <a:rPr lang="en-IN" dirty="0" smtClean="0"/>
              <a:t>&gt;</a:t>
            </a:r>
            <a:r>
              <a:rPr lang="en-IN" dirty="0" err="1" smtClean="0"/>
              <a:t>MyFilter</a:t>
            </a:r>
            <a:r>
              <a:rPr lang="en-IN" dirty="0" smtClean="0"/>
              <a:t>&lt;/filter-</a:t>
            </a:r>
            <a:r>
              <a:rPr lang="en-IN" b="1" dirty="0" smtClean="0"/>
              <a:t>class</a:t>
            </a:r>
            <a:r>
              <a:rPr lang="en-IN" dirty="0" smtClean="0"/>
              <a:t>&gt;  </a:t>
            </a:r>
          </a:p>
          <a:p>
            <a:r>
              <a:rPr lang="en-IN" dirty="0" smtClean="0"/>
              <a:t>  &lt;/filter&gt;  </a:t>
            </a:r>
          </a:p>
          <a:p>
            <a:r>
              <a:rPr lang="en-IN" dirty="0" smtClean="0"/>
              <a:t>  &lt;filter-mapping&gt;  </a:t>
            </a:r>
          </a:p>
          <a:p>
            <a:r>
              <a:rPr lang="en-IN" dirty="0" smtClean="0"/>
              <a:t>  &lt;filter-name&gt;f1&lt;/filter-name&gt;  </a:t>
            </a:r>
          </a:p>
          <a:p>
            <a:r>
              <a:rPr lang="en-IN" dirty="0" smtClean="0"/>
              <a:t>  &lt;</a:t>
            </a:r>
            <a:r>
              <a:rPr lang="en-IN" dirty="0" err="1" smtClean="0"/>
              <a:t>url</a:t>
            </a:r>
            <a:r>
              <a:rPr lang="en-IN" dirty="0" smtClean="0"/>
              <a:t>-pattern&gt;/servlet1&lt;/</a:t>
            </a:r>
            <a:r>
              <a:rPr lang="en-IN" dirty="0" err="1" smtClean="0"/>
              <a:t>url</a:t>
            </a:r>
            <a:r>
              <a:rPr lang="en-IN" dirty="0" smtClean="0"/>
              <a:t>-pattern&gt;  </a:t>
            </a:r>
          </a:p>
          <a:p>
            <a:r>
              <a:rPr lang="en-IN" dirty="0" smtClean="0"/>
              <a:t>  &lt;/filter-mapping&gt;  </a:t>
            </a:r>
          </a:p>
          <a:p>
            <a:r>
              <a:rPr lang="en-IN" dirty="0" smtClean="0"/>
              <a:t>    </a:t>
            </a:r>
          </a:p>
          <a:p>
            <a:r>
              <a:rPr lang="en-IN" dirty="0" smtClean="0"/>
              <a:t>&lt;/web-app&gt;  </a:t>
            </a:r>
            <a:endParaRPr lang="en-IN"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785794"/>
          </a:xfrm>
        </p:spPr>
        <p:txBody>
          <a:bodyPr/>
          <a:lstStyle/>
          <a:p>
            <a:r>
              <a:rPr lang="en-US" dirty="0" smtClean="0"/>
              <a:t>Types of </a:t>
            </a:r>
            <a:r>
              <a:rPr lang="en-US" dirty="0" err="1" smtClean="0"/>
              <a:t>Servlet</a:t>
            </a:r>
            <a:r>
              <a:rPr lang="en-US" dirty="0" smtClean="0"/>
              <a:t> (cont’d…)</a:t>
            </a:r>
            <a:endParaRPr lang="en-IN" dirty="0"/>
          </a:p>
        </p:txBody>
      </p:sp>
      <p:sp>
        <p:nvSpPr>
          <p:cNvPr id="3" name="Content Placeholder 2"/>
          <p:cNvSpPr>
            <a:spLocks noGrp="1"/>
          </p:cNvSpPr>
          <p:nvPr>
            <p:ph idx="1"/>
          </p:nvPr>
        </p:nvSpPr>
        <p:spPr>
          <a:xfrm>
            <a:off x="357158" y="1142984"/>
            <a:ext cx="8501122" cy="5357850"/>
          </a:xfrm>
        </p:spPr>
        <p:txBody>
          <a:bodyPr>
            <a:noAutofit/>
          </a:bodyPr>
          <a:lstStyle/>
          <a:p>
            <a:pPr algn="just"/>
            <a:r>
              <a:rPr lang="en-IN" sz="2800" b="1" dirty="0" smtClean="0"/>
              <a:t>HTTP </a:t>
            </a:r>
            <a:r>
              <a:rPr lang="en-IN" sz="2800" b="1" dirty="0" err="1" smtClean="0"/>
              <a:t>servlets</a:t>
            </a:r>
            <a:endParaRPr lang="en-IN" sz="2800" b="1" dirty="0" smtClean="0"/>
          </a:p>
          <a:p>
            <a:pPr algn="just"/>
            <a:endParaRPr lang="en-IN" sz="2800" b="1" dirty="0" smtClean="0"/>
          </a:p>
          <a:p>
            <a:pPr algn="just">
              <a:buNone/>
            </a:pPr>
            <a:r>
              <a:rPr lang="en-IN" sz="2300" dirty="0" smtClean="0"/>
              <a:t>		It extend </a:t>
            </a:r>
            <a:r>
              <a:rPr lang="en-IN" sz="2300" dirty="0" err="1" smtClean="0"/>
              <a:t>javax.servlet.HttpServlet</a:t>
            </a:r>
            <a:r>
              <a:rPr lang="en-IN" sz="2300" dirty="0" smtClean="0"/>
              <a:t>. </a:t>
            </a:r>
            <a:r>
              <a:rPr lang="en-IN" sz="2300" dirty="0" err="1" smtClean="0"/>
              <a:t>HTTPServlet</a:t>
            </a:r>
            <a:r>
              <a:rPr lang="en-IN" sz="2300" dirty="0" smtClean="0"/>
              <a:t> is HTTP dependent servlet. The HTTP protocol is a set of rules that allows Web browsers and servers to communicate.  When Web browsers and servers support the HTTP protocol, Java-based web applications are dependent on HTTP Servlets. </a:t>
            </a:r>
            <a:r>
              <a:rPr lang="en-IN" sz="2300" dirty="0" err="1" smtClean="0"/>
              <a:t>HttpServlet</a:t>
            </a:r>
            <a:r>
              <a:rPr lang="en-IN" sz="2300" dirty="0" smtClean="0"/>
              <a:t> is Extended by Generic Servlet. It provides an abstract class for the developers for extend to create there own HTTP specific </a:t>
            </a:r>
            <a:r>
              <a:rPr lang="en-IN" sz="2300" dirty="0" err="1" smtClean="0"/>
              <a:t>servlets</a:t>
            </a:r>
            <a:r>
              <a:rPr lang="en-IN" sz="2300" dirty="0" smtClean="0"/>
              <a:t>.</a:t>
            </a:r>
          </a:p>
          <a:p>
            <a:pPr algn="just">
              <a:buNone/>
            </a:pPr>
            <a:endParaRPr lang="en-IN" sz="2300"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r>
              <a:rPr lang="en-US" dirty="0" err="1" smtClean="0"/>
              <a:t>Servlet</a:t>
            </a:r>
            <a:r>
              <a:rPr lang="en-US" dirty="0" smtClean="0"/>
              <a:t> Life Cycle</a:t>
            </a:r>
            <a:endParaRPr lang="en-IN" dirty="0"/>
          </a:p>
        </p:txBody>
      </p:sp>
      <p:sp>
        <p:nvSpPr>
          <p:cNvPr id="3" name="Content Placeholder 2"/>
          <p:cNvSpPr>
            <a:spLocks noGrp="1"/>
          </p:cNvSpPr>
          <p:nvPr>
            <p:ph idx="1"/>
          </p:nvPr>
        </p:nvSpPr>
        <p:spPr>
          <a:xfrm>
            <a:off x="457200" y="1000108"/>
            <a:ext cx="8229600" cy="5643602"/>
          </a:xfrm>
        </p:spPr>
        <p:txBody>
          <a:bodyPr>
            <a:normAutofit fontScale="85000" lnSpcReduction="10000"/>
          </a:bodyPr>
          <a:lstStyle/>
          <a:p>
            <a:r>
              <a:rPr lang="en-US" dirty="0" smtClean="0"/>
              <a:t>The life cycle of a </a:t>
            </a:r>
            <a:r>
              <a:rPr lang="en-US" dirty="0" err="1" smtClean="0"/>
              <a:t>servlet</a:t>
            </a:r>
            <a:r>
              <a:rPr lang="en-US" dirty="0" smtClean="0"/>
              <a:t> is controlled by the container in which the </a:t>
            </a:r>
            <a:r>
              <a:rPr lang="en-US" dirty="0" err="1" smtClean="0"/>
              <a:t>servlet</a:t>
            </a:r>
            <a:r>
              <a:rPr lang="en-US" dirty="0" smtClean="0"/>
              <a:t> has been deployed. When a request is mapped to a </a:t>
            </a:r>
            <a:r>
              <a:rPr lang="en-US" dirty="0" err="1" smtClean="0"/>
              <a:t>servlet</a:t>
            </a:r>
            <a:r>
              <a:rPr lang="en-US" dirty="0" smtClean="0"/>
              <a:t>, the container performs the following steps. </a:t>
            </a:r>
            <a:endParaRPr lang="en-IN" dirty="0" smtClean="0"/>
          </a:p>
          <a:p>
            <a:pPr lvl="0"/>
            <a:r>
              <a:rPr lang="en-US" dirty="0" smtClean="0"/>
              <a:t>If an instance of the </a:t>
            </a:r>
            <a:r>
              <a:rPr lang="en-US" dirty="0" err="1" smtClean="0"/>
              <a:t>servlet</a:t>
            </a:r>
            <a:r>
              <a:rPr lang="en-US" dirty="0" smtClean="0"/>
              <a:t> does not exist, the Web container </a:t>
            </a:r>
            <a:endParaRPr lang="en-IN" dirty="0" smtClean="0"/>
          </a:p>
          <a:p>
            <a:pPr lvl="1"/>
            <a:r>
              <a:rPr lang="en-US" dirty="0" smtClean="0"/>
              <a:t>Loads the </a:t>
            </a:r>
            <a:r>
              <a:rPr lang="en-US" dirty="0" err="1" smtClean="0"/>
              <a:t>servlet</a:t>
            </a:r>
            <a:r>
              <a:rPr lang="en-US" dirty="0" smtClean="0"/>
              <a:t> class. </a:t>
            </a:r>
            <a:endParaRPr lang="en-IN" dirty="0" smtClean="0"/>
          </a:p>
          <a:p>
            <a:pPr lvl="1"/>
            <a:r>
              <a:rPr lang="en-US" dirty="0" smtClean="0"/>
              <a:t>Creates an instance of the </a:t>
            </a:r>
            <a:r>
              <a:rPr lang="en-US" dirty="0" err="1" smtClean="0"/>
              <a:t>servlet</a:t>
            </a:r>
            <a:r>
              <a:rPr lang="en-US" dirty="0" smtClean="0"/>
              <a:t> class. </a:t>
            </a:r>
            <a:endParaRPr lang="en-IN" dirty="0" smtClean="0"/>
          </a:p>
          <a:p>
            <a:pPr lvl="1"/>
            <a:r>
              <a:rPr lang="en-US" dirty="0" smtClean="0"/>
              <a:t>Initializes the </a:t>
            </a:r>
            <a:r>
              <a:rPr lang="en-US" dirty="0" err="1" smtClean="0"/>
              <a:t>servlet</a:t>
            </a:r>
            <a:r>
              <a:rPr lang="en-US" dirty="0" smtClean="0"/>
              <a:t> instance by calling the </a:t>
            </a:r>
            <a:r>
              <a:rPr lang="en-US" dirty="0" smtClean="0">
                <a:solidFill>
                  <a:srgbClr val="FF0000"/>
                </a:solidFill>
              </a:rPr>
              <a:t>init method</a:t>
            </a:r>
            <a:r>
              <a:rPr lang="en-US" dirty="0" smtClean="0"/>
              <a:t>. Initialization is covered in Initializing a </a:t>
            </a:r>
            <a:r>
              <a:rPr lang="en-US" dirty="0" err="1" smtClean="0"/>
              <a:t>Servlet</a:t>
            </a:r>
            <a:r>
              <a:rPr lang="en-US" dirty="0" smtClean="0"/>
              <a:t>. </a:t>
            </a:r>
            <a:endParaRPr lang="en-IN" dirty="0" smtClean="0"/>
          </a:p>
          <a:p>
            <a:pPr lvl="0"/>
            <a:r>
              <a:rPr lang="en-US" dirty="0" smtClean="0"/>
              <a:t>Invokes the </a:t>
            </a:r>
            <a:r>
              <a:rPr lang="en-US" sz="2800" dirty="0" smtClean="0">
                <a:solidFill>
                  <a:srgbClr val="FF0000"/>
                </a:solidFill>
              </a:rPr>
              <a:t>service</a:t>
            </a:r>
            <a:r>
              <a:rPr lang="en-US" dirty="0" smtClean="0">
                <a:solidFill>
                  <a:srgbClr val="FF0000"/>
                </a:solidFill>
              </a:rPr>
              <a:t> method</a:t>
            </a:r>
            <a:r>
              <a:rPr lang="en-US" dirty="0" smtClean="0"/>
              <a:t>, passing a request and response object. </a:t>
            </a:r>
            <a:endParaRPr lang="en-IN" dirty="0" smtClean="0"/>
          </a:p>
          <a:p>
            <a:r>
              <a:rPr lang="en-US" dirty="0" smtClean="0"/>
              <a:t>If the container needs to remove the </a:t>
            </a:r>
            <a:r>
              <a:rPr lang="en-US" dirty="0" err="1" smtClean="0"/>
              <a:t>servlet</a:t>
            </a:r>
            <a:r>
              <a:rPr lang="en-US" dirty="0" smtClean="0"/>
              <a:t>, it finalizes the </a:t>
            </a:r>
            <a:r>
              <a:rPr lang="en-US" dirty="0" err="1" smtClean="0"/>
              <a:t>servlet</a:t>
            </a:r>
            <a:r>
              <a:rPr lang="en-US" dirty="0" smtClean="0"/>
              <a:t> by calling the </a:t>
            </a:r>
            <a:r>
              <a:rPr lang="en-US" dirty="0" err="1" smtClean="0"/>
              <a:t>servlet's</a:t>
            </a:r>
            <a:r>
              <a:rPr lang="en-US" dirty="0" smtClean="0"/>
              <a:t> </a:t>
            </a:r>
            <a:r>
              <a:rPr lang="en-US" sz="2800" dirty="0" smtClean="0">
                <a:solidFill>
                  <a:srgbClr val="FF0000"/>
                </a:solidFill>
              </a:rPr>
              <a:t>destroy</a:t>
            </a:r>
            <a:r>
              <a:rPr lang="en-US" dirty="0" smtClean="0">
                <a:solidFill>
                  <a:srgbClr val="FF0000"/>
                </a:solidFill>
              </a:rPr>
              <a:t> method</a:t>
            </a:r>
            <a:r>
              <a:rPr lang="en-US" dirty="0" smtClean="0"/>
              <a:t>. </a:t>
            </a: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r>
              <a:rPr lang="en-IN" dirty="0" smtClean="0"/>
              <a:t>Servlet life cycle methods</a:t>
            </a:r>
            <a:endParaRPr lang="en-IN" dirty="0"/>
          </a:p>
        </p:txBody>
      </p:sp>
      <p:sp>
        <p:nvSpPr>
          <p:cNvPr id="3" name="Content Placeholder 2"/>
          <p:cNvSpPr>
            <a:spLocks noGrp="1"/>
          </p:cNvSpPr>
          <p:nvPr>
            <p:ph idx="1"/>
          </p:nvPr>
        </p:nvSpPr>
        <p:spPr>
          <a:xfrm>
            <a:off x="457200" y="785794"/>
            <a:ext cx="8229600" cy="5857916"/>
          </a:xfrm>
        </p:spPr>
        <p:txBody>
          <a:bodyPr>
            <a:normAutofit fontScale="55000" lnSpcReduction="20000"/>
          </a:bodyPr>
          <a:lstStyle/>
          <a:p>
            <a:pPr algn="just">
              <a:lnSpc>
                <a:spcPct val="140000"/>
              </a:lnSpc>
              <a:buNone/>
            </a:pPr>
            <a:r>
              <a:rPr lang="en-IN" sz="4000" b="1" dirty="0" smtClean="0"/>
              <a:t>The init() method </a:t>
            </a:r>
          </a:p>
          <a:p>
            <a:pPr algn="just">
              <a:lnSpc>
                <a:spcPct val="140000"/>
              </a:lnSpc>
            </a:pPr>
            <a:r>
              <a:rPr lang="en-IN" sz="3400" dirty="0" smtClean="0"/>
              <a:t>The init method is designed to be called only once. It is called when the servlet is first created. So, it is used for one-time initializations, just as with the init method of applets.</a:t>
            </a:r>
          </a:p>
          <a:p>
            <a:pPr algn="just">
              <a:lnSpc>
                <a:spcPct val="140000"/>
              </a:lnSpc>
            </a:pPr>
            <a:r>
              <a:rPr lang="en-IN" sz="3400" dirty="0" smtClean="0"/>
              <a:t>The servlet is normally created when a user first invokes a URL corresponding to the servlet, but you can also specify that the servlet be loaded when the server is first started.</a:t>
            </a:r>
          </a:p>
          <a:p>
            <a:pPr algn="just">
              <a:lnSpc>
                <a:spcPct val="140000"/>
              </a:lnSpc>
            </a:pPr>
            <a:r>
              <a:rPr lang="en-IN" sz="3400" dirty="0" smtClean="0"/>
              <a:t>When a user invokes a servlet, a single instance of each servlet gets created, with each user request resulting in a new thread that is handed off to </a:t>
            </a:r>
            <a:r>
              <a:rPr lang="en-IN" sz="3400" dirty="0" err="1" smtClean="0"/>
              <a:t>doGet</a:t>
            </a:r>
            <a:r>
              <a:rPr lang="en-IN" sz="3400" dirty="0" smtClean="0"/>
              <a:t> or </a:t>
            </a:r>
            <a:r>
              <a:rPr lang="en-IN" sz="3400" dirty="0" err="1" smtClean="0"/>
              <a:t>doPost</a:t>
            </a:r>
            <a:r>
              <a:rPr lang="en-IN" sz="3400" dirty="0" smtClean="0"/>
              <a:t> as appropriate. The init() method simply creates or loads some data that will be used throughout the life of the servlet.</a:t>
            </a:r>
          </a:p>
          <a:p>
            <a:pPr algn="just">
              <a:lnSpc>
                <a:spcPct val="140000"/>
              </a:lnSpc>
            </a:pPr>
            <a:r>
              <a:rPr lang="en-IN" sz="3400" dirty="0" smtClean="0"/>
              <a:t>The init method definition looks like this:</a:t>
            </a:r>
          </a:p>
          <a:p>
            <a:pPr algn="just">
              <a:lnSpc>
                <a:spcPct val="140000"/>
              </a:lnSpc>
              <a:buNone/>
            </a:pPr>
            <a:r>
              <a:rPr lang="en-IN" dirty="0" smtClean="0"/>
              <a:t>	</a:t>
            </a:r>
          </a:p>
          <a:p>
            <a:pPr algn="just">
              <a:lnSpc>
                <a:spcPct val="140000"/>
              </a:lnSpc>
              <a:buNone/>
            </a:pPr>
            <a:r>
              <a:rPr lang="en-IN" dirty="0" smtClean="0"/>
              <a:t>		</a:t>
            </a:r>
            <a:r>
              <a:rPr lang="en-IN" sz="3500" dirty="0" smtClean="0"/>
              <a:t>public void init() throws </a:t>
            </a:r>
            <a:r>
              <a:rPr lang="en-IN" sz="3500" dirty="0" err="1" smtClean="0"/>
              <a:t>ServletException</a:t>
            </a:r>
            <a:r>
              <a:rPr lang="en-IN" sz="3500" dirty="0" smtClean="0"/>
              <a:t> </a:t>
            </a:r>
          </a:p>
          <a:p>
            <a:pPr algn="just">
              <a:lnSpc>
                <a:spcPct val="140000"/>
              </a:lnSpc>
              <a:buNone/>
            </a:pPr>
            <a:r>
              <a:rPr lang="en-IN" sz="3500" dirty="0" smtClean="0"/>
              <a:t>		{ // Initialization code... }</a:t>
            </a:r>
            <a:endParaRPr lang="en-IN" sz="3500"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715040"/>
          </a:xfrm>
        </p:spPr>
        <p:txBody>
          <a:bodyPr>
            <a:normAutofit fontScale="62500" lnSpcReduction="20000"/>
          </a:bodyPr>
          <a:lstStyle/>
          <a:p>
            <a:pPr algn="just">
              <a:lnSpc>
                <a:spcPct val="140000"/>
              </a:lnSpc>
              <a:buNone/>
            </a:pPr>
            <a:r>
              <a:rPr lang="en-IN" b="1" dirty="0" smtClean="0"/>
              <a:t>The service() method </a:t>
            </a:r>
            <a:endParaRPr lang="en-IN" dirty="0" smtClean="0"/>
          </a:p>
          <a:p>
            <a:pPr algn="just">
              <a:lnSpc>
                <a:spcPct val="140000"/>
              </a:lnSpc>
            </a:pPr>
            <a:r>
              <a:rPr lang="en-IN" dirty="0" smtClean="0"/>
              <a:t>The service() method is the main method to perform the actual task. The servlet container (i.e. web server) calls the service() method to handle requests coming from the client( browsers) and to write the formatted response back to the client.</a:t>
            </a:r>
          </a:p>
          <a:p>
            <a:pPr algn="just">
              <a:lnSpc>
                <a:spcPct val="140000"/>
              </a:lnSpc>
            </a:pPr>
            <a:r>
              <a:rPr lang="en-IN" dirty="0" smtClean="0"/>
              <a:t>Each time the server receives a request for a servlet, the server spawns a new thread and calls service. The service() method checks the HTTP request type (GET, POST, PUT, DELETE, etc.) and calls </a:t>
            </a:r>
            <a:r>
              <a:rPr lang="en-IN" dirty="0" err="1" smtClean="0"/>
              <a:t>doGet</a:t>
            </a:r>
            <a:r>
              <a:rPr lang="en-IN" dirty="0" smtClean="0"/>
              <a:t>, </a:t>
            </a:r>
            <a:r>
              <a:rPr lang="en-IN" dirty="0" err="1" smtClean="0"/>
              <a:t>doPost</a:t>
            </a:r>
            <a:r>
              <a:rPr lang="en-IN" dirty="0" smtClean="0"/>
              <a:t>, </a:t>
            </a:r>
            <a:r>
              <a:rPr lang="en-IN" dirty="0" err="1" smtClean="0"/>
              <a:t>doPut</a:t>
            </a:r>
            <a:r>
              <a:rPr lang="en-IN" dirty="0" smtClean="0"/>
              <a:t>, </a:t>
            </a:r>
            <a:r>
              <a:rPr lang="en-IN" dirty="0" err="1" smtClean="0"/>
              <a:t>doDelete</a:t>
            </a:r>
            <a:r>
              <a:rPr lang="en-IN" dirty="0" smtClean="0"/>
              <a:t>, etc. methods as appropriate.</a:t>
            </a:r>
          </a:p>
          <a:p>
            <a:pPr algn="just">
              <a:lnSpc>
                <a:spcPct val="140000"/>
              </a:lnSpc>
            </a:pPr>
            <a:r>
              <a:rPr lang="en-IN" dirty="0" smtClean="0"/>
              <a:t>Here is the signature of this method:</a:t>
            </a:r>
          </a:p>
          <a:p>
            <a:pPr algn="just">
              <a:lnSpc>
                <a:spcPct val="140000"/>
              </a:lnSpc>
            </a:pPr>
            <a:endParaRPr lang="en-IN" dirty="0" smtClean="0"/>
          </a:p>
          <a:p>
            <a:pPr algn="just">
              <a:lnSpc>
                <a:spcPct val="140000"/>
              </a:lnSpc>
              <a:buNone/>
            </a:pPr>
            <a:r>
              <a:rPr lang="en-IN" dirty="0" smtClean="0"/>
              <a:t>	public void service(</a:t>
            </a:r>
            <a:r>
              <a:rPr lang="en-IN" dirty="0" err="1" smtClean="0"/>
              <a:t>ServletRequest</a:t>
            </a:r>
            <a:r>
              <a:rPr lang="en-IN" dirty="0" smtClean="0"/>
              <a:t> request, </a:t>
            </a:r>
            <a:r>
              <a:rPr lang="en-IN" dirty="0" err="1" smtClean="0"/>
              <a:t>ServletResponse</a:t>
            </a:r>
            <a:r>
              <a:rPr lang="en-IN" dirty="0" smtClean="0"/>
              <a:t> response) throws </a:t>
            </a:r>
            <a:r>
              <a:rPr lang="en-IN" dirty="0" err="1" smtClean="0"/>
              <a:t>ServletException</a:t>
            </a:r>
            <a:r>
              <a:rPr lang="en-IN" dirty="0" smtClean="0"/>
              <a:t>, </a:t>
            </a:r>
            <a:r>
              <a:rPr lang="en-IN" dirty="0" err="1" smtClean="0"/>
              <a:t>IOException</a:t>
            </a:r>
            <a:endParaRPr lang="en-IN" dirty="0" smtClean="0"/>
          </a:p>
          <a:p>
            <a:pPr algn="just">
              <a:lnSpc>
                <a:spcPct val="140000"/>
              </a:lnSpc>
              <a:buNone/>
            </a:pPr>
            <a:r>
              <a:rPr lang="en-IN" dirty="0" smtClean="0"/>
              <a:t>	{    		 }</a:t>
            </a:r>
            <a:endParaRPr lang="en-IN" b="1" dirty="0" smtClean="0"/>
          </a:p>
          <a:p>
            <a:pPr algn="just">
              <a:lnSpc>
                <a:spcPct val="140000"/>
              </a:lnSpc>
            </a:pPr>
            <a:endParaRPr lang="en-IN" dirty="0"/>
          </a:p>
        </p:txBody>
      </p:sp>
      <p:sp>
        <p:nvSpPr>
          <p:cNvPr id="4" name="Title 1"/>
          <p:cNvSpPr>
            <a:spLocks noGrp="1"/>
          </p:cNvSpPr>
          <p:nvPr>
            <p:ph type="title"/>
          </p:nvPr>
        </p:nvSpPr>
        <p:spPr>
          <a:xfrm>
            <a:off x="457200" y="-24"/>
            <a:ext cx="8229600" cy="857256"/>
          </a:xfrm>
        </p:spPr>
        <p:txBody>
          <a:bodyPr/>
          <a:lstStyle/>
          <a:p>
            <a:r>
              <a:rPr lang="en-IN" dirty="0" smtClean="0"/>
              <a:t>Servlet life cycle methods</a:t>
            </a:r>
            <a:endParaRPr lang="en-IN"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715040"/>
          </a:xfrm>
        </p:spPr>
        <p:txBody>
          <a:bodyPr>
            <a:normAutofit fontScale="77500" lnSpcReduction="20000"/>
          </a:bodyPr>
          <a:lstStyle/>
          <a:p>
            <a:pPr algn="just">
              <a:lnSpc>
                <a:spcPct val="130000"/>
              </a:lnSpc>
              <a:buNone/>
            </a:pPr>
            <a:r>
              <a:rPr lang="en-IN" b="1" dirty="0" smtClean="0"/>
              <a:t>The destroy() method </a:t>
            </a:r>
          </a:p>
          <a:p>
            <a:pPr algn="just">
              <a:lnSpc>
                <a:spcPct val="130000"/>
              </a:lnSpc>
            </a:pPr>
            <a:r>
              <a:rPr lang="en-IN" dirty="0" smtClean="0"/>
              <a:t>The destroy() method is called only once at the end of the life cycle of a servlet.</a:t>
            </a:r>
          </a:p>
          <a:p>
            <a:pPr algn="just">
              <a:lnSpc>
                <a:spcPct val="130000"/>
              </a:lnSpc>
            </a:pPr>
            <a:r>
              <a:rPr lang="en-IN" dirty="0" smtClean="0"/>
              <a:t> This method gives your servlet a chance to close database connections, halt background threads, write cookie lists or hit counts to disk, and perform other such cleanup activities.</a:t>
            </a:r>
          </a:p>
          <a:p>
            <a:pPr algn="just">
              <a:lnSpc>
                <a:spcPct val="130000"/>
              </a:lnSpc>
            </a:pPr>
            <a:r>
              <a:rPr lang="en-IN" dirty="0" smtClean="0"/>
              <a:t>After the destroy() method is called, the servlet object is marked for garbage collection. </a:t>
            </a:r>
          </a:p>
          <a:p>
            <a:pPr algn="just">
              <a:lnSpc>
                <a:spcPct val="130000"/>
              </a:lnSpc>
            </a:pPr>
            <a:r>
              <a:rPr lang="en-IN" dirty="0" smtClean="0"/>
              <a:t>The destroy method definition looks like this:</a:t>
            </a:r>
          </a:p>
          <a:p>
            <a:pPr algn="just">
              <a:lnSpc>
                <a:spcPct val="130000"/>
              </a:lnSpc>
              <a:buNone/>
            </a:pPr>
            <a:r>
              <a:rPr lang="en-IN" dirty="0" smtClean="0"/>
              <a:t>	public void destroy() </a:t>
            </a:r>
          </a:p>
          <a:p>
            <a:pPr algn="just">
              <a:lnSpc>
                <a:spcPct val="130000"/>
              </a:lnSpc>
              <a:buNone/>
            </a:pPr>
            <a:r>
              <a:rPr lang="en-IN" dirty="0" smtClean="0"/>
              <a:t>	{ // Finalization code... }</a:t>
            </a:r>
            <a:endParaRPr lang="en-IN" dirty="0"/>
          </a:p>
        </p:txBody>
      </p:sp>
      <p:sp>
        <p:nvSpPr>
          <p:cNvPr id="4" name="Title 1"/>
          <p:cNvSpPr>
            <a:spLocks noGrp="1"/>
          </p:cNvSpPr>
          <p:nvPr>
            <p:ph type="title"/>
          </p:nvPr>
        </p:nvSpPr>
        <p:spPr>
          <a:xfrm>
            <a:off x="457200" y="-24"/>
            <a:ext cx="8229600" cy="857256"/>
          </a:xfrm>
        </p:spPr>
        <p:txBody>
          <a:bodyPr/>
          <a:lstStyle/>
          <a:p>
            <a:r>
              <a:rPr lang="en-IN" dirty="0" smtClean="0"/>
              <a:t>Servlet life cycle methods</a:t>
            </a:r>
            <a:endParaRPr lang="en-IN"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71480"/>
            <a:ext cx="8858280" cy="2354491"/>
          </a:xfrm>
          <a:prstGeom prst="rect">
            <a:avLst/>
          </a:prstGeom>
        </p:spPr>
        <p:txBody>
          <a:bodyPr wrap="square">
            <a:spAutoFit/>
          </a:bodyPr>
          <a:lstStyle/>
          <a:p>
            <a:pPr algn="just"/>
            <a:r>
              <a:rPr lang="en-IN" sz="2100" dirty="0" smtClean="0"/>
              <a:t>The following figure depicts a typical servlet life-cycle scenario. </a:t>
            </a:r>
          </a:p>
          <a:p>
            <a:pPr algn="just">
              <a:buFont typeface="Wingdings" pitchFamily="2" charset="2"/>
              <a:buChar char="Ø"/>
            </a:pPr>
            <a:r>
              <a:rPr lang="en-IN" sz="2100" dirty="0" smtClean="0"/>
              <a:t> First the HTTP requests coming to the server are delegated to the servlet container. </a:t>
            </a:r>
          </a:p>
          <a:p>
            <a:pPr algn="just">
              <a:buFont typeface="Wingdings" pitchFamily="2" charset="2"/>
              <a:buChar char="Ø"/>
            </a:pPr>
            <a:r>
              <a:rPr lang="en-IN" sz="2100" dirty="0" smtClean="0"/>
              <a:t> The servlet container loads the servlet before invoking the service() method. </a:t>
            </a:r>
          </a:p>
          <a:p>
            <a:pPr algn="just">
              <a:buFont typeface="Wingdings" pitchFamily="2" charset="2"/>
              <a:buChar char="Ø"/>
            </a:pPr>
            <a:r>
              <a:rPr lang="en-IN" sz="2100" dirty="0" smtClean="0"/>
              <a:t> Then the servlet container handles multiple requests by spawning multiple threads, each thread executing the service() method of a single instance of the servlet.</a:t>
            </a:r>
          </a:p>
        </p:txBody>
      </p:sp>
      <p:sp>
        <p:nvSpPr>
          <p:cNvPr id="3" name="Rectangle 2"/>
          <p:cNvSpPr/>
          <p:nvPr/>
        </p:nvSpPr>
        <p:spPr>
          <a:xfrm>
            <a:off x="714348" y="-24"/>
            <a:ext cx="7643866" cy="523220"/>
          </a:xfrm>
          <a:prstGeom prst="rect">
            <a:avLst/>
          </a:prstGeom>
        </p:spPr>
        <p:txBody>
          <a:bodyPr wrap="square">
            <a:spAutoFit/>
          </a:bodyPr>
          <a:lstStyle/>
          <a:p>
            <a:pPr algn="ctr"/>
            <a:r>
              <a:rPr lang="en-IN" sz="2800" b="1" dirty="0" smtClean="0"/>
              <a:t>Servlet Architecture </a:t>
            </a:r>
            <a:r>
              <a:rPr lang="en-IN" sz="2800" b="1" dirty="0" err="1" smtClean="0"/>
              <a:t>Digram</a:t>
            </a:r>
            <a:r>
              <a:rPr lang="en-IN" sz="2800" b="1" dirty="0" smtClean="0"/>
              <a:t>:</a:t>
            </a:r>
          </a:p>
        </p:txBody>
      </p:sp>
      <p:pic>
        <p:nvPicPr>
          <p:cNvPr id="1026" name="Picture 2"/>
          <p:cNvPicPr>
            <a:picLocks noChangeAspect="1" noChangeArrowheads="1"/>
          </p:cNvPicPr>
          <p:nvPr/>
        </p:nvPicPr>
        <p:blipFill>
          <a:blip r:embed="rId2"/>
          <a:srcRect/>
          <a:stretch>
            <a:fillRect/>
          </a:stretch>
        </p:blipFill>
        <p:spPr bwMode="auto">
          <a:xfrm>
            <a:off x="1357290" y="2928934"/>
            <a:ext cx="6500857" cy="3786215"/>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6136</TotalTime>
  <Words>1490</Words>
  <Application>Microsoft Office PowerPoint</Application>
  <PresentationFormat>On-screen Show (4:3)</PresentationFormat>
  <Paragraphs>415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Servlets &amp; JSP</vt:lpstr>
      <vt:lpstr>Servlet</vt:lpstr>
      <vt:lpstr>Types of Servlet</vt:lpstr>
      <vt:lpstr>Types of Servlet (cont’d…)</vt:lpstr>
      <vt:lpstr>Servlet Life Cycle</vt:lpstr>
      <vt:lpstr>Servlet life cycle methods</vt:lpstr>
      <vt:lpstr>Servlet life cycle methods</vt:lpstr>
      <vt:lpstr>Servlet life cycle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Servlets &amp; JSP</dc:title>
  <dc:creator>Prag</dc:creator>
  <cp:lastModifiedBy>PL LAB 136</cp:lastModifiedBy>
  <cp:revision>79</cp:revision>
  <dcterms:created xsi:type="dcterms:W3CDTF">2016-02-27T08:05:39Z</dcterms:created>
  <dcterms:modified xsi:type="dcterms:W3CDTF">2020-11-06T05:49:30Z</dcterms:modified>
</cp:coreProperties>
</file>