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8" r:id="rId8"/>
    <p:sldId id="263" r:id="rId9"/>
    <p:sldId id="264" r:id="rId10"/>
    <p:sldId id="265" r:id="rId11"/>
    <p:sldId id="266" r:id="rId12"/>
    <p:sldId id="267" r:id="rId13"/>
    <p:sldId id="269" r:id="rId14"/>
    <p:sldId id="270" r:id="rId15"/>
    <p:sldId id="274" r:id="rId16"/>
    <p:sldId id="275" r:id="rId17"/>
    <p:sldId id="276" r:id="rId18"/>
    <p:sldId id="271" r:id="rId19"/>
    <p:sldId id="272" r:id="rId20"/>
    <p:sldId id="273"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3F9F04D-5E94-4435-B061-14B4A770E120}" type="datetimeFigureOut">
              <a:rPr lang="en-IN" smtClean="0"/>
              <a:t>06-11-2020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FC0471-8C77-4BD8-A98D-F8296F332FEE}" type="slidenum">
              <a:rPr lang="en-IN" smtClean="0"/>
              <a:t>‹#›</a:t>
            </a:fld>
            <a:endParaRPr lang="en-IN"/>
          </a:p>
        </p:txBody>
      </p:sp>
    </p:spTree>
    <p:extLst>
      <p:ext uri="{BB962C8B-B14F-4D97-AF65-F5344CB8AC3E}">
        <p14:creationId xmlns:p14="http://schemas.microsoft.com/office/powerpoint/2010/main" val="913921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3F9F04D-5E94-4435-B061-14B4A770E120}" type="datetimeFigureOut">
              <a:rPr lang="en-IN" smtClean="0"/>
              <a:t>06-11-2020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FC0471-8C77-4BD8-A98D-F8296F332FEE}" type="slidenum">
              <a:rPr lang="en-IN" smtClean="0"/>
              <a:t>‹#›</a:t>
            </a:fld>
            <a:endParaRPr lang="en-IN"/>
          </a:p>
        </p:txBody>
      </p:sp>
    </p:spTree>
    <p:extLst>
      <p:ext uri="{BB962C8B-B14F-4D97-AF65-F5344CB8AC3E}">
        <p14:creationId xmlns:p14="http://schemas.microsoft.com/office/powerpoint/2010/main" val="275685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3F9F04D-5E94-4435-B061-14B4A770E120}" type="datetimeFigureOut">
              <a:rPr lang="en-IN" smtClean="0"/>
              <a:t>06-11-2020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FC0471-8C77-4BD8-A98D-F8296F332FEE}" type="slidenum">
              <a:rPr lang="en-IN" smtClean="0"/>
              <a:t>‹#›</a:t>
            </a:fld>
            <a:endParaRPr lang="en-IN"/>
          </a:p>
        </p:txBody>
      </p:sp>
    </p:spTree>
    <p:extLst>
      <p:ext uri="{BB962C8B-B14F-4D97-AF65-F5344CB8AC3E}">
        <p14:creationId xmlns:p14="http://schemas.microsoft.com/office/powerpoint/2010/main" val="1065551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3F9F04D-5E94-4435-B061-14B4A770E120}" type="datetimeFigureOut">
              <a:rPr lang="en-IN" smtClean="0"/>
              <a:t>06-11-2020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FC0471-8C77-4BD8-A98D-F8296F332FEE}" type="slidenum">
              <a:rPr lang="en-IN" smtClean="0"/>
              <a:t>‹#›</a:t>
            </a:fld>
            <a:endParaRPr lang="en-IN"/>
          </a:p>
        </p:txBody>
      </p:sp>
    </p:spTree>
    <p:extLst>
      <p:ext uri="{BB962C8B-B14F-4D97-AF65-F5344CB8AC3E}">
        <p14:creationId xmlns:p14="http://schemas.microsoft.com/office/powerpoint/2010/main" val="3529339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F9F04D-5E94-4435-B061-14B4A770E120}" type="datetimeFigureOut">
              <a:rPr lang="en-IN" smtClean="0"/>
              <a:t>06-11-2020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FC0471-8C77-4BD8-A98D-F8296F332FEE}" type="slidenum">
              <a:rPr lang="en-IN" smtClean="0"/>
              <a:t>‹#›</a:t>
            </a:fld>
            <a:endParaRPr lang="en-IN"/>
          </a:p>
        </p:txBody>
      </p:sp>
    </p:spTree>
    <p:extLst>
      <p:ext uri="{BB962C8B-B14F-4D97-AF65-F5344CB8AC3E}">
        <p14:creationId xmlns:p14="http://schemas.microsoft.com/office/powerpoint/2010/main" val="312991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3F9F04D-5E94-4435-B061-14B4A770E120}" type="datetimeFigureOut">
              <a:rPr lang="en-IN" smtClean="0"/>
              <a:t>06-11-2020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FC0471-8C77-4BD8-A98D-F8296F332FEE}" type="slidenum">
              <a:rPr lang="en-IN" smtClean="0"/>
              <a:t>‹#›</a:t>
            </a:fld>
            <a:endParaRPr lang="en-IN"/>
          </a:p>
        </p:txBody>
      </p:sp>
    </p:spTree>
    <p:extLst>
      <p:ext uri="{BB962C8B-B14F-4D97-AF65-F5344CB8AC3E}">
        <p14:creationId xmlns:p14="http://schemas.microsoft.com/office/powerpoint/2010/main" val="803841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3F9F04D-5E94-4435-B061-14B4A770E120}" type="datetimeFigureOut">
              <a:rPr lang="en-IN" smtClean="0"/>
              <a:t>06-11-2020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DFC0471-8C77-4BD8-A98D-F8296F332FEE}" type="slidenum">
              <a:rPr lang="en-IN" smtClean="0"/>
              <a:t>‹#›</a:t>
            </a:fld>
            <a:endParaRPr lang="en-IN"/>
          </a:p>
        </p:txBody>
      </p:sp>
    </p:spTree>
    <p:extLst>
      <p:ext uri="{BB962C8B-B14F-4D97-AF65-F5344CB8AC3E}">
        <p14:creationId xmlns:p14="http://schemas.microsoft.com/office/powerpoint/2010/main" val="2047750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3F9F04D-5E94-4435-B061-14B4A770E120}" type="datetimeFigureOut">
              <a:rPr lang="en-IN" smtClean="0"/>
              <a:t>06-11-2020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DFC0471-8C77-4BD8-A98D-F8296F332FEE}" type="slidenum">
              <a:rPr lang="en-IN" smtClean="0"/>
              <a:t>‹#›</a:t>
            </a:fld>
            <a:endParaRPr lang="en-IN"/>
          </a:p>
        </p:txBody>
      </p:sp>
    </p:spTree>
    <p:extLst>
      <p:ext uri="{BB962C8B-B14F-4D97-AF65-F5344CB8AC3E}">
        <p14:creationId xmlns:p14="http://schemas.microsoft.com/office/powerpoint/2010/main" val="47199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F9F04D-5E94-4435-B061-14B4A770E120}" type="datetimeFigureOut">
              <a:rPr lang="en-IN" smtClean="0"/>
              <a:t>06-11-2020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DFC0471-8C77-4BD8-A98D-F8296F332FEE}" type="slidenum">
              <a:rPr lang="en-IN" smtClean="0"/>
              <a:t>‹#›</a:t>
            </a:fld>
            <a:endParaRPr lang="en-IN"/>
          </a:p>
        </p:txBody>
      </p:sp>
    </p:spTree>
    <p:extLst>
      <p:ext uri="{BB962C8B-B14F-4D97-AF65-F5344CB8AC3E}">
        <p14:creationId xmlns:p14="http://schemas.microsoft.com/office/powerpoint/2010/main" val="3274458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F9F04D-5E94-4435-B061-14B4A770E120}" type="datetimeFigureOut">
              <a:rPr lang="en-IN" smtClean="0"/>
              <a:t>06-11-2020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FC0471-8C77-4BD8-A98D-F8296F332FEE}" type="slidenum">
              <a:rPr lang="en-IN" smtClean="0"/>
              <a:t>‹#›</a:t>
            </a:fld>
            <a:endParaRPr lang="en-IN"/>
          </a:p>
        </p:txBody>
      </p:sp>
    </p:spTree>
    <p:extLst>
      <p:ext uri="{BB962C8B-B14F-4D97-AF65-F5344CB8AC3E}">
        <p14:creationId xmlns:p14="http://schemas.microsoft.com/office/powerpoint/2010/main" val="251148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F9F04D-5E94-4435-B061-14B4A770E120}" type="datetimeFigureOut">
              <a:rPr lang="en-IN" smtClean="0"/>
              <a:t>06-11-2020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FC0471-8C77-4BD8-A98D-F8296F332FEE}" type="slidenum">
              <a:rPr lang="en-IN" smtClean="0"/>
              <a:t>‹#›</a:t>
            </a:fld>
            <a:endParaRPr lang="en-IN"/>
          </a:p>
        </p:txBody>
      </p:sp>
    </p:spTree>
    <p:extLst>
      <p:ext uri="{BB962C8B-B14F-4D97-AF65-F5344CB8AC3E}">
        <p14:creationId xmlns:p14="http://schemas.microsoft.com/office/powerpoint/2010/main" val="3950781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F9F04D-5E94-4435-B061-14B4A770E120}" type="datetimeFigureOut">
              <a:rPr lang="en-IN" smtClean="0"/>
              <a:t>06-11-2020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FC0471-8C77-4BD8-A98D-F8296F332FEE}" type="slidenum">
              <a:rPr lang="en-IN" smtClean="0"/>
              <a:t>‹#›</a:t>
            </a:fld>
            <a:endParaRPr lang="en-IN"/>
          </a:p>
        </p:txBody>
      </p:sp>
    </p:spTree>
    <p:extLst>
      <p:ext uri="{BB962C8B-B14F-4D97-AF65-F5344CB8AC3E}">
        <p14:creationId xmlns:p14="http://schemas.microsoft.com/office/powerpoint/2010/main" val="1845618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Java Server Pages (JSP)</a:t>
            </a:r>
            <a:endParaRPr lang="en-IN" dirty="0"/>
          </a:p>
        </p:txBody>
      </p:sp>
      <p:sp>
        <p:nvSpPr>
          <p:cNvPr id="3" name="Subtitle 2"/>
          <p:cNvSpPr>
            <a:spLocks noGrp="1"/>
          </p:cNvSpPr>
          <p:nvPr>
            <p:ph type="subTitle" idx="1"/>
          </p:nvPr>
        </p:nvSpPr>
        <p:spPr/>
        <p:txBody>
          <a:bodyPr/>
          <a:lstStyle/>
          <a:p>
            <a:pPr algn="r"/>
            <a:r>
              <a:rPr lang="en-IN" dirty="0" smtClean="0"/>
              <a:t>Mr. SACHIN KHARADE</a:t>
            </a:r>
          </a:p>
          <a:p>
            <a:pPr algn="r"/>
            <a:r>
              <a:rPr lang="en-IN" dirty="0" smtClean="0"/>
              <a:t>HSBPVT’s Parikrama Polytechnic , Kashti </a:t>
            </a:r>
            <a:endParaRPr lang="en-IN" dirty="0"/>
          </a:p>
        </p:txBody>
      </p:sp>
    </p:spTree>
    <p:extLst>
      <p:ext uri="{BB962C8B-B14F-4D97-AF65-F5344CB8AC3E}">
        <p14:creationId xmlns:p14="http://schemas.microsoft.com/office/powerpoint/2010/main" val="1632596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669360"/>
          </a:xfrm>
        </p:spPr>
        <p:txBody>
          <a:bodyPr>
            <a:noAutofit/>
          </a:bodyPr>
          <a:lstStyle/>
          <a:p>
            <a:r>
              <a:rPr lang="en-IN" sz="2100" dirty="0" err="1" smtClean="0"/>
              <a:t>ContentType</a:t>
            </a:r>
            <a:r>
              <a:rPr lang="en-IN" sz="2100" dirty="0" smtClean="0"/>
              <a:t>- </a:t>
            </a:r>
            <a:r>
              <a:rPr lang="en-IN" sz="2100" dirty="0"/>
              <a:t>This attribute is used to set the content type of a JSP page.</a:t>
            </a:r>
          </a:p>
          <a:p>
            <a:pPr marL="0" indent="0">
              <a:buNone/>
            </a:pPr>
            <a:r>
              <a:rPr lang="en-IN" sz="2100" b="1" dirty="0" smtClean="0"/>
              <a:t>	Default </a:t>
            </a:r>
            <a:r>
              <a:rPr lang="en-IN" sz="2100" b="1" dirty="0"/>
              <a:t>value</a:t>
            </a:r>
            <a:r>
              <a:rPr lang="en-IN" sz="2100" dirty="0"/>
              <a:t>: text/html</a:t>
            </a:r>
          </a:p>
          <a:p>
            <a:pPr marL="0" indent="0">
              <a:buNone/>
            </a:pPr>
            <a:r>
              <a:rPr lang="en-IN" sz="2100" b="1" dirty="0" smtClean="0"/>
              <a:t>	Syntax : </a:t>
            </a:r>
            <a:r>
              <a:rPr lang="en-IN" sz="2100" dirty="0" smtClean="0"/>
              <a:t>&lt;%@ </a:t>
            </a:r>
            <a:r>
              <a:rPr lang="en-IN" sz="2100" dirty="0"/>
              <a:t>page </a:t>
            </a:r>
            <a:r>
              <a:rPr lang="en-IN" sz="2100" dirty="0" err="1"/>
              <a:t>contentType</a:t>
            </a:r>
            <a:r>
              <a:rPr lang="en-IN" sz="2100" dirty="0"/>
              <a:t>="value</a:t>
            </a:r>
            <a:r>
              <a:rPr lang="en-IN" sz="2100" dirty="0" smtClean="0"/>
              <a:t>"%&gt;</a:t>
            </a:r>
          </a:p>
          <a:p>
            <a:pPr marL="0" indent="0">
              <a:buNone/>
            </a:pPr>
            <a:r>
              <a:rPr lang="en-IN" sz="2100" dirty="0"/>
              <a:t>	</a:t>
            </a:r>
            <a:r>
              <a:rPr lang="en-IN" sz="2100" dirty="0" smtClean="0"/>
              <a:t>	here </a:t>
            </a:r>
            <a:r>
              <a:rPr lang="en-IN" sz="2100" dirty="0"/>
              <a:t>value of content type can be anything such as: text/html, text/xml etc.</a:t>
            </a:r>
          </a:p>
          <a:p>
            <a:pPr marL="0" indent="0">
              <a:buNone/>
            </a:pPr>
            <a:r>
              <a:rPr lang="en-IN" sz="2100" b="1" dirty="0" smtClean="0"/>
              <a:t>	Example: </a:t>
            </a:r>
            <a:r>
              <a:rPr lang="en-IN" sz="2100" dirty="0" smtClean="0"/>
              <a:t>&lt;%@ </a:t>
            </a:r>
            <a:r>
              <a:rPr lang="en-IN" sz="2100" dirty="0"/>
              <a:t>page </a:t>
            </a:r>
            <a:r>
              <a:rPr lang="en-IN" sz="2100" dirty="0" err="1"/>
              <a:t>contentType</a:t>
            </a:r>
            <a:r>
              <a:rPr lang="en-IN" sz="2100" dirty="0"/>
              <a:t>="text/html</a:t>
            </a:r>
            <a:r>
              <a:rPr lang="en-IN" sz="2100" dirty="0" smtClean="0"/>
              <a:t>"%&gt;</a:t>
            </a:r>
          </a:p>
          <a:p>
            <a:pPr marL="0" indent="0">
              <a:buNone/>
            </a:pPr>
            <a:r>
              <a:rPr lang="en-IN" sz="2100" dirty="0"/>
              <a:t>	</a:t>
            </a:r>
            <a:r>
              <a:rPr lang="en-IN" sz="2100" dirty="0" smtClean="0"/>
              <a:t>	for </a:t>
            </a:r>
            <a:r>
              <a:rPr lang="en-IN" sz="2100" dirty="0"/>
              <a:t>text/xml based pages</a:t>
            </a:r>
            <a:r>
              <a:rPr lang="en-IN" sz="2100" dirty="0" smtClean="0"/>
              <a:t>:</a:t>
            </a:r>
          </a:p>
          <a:p>
            <a:pPr marL="0" indent="0">
              <a:buNone/>
            </a:pPr>
            <a:r>
              <a:rPr lang="en-IN" sz="2100" dirty="0"/>
              <a:t>	</a:t>
            </a:r>
            <a:r>
              <a:rPr lang="en-IN" sz="2100" dirty="0" smtClean="0"/>
              <a:t>	  &lt;%@ </a:t>
            </a:r>
            <a:r>
              <a:rPr lang="en-IN" sz="2100" dirty="0"/>
              <a:t>page </a:t>
            </a:r>
            <a:r>
              <a:rPr lang="en-IN" sz="2100" dirty="0" err="1"/>
              <a:t>contentType</a:t>
            </a:r>
            <a:r>
              <a:rPr lang="en-IN" sz="2100" dirty="0"/>
              <a:t>="text/xml"%&gt;</a:t>
            </a:r>
            <a:endParaRPr lang="en-IN" sz="2100" dirty="0" smtClean="0"/>
          </a:p>
          <a:p>
            <a:r>
              <a:rPr lang="en-IN" sz="2100" dirty="0" smtClean="0"/>
              <a:t>Buffer- </a:t>
            </a:r>
            <a:r>
              <a:rPr lang="en-IN" sz="2100" dirty="0"/>
              <a:t>This attribute is used to specify the buffer size. If you specify this to none during coding then the output would directly written to Response object by </a:t>
            </a:r>
            <a:r>
              <a:rPr lang="en-IN" sz="2100" dirty="0" err="1"/>
              <a:t>JSPWriter</a:t>
            </a:r>
            <a:r>
              <a:rPr lang="en-IN" sz="2100" dirty="0"/>
              <a:t>. And, if you specify a buffer size then the output first written to buffer then it will be available for response object.</a:t>
            </a:r>
          </a:p>
          <a:p>
            <a:pPr marL="0" indent="0">
              <a:buNone/>
            </a:pPr>
            <a:r>
              <a:rPr lang="en-IN" sz="2100" b="1" dirty="0" smtClean="0"/>
              <a:t>	Syntax : </a:t>
            </a:r>
            <a:r>
              <a:rPr lang="en-IN" sz="2100" b="1" dirty="0"/>
              <a:t> </a:t>
            </a:r>
            <a:r>
              <a:rPr lang="en-IN" sz="2100" dirty="0" smtClean="0"/>
              <a:t>&lt;%@ </a:t>
            </a:r>
            <a:r>
              <a:rPr lang="en-IN" sz="2100" dirty="0"/>
              <a:t>page buffer="value"%&gt;value is </a:t>
            </a:r>
            <a:r>
              <a:rPr lang="en-IN" sz="2100" b="1" dirty="0"/>
              <a:t>size in kb</a:t>
            </a:r>
            <a:r>
              <a:rPr lang="en-IN" sz="2100" dirty="0"/>
              <a:t> or </a:t>
            </a:r>
            <a:r>
              <a:rPr lang="en-IN" sz="2100" b="1" dirty="0"/>
              <a:t>none</a:t>
            </a:r>
            <a:r>
              <a:rPr lang="en-IN" sz="2100" dirty="0"/>
              <a:t>.</a:t>
            </a:r>
          </a:p>
          <a:p>
            <a:pPr marL="0" indent="0">
              <a:buNone/>
            </a:pPr>
            <a:r>
              <a:rPr lang="en-IN" sz="2100" b="1" dirty="0" smtClean="0"/>
              <a:t>	Example: </a:t>
            </a:r>
            <a:r>
              <a:rPr lang="en-IN" sz="2100" dirty="0" smtClean="0"/>
              <a:t>&lt;%@ </a:t>
            </a:r>
            <a:r>
              <a:rPr lang="en-IN" sz="2100" dirty="0"/>
              <a:t>page buffer="none</a:t>
            </a:r>
            <a:r>
              <a:rPr lang="en-IN" sz="2100" dirty="0" smtClean="0"/>
              <a:t>"%&gt;</a:t>
            </a:r>
          </a:p>
          <a:p>
            <a:pPr marL="0" indent="0">
              <a:buNone/>
            </a:pPr>
            <a:r>
              <a:rPr lang="en-IN" sz="2100" dirty="0"/>
              <a:t>	</a:t>
            </a:r>
            <a:r>
              <a:rPr lang="en-IN" sz="2100" dirty="0" smtClean="0"/>
              <a:t>5 </a:t>
            </a:r>
            <a:r>
              <a:rPr lang="en-IN" sz="2100" dirty="0"/>
              <a:t>kb buffer size for the page, which has below code:</a:t>
            </a:r>
          </a:p>
          <a:p>
            <a:pPr marL="0" indent="0">
              <a:buNone/>
            </a:pPr>
            <a:r>
              <a:rPr lang="en-IN" sz="2100" dirty="0" smtClean="0"/>
              <a:t>		&lt;%@ </a:t>
            </a:r>
            <a:r>
              <a:rPr lang="en-IN" sz="2100" dirty="0"/>
              <a:t>page buffer="5kb"%&gt;</a:t>
            </a:r>
            <a:endParaRPr lang="en-IN" sz="2100" dirty="0" smtClean="0"/>
          </a:p>
          <a:p>
            <a:endParaRPr lang="en-IN" sz="2100" dirty="0"/>
          </a:p>
        </p:txBody>
      </p:sp>
    </p:spTree>
    <p:extLst>
      <p:ext uri="{BB962C8B-B14F-4D97-AF65-F5344CB8AC3E}">
        <p14:creationId xmlns:p14="http://schemas.microsoft.com/office/powerpoint/2010/main" val="18143990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435280" cy="6048672"/>
          </a:xfrm>
        </p:spPr>
        <p:txBody>
          <a:bodyPr>
            <a:normAutofit fontScale="85000" lnSpcReduction="10000"/>
          </a:bodyPr>
          <a:lstStyle/>
          <a:p>
            <a:r>
              <a:rPr lang="en-IN" dirty="0"/>
              <a:t>e</a:t>
            </a:r>
            <a:r>
              <a:rPr lang="en-IN" dirty="0" smtClean="0"/>
              <a:t>xtends- </a:t>
            </a:r>
            <a:r>
              <a:rPr lang="en-IN" dirty="0"/>
              <a:t>Like java, here also this attribute is used to extend(inherit) the class.</a:t>
            </a:r>
          </a:p>
          <a:p>
            <a:pPr marL="0" indent="0">
              <a:buNone/>
            </a:pPr>
            <a:r>
              <a:rPr lang="en-IN" b="1" dirty="0" smtClean="0"/>
              <a:t>	Syntax:</a:t>
            </a:r>
            <a:r>
              <a:rPr lang="en-IN" dirty="0" smtClean="0"/>
              <a:t>&lt;%@ </a:t>
            </a:r>
            <a:r>
              <a:rPr lang="en-IN" dirty="0"/>
              <a:t>page extends="value</a:t>
            </a:r>
            <a:r>
              <a:rPr lang="en-IN" dirty="0" smtClean="0"/>
              <a:t>"%&gt;</a:t>
            </a:r>
          </a:p>
          <a:p>
            <a:pPr marL="0" indent="0">
              <a:buNone/>
            </a:pPr>
            <a:r>
              <a:rPr lang="en-IN" dirty="0"/>
              <a:t>	</a:t>
            </a:r>
            <a:r>
              <a:rPr lang="en-IN" dirty="0" smtClean="0"/>
              <a:t>	Value </a:t>
            </a:r>
            <a:r>
              <a:rPr lang="en-IN" dirty="0"/>
              <a:t>is package_name.class_name.</a:t>
            </a:r>
          </a:p>
          <a:p>
            <a:pPr marL="0" indent="0">
              <a:buNone/>
            </a:pPr>
            <a:r>
              <a:rPr lang="en-IN" b="1" dirty="0" smtClean="0"/>
              <a:t>	Example: </a:t>
            </a:r>
          </a:p>
          <a:p>
            <a:pPr marL="0" indent="0">
              <a:buNone/>
            </a:pPr>
            <a:r>
              <a:rPr lang="en-IN" sz="2600" b="1" dirty="0"/>
              <a:t>	</a:t>
            </a:r>
            <a:r>
              <a:rPr lang="en-IN" sz="2600" b="1" dirty="0" smtClean="0"/>
              <a:t>	</a:t>
            </a:r>
            <a:r>
              <a:rPr lang="en-IN" sz="2800" dirty="0" smtClean="0"/>
              <a:t>&lt;%@ </a:t>
            </a:r>
            <a:r>
              <a:rPr lang="en-IN" sz="2800" dirty="0"/>
              <a:t>page extends</a:t>
            </a:r>
            <a:r>
              <a:rPr lang="en-IN" sz="2800" dirty="0" smtClean="0"/>
              <a:t>= "</a:t>
            </a:r>
            <a:r>
              <a:rPr lang="en-IN" sz="2800" dirty="0"/>
              <a:t>mypackage.SampleClass</a:t>
            </a:r>
            <a:r>
              <a:rPr lang="en-IN" sz="2800" dirty="0" smtClean="0"/>
              <a:t>"%&gt;</a:t>
            </a:r>
          </a:p>
          <a:p>
            <a:pPr marL="0" indent="0">
              <a:buNone/>
            </a:pPr>
            <a:endParaRPr lang="en-IN" sz="2600" dirty="0" smtClean="0"/>
          </a:p>
          <a:p>
            <a:r>
              <a:rPr lang="en-IN" dirty="0" smtClean="0"/>
              <a:t>Info- </a:t>
            </a:r>
            <a:r>
              <a:rPr lang="en-IN" dirty="0"/>
              <a:t>It provides a description to a JSP page. The string specified in info will return when we will call  getServletInfo() method.</a:t>
            </a:r>
          </a:p>
          <a:p>
            <a:pPr marL="0" indent="0">
              <a:buNone/>
            </a:pPr>
            <a:r>
              <a:rPr lang="en-IN" b="1" dirty="0" smtClean="0"/>
              <a:t>	Syntax: </a:t>
            </a:r>
            <a:r>
              <a:rPr lang="en-IN" dirty="0" smtClean="0"/>
              <a:t>&lt;%@ </a:t>
            </a:r>
            <a:r>
              <a:rPr lang="en-IN" dirty="0"/>
              <a:t>page info="value</a:t>
            </a:r>
            <a:r>
              <a:rPr lang="en-IN" dirty="0" smtClean="0"/>
              <a:t>"%&gt;</a:t>
            </a:r>
          </a:p>
          <a:p>
            <a:pPr marL="0" indent="0">
              <a:buNone/>
            </a:pPr>
            <a:r>
              <a:rPr lang="en-IN" dirty="0"/>
              <a:t>	</a:t>
            </a:r>
            <a:r>
              <a:rPr lang="en-IN" dirty="0" smtClean="0"/>
              <a:t>	here </a:t>
            </a:r>
            <a:r>
              <a:rPr lang="en-IN" dirty="0"/>
              <a:t>value is Message or Description</a:t>
            </a:r>
          </a:p>
          <a:p>
            <a:pPr marL="0" indent="0">
              <a:buNone/>
            </a:pPr>
            <a:r>
              <a:rPr lang="en-IN" b="1" dirty="0" smtClean="0"/>
              <a:t>	Example: </a:t>
            </a:r>
          </a:p>
          <a:p>
            <a:pPr marL="0" indent="0">
              <a:buNone/>
            </a:pPr>
            <a:r>
              <a:rPr lang="en-IN" b="1" dirty="0"/>
              <a:t>	</a:t>
            </a:r>
            <a:r>
              <a:rPr lang="en-IN" b="1" dirty="0" smtClean="0"/>
              <a:t>	</a:t>
            </a:r>
            <a:r>
              <a:rPr lang="en-IN" dirty="0" smtClean="0"/>
              <a:t>&lt;%@ </a:t>
            </a:r>
            <a:r>
              <a:rPr lang="en-IN" dirty="0"/>
              <a:t>page info</a:t>
            </a:r>
            <a:r>
              <a:rPr lang="en-IN" dirty="0" smtClean="0"/>
              <a:t>=“JSP page tag directives"%&gt;</a:t>
            </a:r>
          </a:p>
        </p:txBody>
      </p:sp>
    </p:spTree>
    <p:extLst>
      <p:ext uri="{BB962C8B-B14F-4D97-AF65-F5344CB8AC3E}">
        <p14:creationId xmlns:p14="http://schemas.microsoft.com/office/powerpoint/2010/main" val="3092634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92688"/>
          </a:xfrm>
        </p:spPr>
        <p:txBody>
          <a:bodyPr>
            <a:normAutofit fontScale="92500" lnSpcReduction="20000"/>
          </a:bodyPr>
          <a:lstStyle/>
          <a:p>
            <a:r>
              <a:rPr lang="en-IN" dirty="0" smtClean="0"/>
              <a:t>language- </a:t>
            </a:r>
            <a:r>
              <a:rPr lang="en-IN" dirty="0"/>
              <a:t>It specifies the scripting </a:t>
            </a:r>
            <a:r>
              <a:rPr lang="en-IN" dirty="0" smtClean="0"/>
              <a:t>language ( </a:t>
            </a:r>
            <a:r>
              <a:rPr lang="en-IN" dirty="0"/>
              <a:t>underlying language) being used in the page.</a:t>
            </a:r>
          </a:p>
          <a:p>
            <a:pPr marL="0" indent="0">
              <a:buNone/>
            </a:pPr>
            <a:r>
              <a:rPr lang="en-IN" b="1" dirty="0" smtClean="0"/>
              <a:t>	Syntax:</a:t>
            </a:r>
            <a:r>
              <a:rPr lang="en-IN" dirty="0" smtClean="0"/>
              <a:t>&lt;%@ </a:t>
            </a:r>
            <a:r>
              <a:rPr lang="en-IN" dirty="0"/>
              <a:t>page language="value</a:t>
            </a:r>
            <a:r>
              <a:rPr lang="en-IN" dirty="0" smtClean="0"/>
              <a:t>"%&gt;</a:t>
            </a:r>
          </a:p>
          <a:p>
            <a:pPr marL="0" indent="0">
              <a:buNone/>
            </a:pPr>
            <a:r>
              <a:rPr lang="en-IN" dirty="0"/>
              <a:t>	</a:t>
            </a:r>
            <a:r>
              <a:rPr lang="en-IN" dirty="0" smtClean="0"/>
              <a:t>	value </a:t>
            </a:r>
            <a:r>
              <a:rPr lang="en-IN" dirty="0"/>
              <a:t>is scripting language here.</a:t>
            </a:r>
          </a:p>
          <a:p>
            <a:pPr marL="0" indent="0">
              <a:buNone/>
            </a:pPr>
            <a:r>
              <a:rPr lang="en-IN" b="1" dirty="0" smtClean="0"/>
              <a:t>	Example:</a:t>
            </a:r>
            <a:r>
              <a:rPr lang="en-IN" dirty="0" smtClean="0"/>
              <a:t>&lt;%@ </a:t>
            </a:r>
            <a:r>
              <a:rPr lang="en-IN" dirty="0"/>
              <a:t>page language="java"%&gt;</a:t>
            </a:r>
            <a:endParaRPr lang="en-IN" dirty="0" smtClean="0"/>
          </a:p>
          <a:p>
            <a:endParaRPr lang="en-IN" sz="1400" dirty="0" smtClean="0"/>
          </a:p>
          <a:p>
            <a:r>
              <a:rPr lang="en-IN" dirty="0" err="1" smtClean="0"/>
              <a:t>autoflush</a:t>
            </a:r>
            <a:r>
              <a:rPr lang="en-IN" dirty="0" smtClean="0"/>
              <a:t>- </a:t>
            </a:r>
            <a:r>
              <a:rPr lang="en-IN" dirty="0"/>
              <a:t>If it is true it means the buffer should be flushed whenever it is full. false will throw an exception when buffer overflows</a:t>
            </a:r>
            <a:r>
              <a:rPr lang="en-IN" dirty="0" smtClean="0"/>
              <a:t>. </a:t>
            </a:r>
            <a:r>
              <a:rPr lang="en-IN" b="1" dirty="0" smtClean="0"/>
              <a:t>Default </a:t>
            </a:r>
            <a:r>
              <a:rPr lang="en-IN" b="1" dirty="0"/>
              <a:t>value</a:t>
            </a:r>
            <a:r>
              <a:rPr lang="en-IN" dirty="0"/>
              <a:t>: True</a:t>
            </a:r>
          </a:p>
          <a:p>
            <a:pPr marL="0" indent="0">
              <a:buNone/>
            </a:pPr>
            <a:r>
              <a:rPr lang="en-IN" b="1" dirty="0" smtClean="0"/>
              <a:t>	Syntax:</a:t>
            </a:r>
            <a:r>
              <a:rPr lang="en-IN" dirty="0" smtClean="0"/>
              <a:t>&lt;%@ </a:t>
            </a:r>
            <a:r>
              <a:rPr lang="en-IN" dirty="0"/>
              <a:t>page </a:t>
            </a:r>
            <a:r>
              <a:rPr lang="en-IN" dirty="0" err="1"/>
              <a:t>autoFlush</a:t>
            </a:r>
            <a:r>
              <a:rPr lang="en-IN" dirty="0"/>
              <a:t>="value</a:t>
            </a:r>
            <a:r>
              <a:rPr lang="en-IN" dirty="0" smtClean="0"/>
              <a:t>"%&gt;</a:t>
            </a:r>
          </a:p>
          <a:p>
            <a:pPr marL="0" indent="0">
              <a:buNone/>
            </a:pPr>
            <a:r>
              <a:rPr lang="en-IN" dirty="0"/>
              <a:t>	</a:t>
            </a:r>
            <a:r>
              <a:rPr lang="en-IN" dirty="0" smtClean="0"/>
              <a:t>	value </a:t>
            </a:r>
            <a:r>
              <a:rPr lang="en-IN" dirty="0"/>
              <a:t>can be true or false.</a:t>
            </a:r>
          </a:p>
          <a:p>
            <a:pPr marL="0" indent="0">
              <a:buNone/>
            </a:pPr>
            <a:r>
              <a:rPr lang="en-IN" b="1" dirty="0" smtClean="0"/>
              <a:t>	Example: </a:t>
            </a:r>
            <a:r>
              <a:rPr lang="en-IN" dirty="0" smtClean="0"/>
              <a:t>&lt;%@ </a:t>
            </a:r>
            <a:r>
              <a:rPr lang="en-IN" dirty="0"/>
              <a:t>page </a:t>
            </a:r>
            <a:r>
              <a:rPr lang="en-IN" dirty="0" err="1"/>
              <a:t>autoFlush</a:t>
            </a:r>
            <a:r>
              <a:rPr lang="en-IN" dirty="0"/>
              <a:t>="true</a:t>
            </a:r>
            <a:r>
              <a:rPr lang="en-IN" dirty="0" smtClean="0"/>
              <a:t>"%&gt;</a:t>
            </a:r>
          </a:p>
          <a:p>
            <a:pPr marL="0" indent="0">
              <a:buNone/>
            </a:pPr>
            <a:r>
              <a:rPr lang="en-US" dirty="0"/>
              <a:t>	</a:t>
            </a:r>
            <a:r>
              <a:rPr lang="en-US" dirty="0" smtClean="0"/>
              <a:t>	</a:t>
            </a:r>
            <a:r>
              <a:rPr lang="en-IN" dirty="0" smtClean="0"/>
              <a:t> Buffer will be flushed out when it is full </a:t>
            </a:r>
          </a:p>
          <a:p>
            <a:pPr marL="0" indent="0">
              <a:buNone/>
            </a:pPr>
            <a:endParaRPr lang="en-IN" dirty="0"/>
          </a:p>
        </p:txBody>
      </p:sp>
    </p:spTree>
    <p:extLst>
      <p:ext uri="{BB962C8B-B14F-4D97-AF65-F5344CB8AC3E}">
        <p14:creationId xmlns:p14="http://schemas.microsoft.com/office/powerpoint/2010/main" val="1247909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2) Include </a:t>
            </a:r>
            <a:r>
              <a:rPr lang="en-IN" b="1" dirty="0" smtClean="0"/>
              <a:t>Directive</a:t>
            </a:r>
            <a:endParaRPr lang="en-IN" dirty="0"/>
          </a:p>
        </p:txBody>
      </p:sp>
      <p:sp>
        <p:nvSpPr>
          <p:cNvPr id="3" name="Content Placeholder 2"/>
          <p:cNvSpPr>
            <a:spLocks noGrp="1"/>
          </p:cNvSpPr>
          <p:nvPr>
            <p:ph idx="1"/>
          </p:nvPr>
        </p:nvSpPr>
        <p:spPr>
          <a:xfrm>
            <a:off x="457200" y="1600200"/>
            <a:ext cx="8229600" cy="4925144"/>
          </a:xfrm>
        </p:spPr>
        <p:txBody>
          <a:bodyPr>
            <a:normAutofit lnSpcReduction="10000"/>
          </a:bodyPr>
          <a:lstStyle/>
          <a:p>
            <a:r>
              <a:rPr lang="en-IN" dirty="0"/>
              <a:t>Include directive is used to copy the content of one JSP page to another. It’s like including the code of one file into another.</a:t>
            </a:r>
          </a:p>
          <a:p>
            <a:pPr marL="0" indent="0">
              <a:buNone/>
            </a:pPr>
            <a:r>
              <a:rPr lang="en-IN" b="1" dirty="0" smtClean="0"/>
              <a:t>	Syntax:</a:t>
            </a:r>
            <a:r>
              <a:rPr lang="en-IN" dirty="0" smtClean="0"/>
              <a:t> &lt;%@</a:t>
            </a:r>
            <a:r>
              <a:rPr lang="en-IN" dirty="0"/>
              <a:t>include file ="value</a:t>
            </a:r>
            <a:r>
              <a:rPr lang="en-IN" dirty="0" smtClean="0"/>
              <a:t>"%&gt;</a:t>
            </a:r>
          </a:p>
          <a:p>
            <a:pPr marL="0" indent="0">
              <a:buNone/>
            </a:pPr>
            <a:r>
              <a:rPr lang="en-IN" dirty="0" smtClean="0"/>
              <a:t>	here </a:t>
            </a:r>
            <a:r>
              <a:rPr lang="en-IN" dirty="0"/>
              <a:t>value is the JSP file name which needs to </a:t>
            </a:r>
            <a:r>
              <a:rPr lang="en-IN" dirty="0" smtClean="0"/>
              <a:t>be </a:t>
            </a:r>
            <a:r>
              <a:rPr lang="en-IN" dirty="0"/>
              <a:t>included</a:t>
            </a:r>
            <a:r>
              <a:rPr lang="en-IN" dirty="0" smtClean="0"/>
              <a:t>.</a:t>
            </a:r>
          </a:p>
          <a:p>
            <a:pPr marL="0" indent="0">
              <a:buNone/>
            </a:pPr>
            <a:r>
              <a:rPr lang="en-IN" b="1" dirty="0" smtClean="0"/>
              <a:t>	Example: </a:t>
            </a:r>
            <a:r>
              <a:rPr lang="en-IN" dirty="0" smtClean="0"/>
              <a:t>&lt;%@</a:t>
            </a:r>
            <a:r>
              <a:rPr lang="en-IN" dirty="0"/>
              <a:t>include file="</a:t>
            </a:r>
            <a:r>
              <a:rPr lang="en-IN" dirty="0" err="1"/>
              <a:t>myJSP.jsp</a:t>
            </a:r>
            <a:r>
              <a:rPr lang="en-IN" dirty="0" smtClean="0"/>
              <a:t>"%&gt;</a:t>
            </a:r>
          </a:p>
          <a:p>
            <a:pPr marL="0" indent="0">
              <a:buNone/>
            </a:pPr>
            <a:endParaRPr lang="en-IN" sz="2400" dirty="0" smtClean="0"/>
          </a:p>
          <a:p>
            <a:pPr marL="0" indent="0">
              <a:buNone/>
            </a:pPr>
            <a:r>
              <a:rPr lang="en-IN" sz="2400" dirty="0" smtClean="0"/>
              <a:t>If </a:t>
            </a:r>
            <a:r>
              <a:rPr lang="en-IN" sz="2400" dirty="0"/>
              <a:t>the file is in the same directory then just specify the file name otherwise complete URL(or path) needs to be mentioned in the value field.</a:t>
            </a:r>
          </a:p>
        </p:txBody>
      </p:sp>
    </p:spTree>
    <p:extLst>
      <p:ext uri="{BB962C8B-B14F-4D97-AF65-F5344CB8AC3E}">
        <p14:creationId xmlns:p14="http://schemas.microsoft.com/office/powerpoint/2010/main" val="2083357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752"/>
            <a:ext cx="8229600" cy="1143000"/>
          </a:xfrm>
        </p:spPr>
        <p:txBody>
          <a:bodyPr>
            <a:normAutofit/>
          </a:bodyPr>
          <a:lstStyle/>
          <a:p>
            <a:r>
              <a:rPr lang="en-IN" b="1" dirty="0"/>
              <a:t>3) </a:t>
            </a:r>
            <a:r>
              <a:rPr lang="en-IN" b="1" dirty="0" err="1"/>
              <a:t>Taglib</a:t>
            </a:r>
            <a:r>
              <a:rPr lang="en-IN" b="1" dirty="0"/>
              <a:t> </a:t>
            </a:r>
            <a:r>
              <a:rPr lang="en-IN" b="1" dirty="0" smtClean="0"/>
              <a:t>Directive</a:t>
            </a:r>
            <a:endParaRPr lang="en-IN" dirty="0"/>
          </a:p>
        </p:txBody>
      </p:sp>
      <p:sp>
        <p:nvSpPr>
          <p:cNvPr id="3" name="Content Placeholder 2"/>
          <p:cNvSpPr>
            <a:spLocks noGrp="1"/>
          </p:cNvSpPr>
          <p:nvPr>
            <p:ph idx="1"/>
          </p:nvPr>
        </p:nvSpPr>
        <p:spPr>
          <a:xfrm>
            <a:off x="251520" y="1196752"/>
            <a:ext cx="8712968" cy="5544616"/>
          </a:xfrm>
        </p:spPr>
        <p:txBody>
          <a:bodyPr>
            <a:normAutofit lnSpcReduction="10000"/>
          </a:bodyPr>
          <a:lstStyle/>
          <a:p>
            <a:r>
              <a:rPr lang="en-IN" dirty="0"/>
              <a:t>This directive basically allows user to use Custom tags in JSP</a:t>
            </a:r>
            <a:r>
              <a:rPr lang="en-IN" dirty="0" smtClean="0"/>
              <a:t>.</a:t>
            </a:r>
          </a:p>
          <a:p>
            <a:pPr marL="0" indent="0">
              <a:buNone/>
            </a:pPr>
            <a:r>
              <a:rPr lang="en-IN" b="1" dirty="0"/>
              <a:t> </a:t>
            </a:r>
            <a:r>
              <a:rPr lang="en-IN" b="1" dirty="0" smtClean="0"/>
              <a:t>   Syntax : </a:t>
            </a:r>
            <a:r>
              <a:rPr lang="en-IN" sz="2800" dirty="0" smtClean="0"/>
              <a:t>&lt;%@</a:t>
            </a:r>
            <a:r>
              <a:rPr lang="en-IN" sz="2800" dirty="0" err="1"/>
              <a:t>taglib</a:t>
            </a:r>
            <a:r>
              <a:rPr lang="en-IN" sz="2800" dirty="0"/>
              <a:t> </a:t>
            </a:r>
            <a:r>
              <a:rPr lang="en-IN" sz="2800" dirty="0" err="1"/>
              <a:t>uri</a:t>
            </a:r>
            <a:r>
              <a:rPr lang="en-IN" sz="2800" dirty="0"/>
              <a:t> ="</a:t>
            </a:r>
            <a:r>
              <a:rPr lang="en-IN" sz="2800" dirty="0" err="1"/>
              <a:t>taglibURI</a:t>
            </a:r>
            <a:r>
              <a:rPr lang="en-IN" sz="2800" dirty="0"/>
              <a:t>" prefix="tag prefix</a:t>
            </a:r>
            <a:r>
              <a:rPr lang="en-IN" sz="2800" dirty="0" smtClean="0"/>
              <a:t>"%&gt; </a:t>
            </a:r>
          </a:p>
          <a:p>
            <a:pPr marL="0" indent="0">
              <a:buNone/>
            </a:pPr>
            <a:r>
              <a:rPr lang="en-IN" sz="2400" dirty="0" smtClean="0"/>
              <a:t>Where </a:t>
            </a:r>
            <a:r>
              <a:rPr lang="en-IN" sz="2400" dirty="0"/>
              <a:t>URI is uniform resource locator, which is used to identify the location of custom tag and tag prefix is a string which can identify the custom tag in the location identified by </a:t>
            </a:r>
            <a:r>
              <a:rPr lang="en-IN" sz="2400" dirty="0" err="1"/>
              <a:t>uri</a:t>
            </a:r>
            <a:r>
              <a:rPr lang="en-IN" sz="2400" dirty="0"/>
              <a:t>.</a:t>
            </a:r>
          </a:p>
          <a:p>
            <a:pPr marL="0" indent="0">
              <a:buNone/>
            </a:pPr>
            <a:r>
              <a:rPr lang="en-IN" b="1" dirty="0"/>
              <a:t>Example </a:t>
            </a:r>
            <a:r>
              <a:rPr lang="en-IN" b="1" dirty="0" smtClean="0"/>
              <a:t>:</a:t>
            </a:r>
            <a:endParaRPr lang="en-IN" dirty="0"/>
          </a:p>
          <a:p>
            <a:pPr marL="0" indent="0">
              <a:buNone/>
            </a:pPr>
            <a:r>
              <a:rPr lang="en-IN" sz="2000" dirty="0" smtClean="0"/>
              <a:t>       &lt;%@ </a:t>
            </a:r>
            <a:r>
              <a:rPr lang="en-IN" sz="2000" dirty="0" err="1"/>
              <a:t>taglib</a:t>
            </a:r>
            <a:r>
              <a:rPr lang="en-IN" sz="2000" dirty="0"/>
              <a:t> </a:t>
            </a:r>
            <a:r>
              <a:rPr lang="en-IN" sz="2000" dirty="0" err="1"/>
              <a:t>uri</a:t>
            </a:r>
            <a:r>
              <a:rPr lang="en-IN" sz="2000" dirty="0"/>
              <a:t>="http://www.sample.com/mycustomlib" prefix="</a:t>
            </a:r>
            <a:r>
              <a:rPr lang="en-IN" sz="2000" dirty="0" err="1"/>
              <a:t>demotag</a:t>
            </a:r>
            <a:r>
              <a:rPr lang="en-IN" sz="2000" dirty="0"/>
              <a:t>" %&gt; </a:t>
            </a:r>
            <a:r>
              <a:rPr lang="en-IN" sz="2000" dirty="0" smtClean="0"/>
              <a:t>        </a:t>
            </a:r>
          </a:p>
          <a:p>
            <a:pPr marL="0" indent="0">
              <a:buNone/>
            </a:pPr>
            <a:r>
              <a:rPr lang="en-IN" sz="2000" dirty="0"/>
              <a:t> </a:t>
            </a:r>
            <a:r>
              <a:rPr lang="en-IN" sz="2000" dirty="0" smtClean="0"/>
              <a:t>      &lt;</a:t>
            </a:r>
            <a:r>
              <a:rPr lang="en-IN" sz="2000" dirty="0"/>
              <a:t>html&gt; </a:t>
            </a:r>
            <a:endParaRPr lang="en-IN" sz="2000" dirty="0" smtClean="0"/>
          </a:p>
          <a:p>
            <a:pPr marL="0" indent="0">
              <a:buNone/>
            </a:pPr>
            <a:r>
              <a:rPr lang="en-IN" sz="2000" dirty="0" smtClean="0"/>
              <a:t>             &lt;</a:t>
            </a:r>
            <a:r>
              <a:rPr lang="en-IN" sz="2000" dirty="0"/>
              <a:t>body&gt; </a:t>
            </a:r>
            <a:endParaRPr lang="en-IN" sz="2000" dirty="0" smtClean="0"/>
          </a:p>
          <a:p>
            <a:pPr marL="0" indent="0">
              <a:buNone/>
            </a:pPr>
            <a:r>
              <a:rPr lang="en-IN" sz="2000" dirty="0" smtClean="0"/>
              <a:t>	   &lt;</a:t>
            </a:r>
            <a:r>
              <a:rPr lang="en-IN" sz="2000" dirty="0" err="1"/>
              <a:t>demotag:welcome</a:t>
            </a:r>
            <a:r>
              <a:rPr lang="en-IN" sz="2000" dirty="0"/>
              <a:t>/&gt; </a:t>
            </a:r>
            <a:endParaRPr lang="en-IN" sz="2000" dirty="0" smtClean="0"/>
          </a:p>
          <a:p>
            <a:pPr marL="0" indent="0">
              <a:buNone/>
            </a:pPr>
            <a:r>
              <a:rPr lang="en-IN" sz="2000" dirty="0"/>
              <a:t> </a:t>
            </a:r>
            <a:r>
              <a:rPr lang="en-IN" sz="2000" dirty="0" smtClean="0"/>
              <a:t>            &lt;/</a:t>
            </a:r>
            <a:r>
              <a:rPr lang="en-IN" sz="2000" dirty="0"/>
              <a:t>body</a:t>
            </a:r>
            <a:r>
              <a:rPr lang="en-IN" sz="2000" dirty="0" smtClean="0"/>
              <a:t>&gt;</a:t>
            </a:r>
          </a:p>
          <a:p>
            <a:pPr marL="0" indent="0">
              <a:buNone/>
            </a:pPr>
            <a:r>
              <a:rPr lang="en-IN" sz="2000" dirty="0" smtClean="0"/>
              <a:t>       &lt;/</a:t>
            </a:r>
            <a:r>
              <a:rPr lang="en-IN" sz="2000" dirty="0"/>
              <a:t>html&gt;</a:t>
            </a:r>
          </a:p>
        </p:txBody>
      </p:sp>
    </p:spTree>
    <p:extLst>
      <p:ext uri="{BB962C8B-B14F-4D97-AF65-F5344CB8AC3E}">
        <p14:creationId xmlns:p14="http://schemas.microsoft.com/office/powerpoint/2010/main" val="2664032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a:bodyPr>
          <a:lstStyle/>
          <a:p>
            <a:r>
              <a:rPr lang="en-IN" b="1" dirty="0"/>
              <a:t>JSP Expression </a:t>
            </a:r>
            <a:r>
              <a:rPr lang="en-IN" b="1" dirty="0" smtClean="0"/>
              <a:t>Tag</a:t>
            </a:r>
            <a:endParaRPr lang="en-IN" dirty="0"/>
          </a:p>
        </p:txBody>
      </p:sp>
      <p:sp>
        <p:nvSpPr>
          <p:cNvPr id="3" name="Content Placeholder 2"/>
          <p:cNvSpPr>
            <a:spLocks noGrp="1"/>
          </p:cNvSpPr>
          <p:nvPr>
            <p:ph idx="1"/>
          </p:nvPr>
        </p:nvSpPr>
        <p:spPr>
          <a:xfrm>
            <a:off x="457200" y="1268760"/>
            <a:ext cx="8229600" cy="5328592"/>
          </a:xfrm>
        </p:spPr>
        <p:txBody>
          <a:bodyPr/>
          <a:lstStyle/>
          <a:p>
            <a:pPr algn="just"/>
            <a:r>
              <a:rPr lang="en-IN" dirty="0"/>
              <a:t>Expression tag evaluates the expression placed in it, converts the result into String and send the result back to the client through </a:t>
            </a:r>
            <a:r>
              <a:rPr lang="en-IN" b="1" dirty="0"/>
              <a:t>response object</a:t>
            </a:r>
            <a:r>
              <a:rPr lang="en-IN" dirty="0"/>
              <a:t>. </a:t>
            </a:r>
            <a:r>
              <a:rPr lang="en-IN" dirty="0" smtClean="0"/>
              <a:t>It </a:t>
            </a:r>
            <a:r>
              <a:rPr lang="en-IN" dirty="0"/>
              <a:t>writes the result to the </a:t>
            </a:r>
            <a:r>
              <a:rPr lang="en-IN" dirty="0" smtClean="0"/>
              <a:t>client(browser).</a:t>
            </a:r>
          </a:p>
          <a:p>
            <a:r>
              <a:rPr lang="en-IN" b="1" dirty="0"/>
              <a:t>Syntax of expression tag in JSP:</a:t>
            </a:r>
            <a:endParaRPr lang="en-IN" dirty="0"/>
          </a:p>
          <a:p>
            <a:pPr marL="0" indent="0">
              <a:buNone/>
            </a:pPr>
            <a:r>
              <a:rPr lang="en-IN" dirty="0" smtClean="0"/>
              <a:t>	&lt;%=  expression  </a:t>
            </a:r>
            <a:r>
              <a:rPr lang="en-IN" dirty="0"/>
              <a:t>%&gt;</a:t>
            </a:r>
          </a:p>
        </p:txBody>
      </p:sp>
    </p:spTree>
    <p:extLst>
      <p:ext uri="{BB962C8B-B14F-4D97-AF65-F5344CB8AC3E}">
        <p14:creationId xmlns:p14="http://schemas.microsoft.com/office/powerpoint/2010/main" val="48304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a:bodyPr>
          <a:lstStyle/>
          <a:p>
            <a:r>
              <a:rPr lang="en-IN" b="1" dirty="0"/>
              <a:t>Example 1: Expression of </a:t>
            </a:r>
            <a:r>
              <a:rPr lang="en-IN" b="1" dirty="0" smtClean="0"/>
              <a:t>values</a:t>
            </a:r>
            <a:endParaRPr lang="en-IN" dirty="0"/>
          </a:p>
        </p:txBody>
      </p:sp>
      <p:sp>
        <p:nvSpPr>
          <p:cNvPr id="3" name="Content Placeholder 2"/>
          <p:cNvSpPr>
            <a:spLocks noGrp="1"/>
          </p:cNvSpPr>
          <p:nvPr>
            <p:ph idx="1"/>
          </p:nvPr>
        </p:nvSpPr>
        <p:spPr>
          <a:xfrm>
            <a:off x="457200" y="1340768"/>
            <a:ext cx="8229600" cy="5112568"/>
          </a:xfrm>
        </p:spPr>
        <p:txBody>
          <a:bodyPr>
            <a:normAutofit fontScale="85000" lnSpcReduction="10000"/>
          </a:bodyPr>
          <a:lstStyle/>
          <a:p>
            <a:r>
              <a:rPr lang="en-IN" dirty="0" smtClean="0"/>
              <a:t>Here </a:t>
            </a:r>
            <a:r>
              <a:rPr lang="en-IN" dirty="0"/>
              <a:t>we are simply passing the expression of values inside expression tag</a:t>
            </a:r>
            <a:r>
              <a:rPr lang="en-IN" dirty="0" smtClean="0"/>
              <a:t>.</a:t>
            </a:r>
          </a:p>
          <a:p>
            <a:endParaRPr lang="en-IN" dirty="0"/>
          </a:p>
          <a:p>
            <a:pPr marL="0" indent="0">
              <a:buNone/>
            </a:pPr>
            <a:r>
              <a:rPr lang="en-IN" dirty="0"/>
              <a:t>&lt;html&gt; </a:t>
            </a:r>
            <a:endParaRPr lang="en-IN" dirty="0" smtClean="0"/>
          </a:p>
          <a:p>
            <a:pPr marL="0" indent="0">
              <a:buNone/>
            </a:pPr>
            <a:r>
              <a:rPr lang="en-IN" dirty="0" smtClean="0"/>
              <a:t>	&lt;</a:t>
            </a:r>
            <a:r>
              <a:rPr lang="en-IN" dirty="0"/>
              <a:t>head&gt; </a:t>
            </a:r>
            <a:endParaRPr lang="en-IN" dirty="0" smtClean="0"/>
          </a:p>
          <a:p>
            <a:pPr marL="0" indent="0">
              <a:buNone/>
            </a:pPr>
            <a:r>
              <a:rPr lang="en-IN" dirty="0"/>
              <a:t>	</a:t>
            </a:r>
            <a:r>
              <a:rPr lang="en-IN" dirty="0" smtClean="0"/>
              <a:t>	&lt;</a:t>
            </a:r>
            <a:r>
              <a:rPr lang="en-IN" dirty="0"/>
              <a:t>title&gt;JSP expression tag example1&lt;/title&gt; </a:t>
            </a:r>
            <a:endParaRPr lang="en-IN" dirty="0" smtClean="0"/>
          </a:p>
          <a:p>
            <a:pPr marL="0" indent="0">
              <a:buNone/>
            </a:pPr>
            <a:r>
              <a:rPr lang="en-IN" dirty="0"/>
              <a:t>	</a:t>
            </a:r>
            <a:r>
              <a:rPr lang="en-IN" dirty="0" smtClean="0"/>
              <a:t>&lt;/</a:t>
            </a:r>
            <a:r>
              <a:rPr lang="en-IN" dirty="0"/>
              <a:t>head&gt; </a:t>
            </a:r>
            <a:endParaRPr lang="en-IN" dirty="0" smtClean="0"/>
          </a:p>
          <a:p>
            <a:pPr marL="0" indent="0">
              <a:buNone/>
            </a:pPr>
            <a:r>
              <a:rPr lang="en-IN" dirty="0"/>
              <a:t>	</a:t>
            </a:r>
            <a:r>
              <a:rPr lang="en-IN" dirty="0" smtClean="0"/>
              <a:t>&lt;</a:t>
            </a:r>
            <a:r>
              <a:rPr lang="en-IN" dirty="0"/>
              <a:t>body&gt; </a:t>
            </a:r>
            <a:endParaRPr lang="en-IN" dirty="0" smtClean="0"/>
          </a:p>
          <a:p>
            <a:pPr marL="0" indent="0">
              <a:buNone/>
            </a:pPr>
            <a:r>
              <a:rPr lang="en-IN" dirty="0"/>
              <a:t>	</a:t>
            </a:r>
            <a:r>
              <a:rPr lang="en-IN" dirty="0" smtClean="0"/>
              <a:t>	&lt;%=  2+4*5  %&gt; </a:t>
            </a:r>
          </a:p>
          <a:p>
            <a:pPr marL="0" indent="0">
              <a:buNone/>
            </a:pPr>
            <a:r>
              <a:rPr lang="en-IN" dirty="0"/>
              <a:t>	</a:t>
            </a:r>
            <a:r>
              <a:rPr lang="en-IN" dirty="0" smtClean="0"/>
              <a:t>&lt;/</a:t>
            </a:r>
            <a:r>
              <a:rPr lang="en-IN" dirty="0"/>
              <a:t>body&gt; </a:t>
            </a:r>
            <a:endParaRPr lang="en-IN" dirty="0" smtClean="0"/>
          </a:p>
          <a:p>
            <a:pPr marL="0" indent="0">
              <a:buNone/>
            </a:pPr>
            <a:r>
              <a:rPr lang="en-IN" dirty="0" smtClean="0"/>
              <a:t>&lt;/</a:t>
            </a:r>
            <a:r>
              <a:rPr lang="en-IN" dirty="0"/>
              <a:t>html&gt;</a:t>
            </a:r>
          </a:p>
        </p:txBody>
      </p:sp>
    </p:spTree>
    <p:extLst>
      <p:ext uri="{BB962C8B-B14F-4D97-AF65-F5344CB8AC3E}">
        <p14:creationId xmlns:p14="http://schemas.microsoft.com/office/powerpoint/2010/main" val="2048738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IN" b="1" dirty="0"/>
              <a:t>Example 2: Expression of variables</a:t>
            </a:r>
            <a:endParaRPr lang="en-IN" dirty="0"/>
          </a:p>
        </p:txBody>
      </p:sp>
      <p:sp>
        <p:nvSpPr>
          <p:cNvPr id="3" name="Content Placeholder 2"/>
          <p:cNvSpPr>
            <a:spLocks noGrp="1"/>
          </p:cNvSpPr>
          <p:nvPr>
            <p:ph idx="1"/>
          </p:nvPr>
        </p:nvSpPr>
        <p:spPr>
          <a:xfrm>
            <a:off x="457200" y="1196752"/>
            <a:ext cx="8229600" cy="5472608"/>
          </a:xfrm>
        </p:spPr>
        <p:txBody>
          <a:bodyPr>
            <a:normAutofit fontScale="85000" lnSpcReduction="20000"/>
          </a:bodyPr>
          <a:lstStyle/>
          <a:p>
            <a:r>
              <a:rPr lang="en-IN" dirty="0"/>
              <a:t>In this example we have initialized few variables and passed the expression of variables in the expression tag for result evaluation</a:t>
            </a:r>
            <a:r>
              <a:rPr lang="en-IN" dirty="0" smtClean="0"/>
              <a:t>.</a:t>
            </a:r>
          </a:p>
          <a:p>
            <a:pPr marL="0" indent="0">
              <a:buNone/>
            </a:pPr>
            <a:endParaRPr lang="en-IN" dirty="0"/>
          </a:p>
          <a:p>
            <a:pPr marL="0" indent="0">
              <a:buNone/>
            </a:pPr>
            <a:r>
              <a:rPr lang="en-IN" dirty="0"/>
              <a:t>&lt;html&gt; </a:t>
            </a:r>
            <a:endParaRPr lang="en-IN" dirty="0" smtClean="0"/>
          </a:p>
          <a:p>
            <a:pPr marL="0" indent="0">
              <a:buNone/>
            </a:pPr>
            <a:r>
              <a:rPr lang="en-IN" dirty="0"/>
              <a:t>	</a:t>
            </a:r>
            <a:r>
              <a:rPr lang="en-IN" dirty="0" smtClean="0"/>
              <a:t>&lt;</a:t>
            </a:r>
            <a:r>
              <a:rPr lang="en-IN" dirty="0"/>
              <a:t>head&gt; </a:t>
            </a:r>
            <a:endParaRPr lang="en-IN" dirty="0" smtClean="0"/>
          </a:p>
          <a:p>
            <a:pPr marL="0" indent="0">
              <a:buNone/>
            </a:pPr>
            <a:r>
              <a:rPr lang="en-IN" dirty="0"/>
              <a:t>	</a:t>
            </a:r>
            <a:r>
              <a:rPr lang="en-IN" dirty="0" smtClean="0"/>
              <a:t>	&lt;</a:t>
            </a:r>
            <a:r>
              <a:rPr lang="en-IN" dirty="0"/>
              <a:t>title&gt;JSP expression tag example2&lt;/title&gt; </a:t>
            </a:r>
            <a:endParaRPr lang="en-IN" dirty="0" smtClean="0"/>
          </a:p>
          <a:p>
            <a:pPr marL="0" indent="0">
              <a:buNone/>
            </a:pPr>
            <a:r>
              <a:rPr lang="en-IN" dirty="0"/>
              <a:t>	</a:t>
            </a:r>
            <a:r>
              <a:rPr lang="en-IN" dirty="0" smtClean="0"/>
              <a:t>&lt;/</a:t>
            </a:r>
            <a:r>
              <a:rPr lang="en-IN" dirty="0"/>
              <a:t>head&gt; </a:t>
            </a:r>
            <a:endParaRPr lang="en-IN" dirty="0" smtClean="0"/>
          </a:p>
          <a:p>
            <a:pPr marL="0" indent="0">
              <a:buNone/>
            </a:pPr>
            <a:r>
              <a:rPr lang="en-IN" dirty="0"/>
              <a:t>	</a:t>
            </a:r>
            <a:r>
              <a:rPr lang="en-IN" dirty="0" smtClean="0"/>
              <a:t>&lt;</a:t>
            </a:r>
            <a:r>
              <a:rPr lang="en-IN" dirty="0"/>
              <a:t>body&gt; </a:t>
            </a:r>
            <a:endParaRPr lang="en-IN" dirty="0" smtClean="0"/>
          </a:p>
          <a:p>
            <a:pPr marL="0" indent="0">
              <a:buNone/>
            </a:pPr>
            <a:r>
              <a:rPr lang="en-IN" dirty="0"/>
              <a:t>	</a:t>
            </a:r>
            <a:r>
              <a:rPr lang="en-IN" dirty="0" smtClean="0"/>
              <a:t>	&lt;% </a:t>
            </a:r>
            <a:r>
              <a:rPr lang="en-IN" dirty="0" err="1"/>
              <a:t>int</a:t>
            </a:r>
            <a:r>
              <a:rPr lang="en-IN" dirty="0"/>
              <a:t> a=10; </a:t>
            </a:r>
            <a:r>
              <a:rPr lang="en-IN" dirty="0" err="1"/>
              <a:t>int</a:t>
            </a:r>
            <a:r>
              <a:rPr lang="en-IN" dirty="0"/>
              <a:t> b=20; </a:t>
            </a:r>
            <a:r>
              <a:rPr lang="en-IN" dirty="0" err="1"/>
              <a:t>int</a:t>
            </a:r>
            <a:r>
              <a:rPr lang="en-IN" dirty="0"/>
              <a:t> c=30; %&gt; </a:t>
            </a:r>
            <a:endParaRPr lang="en-IN" dirty="0" smtClean="0"/>
          </a:p>
          <a:p>
            <a:pPr marL="0" indent="0">
              <a:buNone/>
            </a:pPr>
            <a:r>
              <a:rPr lang="en-IN" dirty="0"/>
              <a:t>	</a:t>
            </a:r>
            <a:r>
              <a:rPr lang="en-IN" dirty="0" smtClean="0"/>
              <a:t>	&lt;%= </a:t>
            </a:r>
            <a:r>
              <a:rPr lang="en-IN" dirty="0" err="1"/>
              <a:t>a+b+c</a:t>
            </a:r>
            <a:r>
              <a:rPr lang="en-IN" dirty="0"/>
              <a:t> %&gt; </a:t>
            </a:r>
            <a:endParaRPr lang="en-IN" dirty="0" smtClean="0"/>
          </a:p>
          <a:p>
            <a:pPr marL="0" indent="0">
              <a:buNone/>
            </a:pPr>
            <a:r>
              <a:rPr lang="en-IN" dirty="0"/>
              <a:t>	</a:t>
            </a:r>
            <a:r>
              <a:rPr lang="en-IN" dirty="0" smtClean="0"/>
              <a:t>&lt;/</a:t>
            </a:r>
            <a:r>
              <a:rPr lang="en-IN" dirty="0"/>
              <a:t>body&gt; </a:t>
            </a:r>
            <a:endParaRPr lang="en-IN" dirty="0" smtClean="0"/>
          </a:p>
          <a:p>
            <a:pPr marL="0" indent="0">
              <a:buNone/>
            </a:pPr>
            <a:r>
              <a:rPr lang="en-IN" dirty="0" smtClean="0"/>
              <a:t>&lt;/</a:t>
            </a:r>
            <a:r>
              <a:rPr lang="en-IN" dirty="0"/>
              <a:t>html&gt;</a:t>
            </a:r>
          </a:p>
        </p:txBody>
      </p:sp>
    </p:spTree>
    <p:extLst>
      <p:ext uri="{BB962C8B-B14F-4D97-AF65-F5344CB8AC3E}">
        <p14:creationId xmlns:p14="http://schemas.microsoft.com/office/powerpoint/2010/main" val="2561792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JSP Declaration </a:t>
            </a:r>
            <a:r>
              <a:rPr lang="en-IN" b="1" dirty="0" smtClean="0"/>
              <a:t>tag</a:t>
            </a:r>
            <a:endParaRPr lang="en-IN" dirty="0"/>
          </a:p>
        </p:txBody>
      </p:sp>
      <p:sp>
        <p:nvSpPr>
          <p:cNvPr id="3" name="Content Placeholder 2"/>
          <p:cNvSpPr>
            <a:spLocks noGrp="1"/>
          </p:cNvSpPr>
          <p:nvPr>
            <p:ph idx="1"/>
          </p:nvPr>
        </p:nvSpPr>
        <p:spPr>
          <a:xfrm>
            <a:off x="457200" y="1600200"/>
            <a:ext cx="8229600" cy="5069160"/>
          </a:xfrm>
        </p:spPr>
        <p:txBody>
          <a:bodyPr>
            <a:normAutofit/>
          </a:bodyPr>
          <a:lstStyle/>
          <a:p>
            <a:pPr algn="just"/>
            <a:r>
              <a:rPr lang="en-IN" dirty="0"/>
              <a:t>Declaration tag is a block of java code for declaring class wide variables, methods and classes. Whatever placed inside these tags gets initialized during JSP initialization phase and has class scope. </a:t>
            </a:r>
            <a:endParaRPr lang="en-IN" dirty="0" smtClean="0"/>
          </a:p>
          <a:p>
            <a:pPr algn="just"/>
            <a:r>
              <a:rPr lang="en-IN" b="1" dirty="0"/>
              <a:t>declaration tag</a:t>
            </a:r>
            <a:r>
              <a:rPr lang="en-IN" dirty="0"/>
              <a:t> can be used for defining class level variables, methods and classes</a:t>
            </a:r>
            <a:r>
              <a:rPr lang="en-IN" dirty="0" smtClean="0"/>
              <a:t>.</a:t>
            </a:r>
          </a:p>
          <a:p>
            <a:pPr algn="just"/>
            <a:r>
              <a:rPr lang="en-IN" b="1" dirty="0"/>
              <a:t>Syntax of declaration tag:</a:t>
            </a:r>
            <a:endParaRPr lang="en-IN" dirty="0"/>
          </a:p>
          <a:p>
            <a:pPr marL="0" indent="0" algn="just">
              <a:buNone/>
            </a:pPr>
            <a:r>
              <a:rPr lang="en-IN" dirty="0" smtClean="0"/>
              <a:t>	&lt;%! </a:t>
            </a:r>
            <a:r>
              <a:rPr lang="en-IN" dirty="0"/>
              <a:t> Declaration %&gt;</a:t>
            </a:r>
          </a:p>
        </p:txBody>
      </p:sp>
    </p:spTree>
    <p:extLst>
      <p:ext uri="{BB962C8B-B14F-4D97-AF65-F5344CB8AC3E}">
        <p14:creationId xmlns:p14="http://schemas.microsoft.com/office/powerpoint/2010/main" val="102436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a:bodyPr>
          <a:lstStyle/>
          <a:p>
            <a:r>
              <a:rPr lang="en-IN" b="1" dirty="0"/>
              <a:t>Example 1: Variables </a:t>
            </a:r>
            <a:r>
              <a:rPr lang="en-IN" b="1" dirty="0" smtClean="0"/>
              <a:t>declaration</a:t>
            </a:r>
            <a:endParaRPr lang="en-IN" dirty="0"/>
          </a:p>
        </p:txBody>
      </p:sp>
      <p:sp>
        <p:nvSpPr>
          <p:cNvPr id="3" name="Content Placeholder 2"/>
          <p:cNvSpPr>
            <a:spLocks noGrp="1"/>
          </p:cNvSpPr>
          <p:nvPr>
            <p:ph idx="1"/>
          </p:nvPr>
        </p:nvSpPr>
        <p:spPr>
          <a:xfrm>
            <a:off x="457200" y="1340768"/>
            <a:ext cx="8229600" cy="5256584"/>
          </a:xfrm>
        </p:spPr>
        <p:txBody>
          <a:bodyPr>
            <a:normAutofit fontScale="70000" lnSpcReduction="20000"/>
          </a:bodyPr>
          <a:lstStyle/>
          <a:p>
            <a:r>
              <a:rPr lang="en-IN" dirty="0" smtClean="0"/>
              <a:t>In </a:t>
            </a:r>
            <a:r>
              <a:rPr lang="en-IN" dirty="0"/>
              <a:t>this example we have declared two variables inside declaration tag and displayed them on client using </a:t>
            </a:r>
            <a:r>
              <a:rPr lang="en-IN" b="1" dirty="0"/>
              <a:t>expression tag</a:t>
            </a:r>
            <a:r>
              <a:rPr lang="en-IN" dirty="0" smtClean="0"/>
              <a:t>.</a:t>
            </a:r>
          </a:p>
          <a:p>
            <a:endParaRPr lang="en-IN" sz="2000" dirty="0"/>
          </a:p>
          <a:p>
            <a:pPr marL="0" indent="0">
              <a:buNone/>
            </a:pPr>
            <a:r>
              <a:rPr lang="en-IN" dirty="0" smtClean="0"/>
              <a:t>&lt;</a:t>
            </a:r>
            <a:r>
              <a:rPr lang="en-IN" dirty="0"/>
              <a:t>html&gt; </a:t>
            </a:r>
            <a:endParaRPr lang="en-IN" dirty="0" smtClean="0"/>
          </a:p>
          <a:p>
            <a:pPr marL="0" indent="0">
              <a:buNone/>
            </a:pPr>
            <a:r>
              <a:rPr lang="en-IN" dirty="0" smtClean="0"/>
              <a:t>	&lt;</a:t>
            </a:r>
            <a:r>
              <a:rPr lang="en-IN" dirty="0"/>
              <a:t>head&gt; </a:t>
            </a:r>
            <a:endParaRPr lang="en-IN" dirty="0" smtClean="0"/>
          </a:p>
          <a:p>
            <a:pPr marL="0" indent="0">
              <a:buNone/>
            </a:pPr>
            <a:r>
              <a:rPr lang="en-IN" dirty="0" smtClean="0"/>
              <a:t>		&lt;</a:t>
            </a:r>
            <a:r>
              <a:rPr lang="en-IN" dirty="0"/>
              <a:t>title&gt;Declaration tag Example1&lt;/title&gt; </a:t>
            </a:r>
            <a:endParaRPr lang="en-IN" dirty="0" smtClean="0"/>
          </a:p>
          <a:p>
            <a:pPr marL="0" indent="0">
              <a:buNone/>
            </a:pPr>
            <a:r>
              <a:rPr lang="en-IN" dirty="0" smtClean="0"/>
              <a:t>	&lt;/</a:t>
            </a:r>
            <a:r>
              <a:rPr lang="en-IN" dirty="0"/>
              <a:t>head</a:t>
            </a:r>
            <a:r>
              <a:rPr lang="en-IN" dirty="0" smtClean="0"/>
              <a:t>&gt;</a:t>
            </a:r>
          </a:p>
          <a:p>
            <a:pPr marL="0" indent="0">
              <a:buNone/>
            </a:pPr>
            <a:r>
              <a:rPr lang="en-IN" dirty="0" smtClean="0"/>
              <a:t> 	&lt;</a:t>
            </a:r>
            <a:r>
              <a:rPr lang="en-IN" dirty="0"/>
              <a:t>body&gt; </a:t>
            </a:r>
            <a:endParaRPr lang="en-IN" dirty="0" smtClean="0"/>
          </a:p>
          <a:p>
            <a:pPr marL="0" indent="0">
              <a:buNone/>
            </a:pPr>
            <a:r>
              <a:rPr lang="en-IN" dirty="0" smtClean="0"/>
              <a:t>		&lt;%! </a:t>
            </a:r>
            <a:r>
              <a:rPr lang="en-IN" dirty="0"/>
              <a:t>String name</a:t>
            </a:r>
            <a:r>
              <a:rPr lang="en-IN" dirty="0" smtClean="0"/>
              <a:t>=“</a:t>
            </a:r>
            <a:r>
              <a:rPr lang="en-IN" dirty="0" err="1" smtClean="0"/>
              <a:t>Aksha</a:t>
            </a:r>
            <a:r>
              <a:rPr lang="en-IN" dirty="0" smtClean="0"/>
              <a:t>"; %&gt;</a:t>
            </a:r>
          </a:p>
          <a:p>
            <a:pPr marL="0" indent="0">
              <a:buNone/>
            </a:pPr>
            <a:r>
              <a:rPr lang="en-IN" dirty="0" smtClean="0"/>
              <a:t> 		&lt;%! </a:t>
            </a:r>
            <a:r>
              <a:rPr lang="en-IN" dirty="0" err="1"/>
              <a:t>int</a:t>
            </a:r>
            <a:r>
              <a:rPr lang="en-IN" dirty="0"/>
              <a:t> </a:t>
            </a:r>
            <a:r>
              <a:rPr lang="en-IN" dirty="0" smtClean="0"/>
              <a:t>age=8; </a:t>
            </a:r>
            <a:r>
              <a:rPr lang="en-IN" dirty="0"/>
              <a:t>%&gt; </a:t>
            </a:r>
            <a:endParaRPr lang="en-IN" dirty="0" smtClean="0"/>
          </a:p>
          <a:p>
            <a:pPr marL="0" indent="0">
              <a:buNone/>
            </a:pPr>
            <a:r>
              <a:rPr lang="en-IN" dirty="0" smtClean="0"/>
              <a:t>		&lt;%= </a:t>
            </a:r>
            <a:r>
              <a:rPr lang="en-IN" dirty="0"/>
              <a:t>"Name is: "+ name %&gt;&lt;</a:t>
            </a:r>
            <a:r>
              <a:rPr lang="en-IN" dirty="0" err="1"/>
              <a:t>br</a:t>
            </a:r>
            <a:r>
              <a:rPr lang="en-IN" dirty="0"/>
              <a:t>&gt; </a:t>
            </a:r>
            <a:endParaRPr lang="en-IN" dirty="0" smtClean="0"/>
          </a:p>
          <a:p>
            <a:pPr marL="0" indent="0">
              <a:buNone/>
            </a:pPr>
            <a:r>
              <a:rPr lang="en-IN" dirty="0" smtClean="0"/>
              <a:t>		&lt;%= </a:t>
            </a:r>
            <a:r>
              <a:rPr lang="en-IN" dirty="0"/>
              <a:t>"AGE: "+ age %&gt; </a:t>
            </a:r>
            <a:endParaRPr lang="en-IN" dirty="0" smtClean="0"/>
          </a:p>
          <a:p>
            <a:pPr marL="0" indent="0">
              <a:buNone/>
            </a:pPr>
            <a:r>
              <a:rPr lang="en-IN" dirty="0" smtClean="0"/>
              <a:t>	&lt;/</a:t>
            </a:r>
            <a:r>
              <a:rPr lang="en-IN" dirty="0"/>
              <a:t>body&gt; </a:t>
            </a:r>
            <a:endParaRPr lang="en-IN" dirty="0" smtClean="0"/>
          </a:p>
          <a:p>
            <a:pPr marL="0" indent="0">
              <a:buNone/>
            </a:pPr>
            <a:r>
              <a:rPr lang="en-IN" dirty="0" smtClean="0"/>
              <a:t>&lt;/</a:t>
            </a:r>
            <a:r>
              <a:rPr lang="en-IN" dirty="0"/>
              <a:t>html&gt;</a:t>
            </a:r>
          </a:p>
        </p:txBody>
      </p:sp>
    </p:spTree>
    <p:extLst>
      <p:ext uri="{BB962C8B-B14F-4D97-AF65-F5344CB8AC3E}">
        <p14:creationId xmlns:p14="http://schemas.microsoft.com/office/powerpoint/2010/main" val="3226685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IN" dirty="0"/>
          </a:p>
        </p:txBody>
      </p:sp>
      <p:sp>
        <p:nvSpPr>
          <p:cNvPr id="3" name="Content Placeholder 2"/>
          <p:cNvSpPr>
            <a:spLocks noGrp="1"/>
          </p:cNvSpPr>
          <p:nvPr>
            <p:ph idx="1"/>
          </p:nvPr>
        </p:nvSpPr>
        <p:spPr/>
        <p:txBody>
          <a:bodyPr>
            <a:normAutofit fontScale="85000" lnSpcReduction="20000"/>
          </a:bodyPr>
          <a:lstStyle/>
          <a:p>
            <a:pPr algn="just"/>
            <a:r>
              <a:rPr lang="en-IN" b="1" dirty="0"/>
              <a:t>JSP</a:t>
            </a:r>
            <a:r>
              <a:rPr lang="en-IN" dirty="0"/>
              <a:t> technology is used to create web application just like Servlet technology. It can be thought of as an extension to servlet because it provides more functionality than servlet such as expression language, </a:t>
            </a:r>
            <a:r>
              <a:rPr lang="en-IN" dirty="0" err="1" smtClean="0"/>
              <a:t>jstl</a:t>
            </a:r>
            <a:r>
              <a:rPr lang="en-IN" dirty="0" smtClean="0"/>
              <a:t> (</a:t>
            </a:r>
            <a:r>
              <a:rPr lang="en-IN" dirty="0"/>
              <a:t>JSP Standard Tag </a:t>
            </a:r>
            <a:r>
              <a:rPr lang="en-IN" dirty="0" smtClean="0"/>
              <a:t>Library) </a:t>
            </a:r>
            <a:r>
              <a:rPr lang="en-IN" dirty="0"/>
              <a:t>etc</a:t>
            </a:r>
            <a:r>
              <a:rPr lang="en-IN" dirty="0" smtClean="0"/>
              <a:t>.</a:t>
            </a:r>
          </a:p>
          <a:p>
            <a:pPr algn="just"/>
            <a:r>
              <a:rPr lang="en-US" dirty="0"/>
              <a:t>JSPs are server-side technology, the processing of both the static and dynamic </a:t>
            </a:r>
            <a:r>
              <a:rPr lang="en-US" dirty="0" smtClean="0"/>
              <a:t>elements.</a:t>
            </a:r>
            <a:endParaRPr lang="en-IN" dirty="0" smtClean="0"/>
          </a:p>
          <a:p>
            <a:pPr algn="just"/>
            <a:r>
              <a:rPr lang="en-IN" dirty="0"/>
              <a:t>A JSP page consists of HTML tags and JSP tags. The </a:t>
            </a:r>
            <a:r>
              <a:rPr lang="en-IN" dirty="0" err="1"/>
              <a:t>jsp</a:t>
            </a:r>
            <a:r>
              <a:rPr lang="en-IN" dirty="0"/>
              <a:t> pages are easier to maintain than servlet because we can separate designing and development. It provides some additional features such as Expression Language, Custom Tag etc.</a:t>
            </a:r>
          </a:p>
        </p:txBody>
      </p:sp>
    </p:spTree>
    <p:extLst>
      <p:ext uri="{BB962C8B-B14F-4D97-AF65-F5344CB8AC3E}">
        <p14:creationId xmlns:p14="http://schemas.microsoft.com/office/powerpoint/2010/main" val="12515746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a:bodyPr>
          <a:lstStyle/>
          <a:p>
            <a:r>
              <a:rPr lang="en-IN" b="1" dirty="0"/>
              <a:t>Example 2: Methods </a:t>
            </a:r>
            <a:r>
              <a:rPr lang="en-IN" b="1" dirty="0" smtClean="0"/>
              <a:t>declaration</a:t>
            </a:r>
            <a:endParaRPr lang="en-IN" dirty="0"/>
          </a:p>
        </p:txBody>
      </p:sp>
      <p:sp>
        <p:nvSpPr>
          <p:cNvPr id="3" name="Content Placeholder 2"/>
          <p:cNvSpPr>
            <a:spLocks noGrp="1"/>
          </p:cNvSpPr>
          <p:nvPr>
            <p:ph idx="1"/>
          </p:nvPr>
        </p:nvSpPr>
        <p:spPr>
          <a:xfrm>
            <a:off x="457200" y="1196752"/>
            <a:ext cx="8229600" cy="5544616"/>
          </a:xfrm>
        </p:spPr>
        <p:txBody>
          <a:bodyPr>
            <a:normAutofit fontScale="70000" lnSpcReduction="20000"/>
          </a:bodyPr>
          <a:lstStyle/>
          <a:p>
            <a:r>
              <a:rPr lang="en-IN" dirty="0" smtClean="0"/>
              <a:t>In </a:t>
            </a:r>
            <a:r>
              <a:rPr lang="en-IN" dirty="0"/>
              <a:t>this example we have declared a method </a:t>
            </a:r>
            <a:r>
              <a:rPr lang="en-IN" b="1" dirty="0"/>
              <a:t>sum</a:t>
            </a:r>
            <a:r>
              <a:rPr lang="en-IN" dirty="0"/>
              <a:t> using </a:t>
            </a:r>
            <a:r>
              <a:rPr lang="en-IN" b="1" dirty="0"/>
              <a:t>JSP declaration tag</a:t>
            </a:r>
            <a:r>
              <a:rPr lang="en-IN" dirty="0" smtClean="0"/>
              <a:t>.</a:t>
            </a:r>
          </a:p>
          <a:p>
            <a:pPr marL="0" indent="0">
              <a:buNone/>
            </a:pPr>
            <a:endParaRPr lang="en-IN" sz="1800" dirty="0"/>
          </a:p>
          <a:p>
            <a:pPr marL="0" indent="0">
              <a:buNone/>
            </a:pPr>
            <a:r>
              <a:rPr lang="en-IN" dirty="0"/>
              <a:t>&lt;html&gt; </a:t>
            </a:r>
            <a:endParaRPr lang="en-IN" dirty="0" smtClean="0"/>
          </a:p>
          <a:p>
            <a:pPr marL="0" indent="0">
              <a:buNone/>
            </a:pPr>
            <a:r>
              <a:rPr lang="en-IN" dirty="0" smtClean="0"/>
              <a:t>	&lt;</a:t>
            </a:r>
            <a:r>
              <a:rPr lang="en-IN" dirty="0"/>
              <a:t>head&gt; </a:t>
            </a:r>
            <a:endParaRPr lang="en-IN" dirty="0" smtClean="0"/>
          </a:p>
          <a:p>
            <a:pPr marL="0" indent="0">
              <a:buNone/>
            </a:pPr>
            <a:r>
              <a:rPr lang="en-IN" dirty="0"/>
              <a:t>	</a:t>
            </a:r>
            <a:r>
              <a:rPr lang="en-IN" dirty="0" smtClean="0"/>
              <a:t>	&lt;</a:t>
            </a:r>
            <a:r>
              <a:rPr lang="en-IN" dirty="0"/>
              <a:t>title&gt;Methods Declaration&lt;/title&gt; </a:t>
            </a:r>
            <a:r>
              <a:rPr lang="en-IN" dirty="0" smtClean="0"/>
              <a:t>	</a:t>
            </a:r>
          </a:p>
          <a:p>
            <a:pPr marL="0" indent="0">
              <a:buNone/>
            </a:pPr>
            <a:r>
              <a:rPr lang="en-IN" dirty="0"/>
              <a:t>	</a:t>
            </a:r>
            <a:r>
              <a:rPr lang="en-IN" dirty="0" smtClean="0"/>
              <a:t>&lt;/</a:t>
            </a:r>
            <a:r>
              <a:rPr lang="en-IN" dirty="0"/>
              <a:t>head&gt; </a:t>
            </a:r>
            <a:endParaRPr lang="en-IN" dirty="0" smtClean="0"/>
          </a:p>
          <a:p>
            <a:pPr marL="0" indent="0">
              <a:buNone/>
            </a:pPr>
            <a:r>
              <a:rPr lang="en-IN" dirty="0"/>
              <a:t>	</a:t>
            </a:r>
            <a:r>
              <a:rPr lang="en-IN" dirty="0" smtClean="0"/>
              <a:t>&lt;</a:t>
            </a:r>
            <a:r>
              <a:rPr lang="en-IN" dirty="0"/>
              <a:t>body&gt; </a:t>
            </a:r>
            <a:endParaRPr lang="en-IN" dirty="0" smtClean="0"/>
          </a:p>
          <a:p>
            <a:pPr marL="0" indent="0">
              <a:buNone/>
            </a:pPr>
            <a:r>
              <a:rPr lang="en-IN" dirty="0"/>
              <a:t>	</a:t>
            </a:r>
            <a:r>
              <a:rPr lang="en-IN" dirty="0" smtClean="0"/>
              <a:t>	&lt;%! </a:t>
            </a:r>
          </a:p>
          <a:p>
            <a:pPr marL="0" indent="0">
              <a:buNone/>
            </a:pPr>
            <a:r>
              <a:rPr lang="en-IN" dirty="0"/>
              <a:t>	</a:t>
            </a:r>
            <a:r>
              <a:rPr lang="en-IN" dirty="0" smtClean="0"/>
              <a:t>		</a:t>
            </a:r>
            <a:r>
              <a:rPr lang="en-IN" dirty="0" err="1" smtClean="0"/>
              <a:t>int</a:t>
            </a:r>
            <a:r>
              <a:rPr lang="en-IN" dirty="0" smtClean="0"/>
              <a:t> </a:t>
            </a:r>
            <a:r>
              <a:rPr lang="en-IN" dirty="0"/>
              <a:t>sum(</a:t>
            </a:r>
            <a:r>
              <a:rPr lang="en-IN" dirty="0" err="1"/>
              <a:t>int</a:t>
            </a:r>
            <a:r>
              <a:rPr lang="en-IN" dirty="0"/>
              <a:t> num1, </a:t>
            </a:r>
            <a:r>
              <a:rPr lang="en-IN" dirty="0" err="1"/>
              <a:t>int</a:t>
            </a:r>
            <a:r>
              <a:rPr lang="en-IN" dirty="0"/>
              <a:t> num2, </a:t>
            </a:r>
            <a:r>
              <a:rPr lang="en-IN" dirty="0" err="1"/>
              <a:t>int</a:t>
            </a:r>
            <a:r>
              <a:rPr lang="en-IN" dirty="0"/>
              <a:t> num3</a:t>
            </a:r>
            <a:r>
              <a:rPr lang="en-IN" dirty="0" smtClean="0"/>
              <a:t>)</a:t>
            </a:r>
          </a:p>
          <a:p>
            <a:pPr marL="0" indent="0">
              <a:buNone/>
            </a:pPr>
            <a:r>
              <a:rPr lang="en-IN" dirty="0"/>
              <a:t>	</a:t>
            </a:r>
            <a:r>
              <a:rPr lang="en-IN" dirty="0" smtClean="0"/>
              <a:t>		{ </a:t>
            </a:r>
          </a:p>
          <a:p>
            <a:pPr marL="0" indent="0">
              <a:buNone/>
            </a:pPr>
            <a:r>
              <a:rPr lang="en-IN" dirty="0"/>
              <a:t>	</a:t>
            </a:r>
            <a:r>
              <a:rPr lang="en-IN" dirty="0" smtClean="0"/>
              <a:t>			return </a:t>
            </a:r>
            <a:r>
              <a:rPr lang="en-IN" dirty="0"/>
              <a:t>num1+num2+num3; </a:t>
            </a:r>
            <a:endParaRPr lang="en-IN" dirty="0" smtClean="0"/>
          </a:p>
          <a:p>
            <a:pPr marL="0" indent="0">
              <a:buNone/>
            </a:pPr>
            <a:r>
              <a:rPr lang="en-IN" dirty="0"/>
              <a:t>	</a:t>
            </a:r>
            <a:r>
              <a:rPr lang="en-IN" dirty="0" smtClean="0"/>
              <a:t>		}</a:t>
            </a:r>
          </a:p>
          <a:p>
            <a:pPr marL="0" indent="0">
              <a:buNone/>
            </a:pPr>
            <a:r>
              <a:rPr lang="en-IN" dirty="0"/>
              <a:t>	</a:t>
            </a:r>
            <a:r>
              <a:rPr lang="en-IN" dirty="0" smtClean="0"/>
              <a:t>	 </a:t>
            </a:r>
            <a:r>
              <a:rPr lang="en-IN" dirty="0"/>
              <a:t>%&gt; </a:t>
            </a:r>
            <a:endParaRPr lang="en-IN" dirty="0" smtClean="0"/>
          </a:p>
          <a:p>
            <a:pPr marL="0" indent="0">
              <a:buNone/>
            </a:pPr>
            <a:r>
              <a:rPr lang="en-IN" dirty="0"/>
              <a:t>	</a:t>
            </a:r>
            <a:r>
              <a:rPr lang="en-IN" dirty="0" smtClean="0"/>
              <a:t>	&lt;%= </a:t>
            </a:r>
            <a:r>
              <a:rPr lang="en-IN" dirty="0"/>
              <a:t>"Result is: " + sum(10,40,50) </a:t>
            </a:r>
            <a:r>
              <a:rPr lang="en-IN" dirty="0" smtClean="0"/>
              <a:t>%&gt;</a:t>
            </a:r>
          </a:p>
          <a:p>
            <a:pPr marL="0" indent="0">
              <a:buNone/>
            </a:pPr>
            <a:r>
              <a:rPr lang="en-IN" dirty="0"/>
              <a:t>	</a:t>
            </a:r>
            <a:r>
              <a:rPr lang="en-IN" dirty="0" smtClean="0"/>
              <a:t> </a:t>
            </a:r>
            <a:r>
              <a:rPr lang="en-IN" dirty="0"/>
              <a:t>&lt;/body</a:t>
            </a:r>
            <a:r>
              <a:rPr lang="en-IN" dirty="0" smtClean="0"/>
              <a:t>&gt;</a:t>
            </a:r>
          </a:p>
          <a:p>
            <a:pPr marL="0" indent="0">
              <a:buNone/>
            </a:pPr>
            <a:r>
              <a:rPr lang="en-IN" dirty="0" smtClean="0"/>
              <a:t>&lt;/html</a:t>
            </a:r>
            <a:endParaRPr lang="en-IN" dirty="0"/>
          </a:p>
        </p:txBody>
      </p:sp>
    </p:spTree>
    <p:extLst>
      <p:ext uri="{BB962C8B-B14F-4D97-AF65-F5344CB8AC3E}">
        <p14:creationId xmlns:p14="http://schemas.microsoft.com/office/powerpoint/2010/main" val="4011630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JSP Custom </a:t>
            </a:r>
            <a:r>
              <a:rPr lang="en-IN" b="1" dirty="0" smtClean="0"/>
              <a:t>tags</a:t>
            </a:r>
            <a:endParaRPr lang="en-IN" dirty="0"/>
          </a:p>
        </p:txBody>
      </p:sp>
      <p:sp>
        <p:nvSpPr>
          <p:cNvPr id="3" name="Content Placeholder 2"/>
          <p:cNvSpPr>
            <a:spLocks noGrp="1"/>
          </p:cNvSpPr>
          <p:nvPr>
            <p:ph idx="1"/>
          </p:nvPr>
        </p:nvSpPr>
        <p:spPr/>
        <p:txBody>
          <a:bodyPr>
            <a:normAutofit fontScale="92500"/>
          </a:bodyPr>
          <a:lstStyle/>
          <a:p>
            <a:pPr algn="just"/>
            <a:r>
              <a:rPr lang="en-IN" dirty="0"/>
              <a:t>User-defined tags are known as </a:t>
            </a:r>
            <a:r>
              <a:rPr lang="en-IN" b="1" dirty="0"/>
              <a:t>custom tags</a:t>
            </a:r>
            <a:r>
              <a:rPr lang="en-IN" dirty="0"/>
              <a:t>. </a:t>
            </a:r>
            <a:r>
              <a:rPr lang="en-IN" dirty="0" smtClean="0"/>
              <a:t>To </a:t>
            </a:r>
            <a:r>
              <a:rPr lang="en-IN" dirty="0"/>
              <a:t>create a custom tag we need three things</a:t>
            </a:r>
            <a:r>
              <a:rPr lang="en-IN" dirty="0" smtClean="0"/>
              <a:t>:</a:t>
            </a:r>
          </a:p>
          <a:p>
            <a:pPr marL="0" indent="0" algn="just">
              <a:buNone/>
            </a:pPr>
            <a:r>
              <a:rPr lang="en-IN" dirty="0"/>
              <a:t/>
            </a:r>
            <a:br>
              <a:rPr lang="en-IN" dirty="0"/>
            </a:br>
            <a:r>
              <a:rPr lang="en-IN" b="1" dirty="0"/>
              <a:t>1) Tag handler class</a:t>
            </a:r>
            <a:r>
              <a:rPr lang="en-IN" dirty="0"/>
              <a:t>: In this class we specify what our custom tag will do when it is used in a JSP page.</a:t>
            </a:r>
            <a:br>
              <a:rPr lang="en-IN" dirty="0"/>
            </a:br>
            <a:r>
              <a:rPr lang="en-IN" b="1" dirty="0"/>
              <a:t>2) TLD file</a:t>
            </a:r>
            <a:r>
              <a:rPr lang="en-IN" dirty="0"/>
              <a:t>: Tag descriptor file where we will specify our tag name, tag handler class and tag attributes.</a:t>
            </a:r>
            <a:br>
              <a:rPr lang="en-IN" dirty="0"/>
            </a:br>
            <a:r>
              <a:rPr lang="en-IN" b="1" dirty="0"/>
              <a:t>3) JSP page</a:t>
            </a:r>
            <a:r>
              <a:rPr lang="en-IN" dirty="0"/>
              <a:t>: A JSP page where we will be using our custom tag.</a:t>
            </a:r>
          </a:p>
          <a:p>
            <a:pPr algn="just"/>
            <a:endParaRPr lang="en-IN" dirty="0"/>
          </a:p>
        </p:txBody>
      </p:sp>
    </p:spTree>
    <p:extLst>
      <p:ext uri="{BB962C8B-B14F-4D97-AF65-F5344CB8AC3E}">
        <p14:creationId xmlns:p14="http://schemas.microsoft.com/office/powerpoint/2010/main" val="3858292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en-IN" dirty="0"/>
              <a:t>Tag library descriptor (TLD</a:t>
            </a:r>
            <a:r>
              <a:rPr lang="en-IN" dirty="0" smtClean="0"/>
              <a:t>)</a:t>
            </a:r>
            <a:endParaRPr lang="en-IN" dirty="0"/>
          </a:p>
        </p:txBody>
      </p:sp>
      <p:sp>
        <p:nvSpPr>
          <p:cNvPr id="3" name="Content Placeholder 2"/>
          <p:cNvSpPr>
            <a:spLocks noGrp="1"/>
          </p:cNvSpPr>
          <p:nvPr>
            <p:ph idx="1"/>
          </p:nvPr>
        </p:nvSpPr>
        <p:spPr>
          <a:xfrm>
            <a:off x="457200" y="1124744"/>
            <a:ext cx="8229600" cy="5400600"/>
          </a:xfrm>
        </p:spPr>
        <p:txBody>
          <a:bodyPr>
            <a:normAutofit fontScale="62500" lnSpcReduction="20000"/>
          </a:bodyPr>
          <a:lstStyle/>
          <a:p>
            <a:r>
              <a:rPr lang="en-IN" dirty="0" smtClean="0"/>
              <a:t>The </a:t>
            </a:r>
            <a:r>
              <a:rPr lang="en-IN" dirty="0"/>
              <a:t>custom tags can be implemented or redistributed with tag handlers that are written in Java. These redistributable tags must be in a library called Tag Library Descriptor. The TLD file is an XML file. It contains the information about the tag library and about detailed description in the library. TLDs are handled by the container and also by the development tools of JSP that is to validate the tags.</a:t>
            </a:r>
            <a:br>
              <a:rPr lang="en-IN" dirty="0"/>
            </a:br>
            <a:r>
              <a:rPr lang="en-IN" dirty="0"/>
              <a:t/>
            </a:r>
            <a:br>
              <a:rPr lang="en-IN" dirty="0"/>
            </a:br>
            <a:r>
              <a:rPr lang="en-IN" dirty="0"/>
              <a:t>The extension for the tag library file is .</a:t>
            </a:r>
            <a:r>
              <a:rPr lang="en-IN" dirty="0" err="1"/>
              <a:t>tld</a:t>
            </a:r>
            <a:r>
              <a:rPr lang="en-IN" dirty="0"/>
              <a:t> and must be packaged in the WEB-INF/ directory or in the /META-INF directory or subdirectory of the tag library packaged in a JAR file or subdirectory of the WAR file. The tag library will be automatically generated by the web container if the file is packaged in /WEB-INF/tags or in a subdirectory.</a:t>
            </a:r>
            <a:br>
              <a:rPr lang="en-IN" dirty="0"/>
            </a:br>
            <a:r>
              <a:rPr lang="en-IN" dirty="0"/>
              <a:t/>
            </a:r>
            <a:br>
              <a:rPr lang="en-IN" dirty="0"/>
            </a:br>
            <a:r>
              <a:rPr lang="en-IN" dirty="0"/>
              <a:t>A tag library file must begin with a root element ‘</a:t>
            </a:r>
            <a:r>
              <a:rPr lang="en-IN" dirty="0" err="1"/>
              <a:t>taglib</a:t>
            </a:r>
            <a:r>
              <a:rPr lang="en-IN" dirty="0"/>
              <a:t>’ which specifies the schema and the JSP version. For Example:</a:t>
            </a:r>
            <a:br>
              <a:rPr lang="en-IN" dirty="0"/>
            </a:br>
            <a:r>
              <a:rPr lang="en-IN" dirty="0"/>
              <a:t/>
            </a:r>
            <a:br>
              <a:rPr lang="en-IN" dirty="0"/>
            </a:br>
            <a:r>
              <a:rPr lang="en-IN" dirty="0"/>
              <a:t>&lt;</a:t>
            </a:r>
            <a:r>
              <a:rPr lang="en-IN" dirty="0" err="1"/>
              <a:t>taglib</a:t>
            </a:r>
            <a:r>
              <a:rPr lang="en-IN" dirty="0"/>
              <a:t> </a:t>
            </a:r>
            <a:r>
              <a:rPr lang="en-IN" dirty="0" err="1"/>
              <a:t>xmlns</a:t>
            </a:r>
            <a:r>
              <a:rPr lang="en-IN" dirty="0"/>
              <a:t>=http://java.sun.com/xml/ns/j2ee</a:t>
            </a:r>
            <a:br>
              <a:rPr lang="en-IN" dirty="0"/>
            </a:br>
            <a:r>
              <a:rPr lang="en-IN" dirty="0" err="1"/>
              <a:t>xmlns:xsi</a:t>
            </a:r>
            <a:r>
              <a:rPr lang="en-IN" dirty="0"/>
              <a:t>=http://www.w3.org/2001/XMLSchema-instance</a:t>
            </a:r>
            <a:br>
              <a:rPr lang="en-IN" dirty="0"/>
            </a:br>
            <a:r>
              <a:rPr lang="en-IN" dirty="0" err="1"/>
              <a:t>xsi:schemaLocation</a:t>
            </a:r>
            <a:r>
              <a:rPr lang="en-IN" dirty="0"/>
              <a:t>="http://java.sun.com/xml/ns/j2ee/web-</a:t>
            </a:r>
            <a:br>
              <a:rPr lang="en-IN" dirty="0"/>
            </a:br>
            <a:r>
              <a:rPr lang="en-IN" dirty="0"/>
              <a:t>jsptaglibrary_2_0.xsd" version=”2.0”&gt;</a:t>
            </a:r>
          </a:p>
          <a:p>
            <a:pPr marL="0" indent="0" algn="just">
              <a:buNone/>
            </a:pPr>
            <a:endParaRPr lang="en-IN" dirty="0"/>
          </a:p>
        </p:txBody>
      </p:sp>
    </p:spTree>
    <p:extLst>
      <p:ext uri="{BB962C8B-B14F-4D97-AF65-F5344CB8AC3E}">
        <p14:creationId xmlns:p14="http://schemas.microsoft.com/office/powerpoint/2010/main" val="1436511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JSTL</a:t>
            </a:r>
            <a:endParaRPr lang="en-IN" dirty="0"/>
          </a:p>
        </p:txBody>
      </p:sp>
      <p:sp>
        <p:nvSpPr>
          <p:cNvPr id="3" name="Content Placeholder 2"/>
          <p:cNvSpPr>
            <a:spLocks noGrp="1"/>
          </p:cNvSpPr>
          <p:nvPr>
            <p:ph idx="1"/>
          </p:nvPr>
        </p:nvSpPr>
        <p:spPr/>
        <p:txBody>
          <a:bodyPr/>
          <a:lstStyle/>
          <a:p>
            <a:pPr algn="just"/>
            <a:r>
              <a:rPr lang="en-IN" dirty="0" smtClean="0"/>
              <a:t>JSP </a:t>
            </a:r>
            <a:r>
              <a:rPr lang="en-IN" dirty="0"/>
              <a:t>Standard Tag Library(JSTL) is a standard library of readymade tags. The JSTL contains several tags that can remove </a:t>
            </a:r>
            <a:r>
              <a:rPr lang="en-IN" dirty="0" err="1"/>
              <a:t>scriplet</a:t>
            </a:r>
            <a:r>
              <a:rPr lang="en-IN" dirty="0"/>
              <a:t> code from a JSP page by providing some ready to use, already implemented common functionalities.</a:t>
            </a:r>
          </a:p>
          <a:p>
            <a:pPr algn="just"/>
            <a:endParaRPr lang="en-IN" dirty="0"/>
          </a:p>
        </p:txBody>
      </p:sp>
    </p:spTree>
    <p:extLst>
      <p:ext uri="{BB962C8B-B14F-4D97-AF65-F5344CB8AC3E}">
        <p14:creationId xmlns:p14="http://schemas.microsoft.com/office/powerpoint/2010/main" val="3273075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363272" cy="6120680"/>
          </a:xfrm>
        </p:spPr>
        <p:txBody>
          <a:bodyPr>
            <a:normAutofit/>
          </a:bodyPr>
          <a:lstStyle/>
          <a:p>
            <a:r>
              <a:rPr lang="en-IN" sz="2800" dirty="0"/>
              <a:t>JSTL is divided into 5 groups:</a:t>
            </a:r>
          </a:p>
          <a:p>
            <a:r>
              <a:rPr lang="en-IN" sz="2800" b="1" dirty="0"/>
              <a:t>JSTL Core</a:t>
            </a:r>
            <a:r>
              <a:rPr lang="en-IN" sz="2800" dirty="0"/>
              <a:t>: </a:t>
            </a:r>
            <a:r>
              <a:rPr lang="en-IN" sz="2800" dirty="0" smtClean="0"/>
              <a:t>JSTL </a:t>
            </a:r>
            <a:r>
              <a:rPr lang="en-IN" sz="2800" dirty="0"/>
              <a:t>Core provides several core tags such as </a:t>
            </a:r>
            <a:r>
              <a:rPr lang="en-IN" sz="2800" b="1" dirty="0"/>
              <a:t>if</a:t>
            </a:r>
            <a:r>
              <a:rPr lang="en-IN" sz="2800" dirty="0"/>
              <a:t>, </a:t>
            </a:r>
            <a:r>
              <a:rPr lang="en-IN" sz="2800" b="1" dirty="0" err="1"/>
              <a:t>forEach</a:t>
            </a:r>
            <a:r>
              <a:rPr lang="en-IN" sz="2800" dirty="0"/>
              <a:t>, </a:t>
            </a:r>
            <a:r>
              <a:rPr lang="en-IN" sz="2800" b="1" dirty="0"/>
              <a:t>import</a:t>
            </a:r>
            <a:r>
              <a:rPr lang="en-IN" sz="2800" dirty="0"/>
              <a:t>, </a:t>
            </a:r>
            <a:r>
              <a:rPr lang="en-IN" sz="2800" b="1" dirty="0"/>
              <a:t>out</a:t>
            </a:r>
            <a:r>
              <a:rPr lang="en-IN" sz="2800" dirty="0"/>
              <a:t> </a:t>
            </a:r>
            <a:r>
              <a:rPr lang="en-IN" sz="2800" dirty="0" err="1"/>
              <a:t>etc</a:t>
            </a:r>
            <a:r>
              <a:rPr lang="en-IN" sz="2800" dirty="0"/>
              <a:t> to support some basic scripting task. </a:t>
            </a:r>
            <a:endParaRPr lang="en-IN" sz="2800" dirty="0" smtClean="0"/>
          </a:p>
          <a:p>
            <a:r>
              <a:rPr lang="en-IN" sz="2800" dirty="0" err="1" smtClean="0"/>
              <a:t>Url</a:t>
            </a:r>
            <a:r>
              <a:rPr lang="en-IN" sz="2800" dirty="0" smtClean="0"/>
              <a:t> </a:t>
            </a:r>
            <a:r>
              <a:rPr lang="en-IN" sz="2800" dirty="0"/>
              <a:t>to include JSTL Core Tag inside JSP page is </a:t>
            </a:r>
            <a:r>
              <a:rPr lang="en-IN" sz="2800" dirty="0" smtClean="0"/>
              <a:t>→</a:t>
            </a:r>
          </a:p>
          <a:p>
            <a:pPr marL="0" indent="0">
              <a:buNone/>
            </a:pPr>
            <a:r>
              <a:rPr lang="en-IN" sz="2000" dirty="0" smtClean="0"/>
              <a:t>&lt;%@ </a:t>
            </a:r>
            <a:r>
              <a:rPr lang="en-IN" sz="2000" dirty="0" err="1"/>
              <a:t>taglib</a:t>
            </a:r>
            <a:r>
              <a:rPr lang="en-IN" sz="2000" dirty="0"/>
              <a:t> prefix="c" </a:t>
            </a:r>
            <a:r>
              <a:rPr lang="en-IN" sz="2000" dirty="0" err="1"/>
              <a:t>uri</a:t>
            </a:r>
            <a:r>
              <a:rPr lang="en-IN" sz="2000" dirty="0"/>
              <a:t>="http://java.sun.com/</a:t>
            </a:r>
            <a:r>
              <a:rPr lang="en-IN" sz="2000" dirty="0" err="1"/>
              <a:t>jsp</a:t>
            </a:r>
            <a:r>
              <a:rPr lang="en-IN" sz="2000" dirty="0"/>
              <a:t>/</a:t>
            </a:r>
            <a:r>
              <a:rPr lang="en-IN" sz="2000" dirty="0" err="1"/>
              <a:t>jstl</a:t>
            </a:r>
            <a:r>
              <a:rPr lang="en-IN" sz="2000" dirty="0"/>
              <a:t>/core" %&gt; </a:t>
            </a:r>
            <a:endParaRPr lang="en-IN" sz="2000" dirty="0" smtClean="0"/>
          </a:p>
          <a:p>
            <a:pPr marL="0" indent="0">
              <a:buNone/>
            </a:pPr>
            <a:endParaRPr lang="en-IN" sz="2800" dirty="0"/>
          </a:p>
          <a:p>
            <a:r>
              <a:rPr lang="en-IN" sz="2800" b="1" dirty="0"/>
              <a:t>JSTL Formatting</a:t>
            </a:r>
            <a:r>
              <a:rPr lang="en-IN" sz="2800" dirty="0"/>
              <a:t>: JSTL Formatting library provides tags to format text, date, number for Internationalised web sites. </a:t>
            </a:r>
            <a:endParaRPr lang="en-IN" sz="2800" dirty="0" smtClean="0"/>
          </a:p>
          <a:p>
            <a:r>
              <a:rPr lang="en-IN" sz="2800" dirty="0" err="1" smtClean="0"/>
              <a:t>Url</a:t>
            </a:r>
            <a:r>
              <a:rPr lang="en-IN" sz="2800" dirty="0" smtClean="0"/>
              <a:t> </a:t>
            </a:r>
            <a:r>
              <a:rPr lang="en-IN" sz="2800" dirty="0"/>
              <a:t>to include JSTL Formatting Tags inside JSP page is </a:t>
            </a:r>
            <a:r>
              <a:rPr lang="en-IN" sz="2800" dirty="0" smtClean="0"/>
              <a:t>→</a:t>
            </a:r>
          </a:p>
          <a:p>
            <a:pPr marL="0" indent="0">
              <a:buNone/>
            </a:pPr>
            <a:r>
              <a:rPr lang="en-IN" sz="2000" dirty="0"/>
              <a:t>&lt;%@ </a:t>
            </a:r>
            <a:r>
              <a:rPr lang="en-IN" sz="2000" dirty="0" err="1"/>
              <a:t>taglib</a:t>
            </a:r>
            <a:r>
              <a:rPr lang="en-IN" sz="2000" dirty="0"/>
              <a:t> prefix="</a:t>
            </a:r>
            <a:r>
              <a:rPr lang="en-IN" sz="2000" dirty="0" err="1"/>
              <a:t>fmt</a:t>
            </a:r>
            <a:r>
              <a:rPr lang="en-IN" sz="2000" dirty="0"/>
              <a:t>" </a:t>
            </a:r>
            <a:r>
              <a:rPr lang="en-IN" sz="2000" dirty="0" err="1"/>
              <a:t>uri</a:t>
            </a:r>
            <a:r>
              <a:rPr lang="en-IN" sz="2000" dirty="0"/>
              <a:t>="http://java.sun.com/</a:t>
            </a:r>
            <a:r>
              <a:rPr lang="en-IN" sz="2000" dirty="0" err="1"/>
              <a:t>jsp</a:t>
            </a:r>
            <a:r>
              <a:rPr lang="en-IN" sz="2000" dirty="0"/>
              <a:t>/</a:t>
            </a:r>
            <a:r>
              <a:rPr lang="en-IN" sz="2000" dirty="0" err="1"/>
              <a:t>jstl</a:t>
            </a:r>
            <a:r>
              <a:rPr lang="en-IN" sz="2000" dirty="0"/>
              <a:t>/</a:t>
            </a:r>
            <a:r>
              <a:rPr lang="en-IN" sz="2000" dirty="0" err="1"/>
              <a:t>fmt</a:t>
            </a:r>
            <a:r>
              <a:rPr lang="en-IN" sz="2000" dirty="0"/>
              <a:t>" %&gt;</a:t>
            </a:r>
          </a:p>
          <a:p>
            <a:endParaRPr lang="en-IN" sz="2800" dirty="0"/>
          </a:p>
        </p:txBody>
      </p:sp>
    </p:spTree>
    <p:extLst>
      <p:ext uri="{BB962C8B-B14F-4D97-AF65-F5344CB8AC3E}">
        <p14:creationId xmlns:p14="http://schemas.microsoft.com/office/powerpoint/2010/main" val="193977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640960" cy="6192688"/>
          </a:xfrm>
        </p:spPr>
        <p:txBody>
          <a:bodyPr>
            <a:normAutofit/>
          </a:bodyPr>
          <a:lstStyle/>
          <a:p>
            <a:r>
              <a:rPr lang="en-IN" b="1" dirty="0"/>
              <a:t>JSTL </a:t>
            </a:r>
            <a:r>
              <a:rPr lang="en-IN" b="1" dirty="0" err="1"/>
              <a:t>sql</a:t>
            </a:r>
            <a:r>
              <a:rPr lang="en-IN" dirty="0"/>
              <a:t>: JSTL SQL library provides support for Relational Database Connection and tags to perform operations like insert, delete, update, select </a:t>
            </a:r>
            <a:r>
              <a:rPr lang="en-IN" dirty="0" err="1"/>
              <a:t>etc</a:t>
            </a:r>
            <a:r>
              <a:rPr lang="en-IN" dirty="0"/>
              <a:t> on SQL databases. </a:t>
            </a:r>
            <a:endParaRPr lang="en-IN" dirty="0" smtClean="0"/>
          </a:p>
          <a:p>
            <a:r>
              <a:rPr lang="en-IN" dirty="0" err="1" smtClean="0"/>
              <a:t>Url</a:t>
            </a:r>
            <a:r>
              <a:rPr lang="en-IN" dirty="0" smtClean="0"/>
              <a:t> </a:t>
            </a:r>
            <a:r>
              <a:rPr lang="en-IN" dirty="0"/>
              <a:t>to include JSTL SQL Tag inside JSP page is </a:t>
            </a:r>
            <a:r>
              <a:rPr lang="en-IN" dirty="0" smtClean="0"/>
              <a:t>→</a:t>
            </a:r>
          </a:p>
          <a:p>
            <a:pPr marL="0" indent="0">
              <a:buNone/>
            </a:pPr>
            <a:r>
              <a:rPr lang="en-IN" sz="2400" dirty="0" smtClean="0"/>
              <a:t>&lt;%@ </a:t>
            </a:r>
            <a:r>
              <a:rPr lang="en-IN" sz="2400" dirty="0" err="1"/>
              <a:t>taglib</a:t>
            </a:r>
            <a:r>
              <a:rPr lang="en-IN" sz="2400" dirty="0"/>
              <a:t> prefix="</a:t>
            </a:r>
            <a:r>
              <a:rPr lang="en-IN" sz="2400" dirty="0" err="1"/>
              <a:t>sql</a:t>
            </a:r>
            <a:r>
              <a:rPr lang="en-IN" sz="2400" dirty="0"/>
              <a:t>" </a:t>
            </a:r>
            <a:r>
              <a:rPr lang="en-IN" sz="2400" dirty="0" err="1"/>
              <a:t>uri</a:t>
            </a:r>
            <a:r>
              <a:rPr lang="en-IN" sz="2400" dirty="0"/>
              <a:t>="http://java.sun.com/</a:t>
            </a:r>
            <a:r>
              <a:rPr lang="en-IN" sz="2400" dirty="0" err="1"/>
              <a:t>jsp</a:t>
            </a:r>
            <a:r>
              <a:rPr lang="en-IN" sz="2400" dirty="0"/>
              <a:t>/</a:t>
            </a:r>
            <a:r>
              <a:rPr lang="en-IN" sz="2400" dirty="0" err="1"/>
              <a:t>jstl</a:t>
            </a:r>
            <a:r>
              <a:rPr lang="en-IN" sz="2400" dirty="0"/>
              <a:t>/</a:t>
            </a:r>
            <a:r>
              <a:rPr lang="en-IN" sz="2400" dirty="0" err="1"/>
              <a:t>sql</a:t>
            </a:r>
            <a:r>
              <a:rPr lang="en-IN" sz="2400" dirty="0"/>
              <a:t>" %&gt; </a:t>
            </a:r>
            <a:endParaRPr lang="en-IN" sz="2400" dirty="0" smtClean="0"/>
          </a:p>
          <a:p>
            <a:pPr marL="0" indent="0">
              <a:buNone/>
            </a:pPr>
            <a:endParaRPr lang="en-IN" sz="2400" dirty="0"/>
          </a:p>
          <a:p>
            <a:r>
              <a:rPr lang="en-IN" b="1" dirty="0"/>
              <a:t>JSTL XML</a:t>
            </a:r>
            <a:r>
              <a:rPr lang="en-IN" dirty="0"/>
              <a:t>: JSTL XML library provides support for XML processing. It provides flow control, transformation features etc. </a:t>
            </a:r>
            <a:endParaRPr lang="en-IN" dirty="0" smtClean="0"/>
          </a:p>
          <a:p>
            <a:r>
              <a:rPr lang="en-IN" dirty="0" err="1" smtClean="0"/>
              <a:t>Url</a:t>
            </a:r>
            <a:r>
              <a:rPr lang="en-IN" dirty="0" smtClean="0"/>
              <a:t> </a:t>
            </a:r>
            <a:r>
              <a:rPr lang="en-IN" dirty="0"/>
              <a:t>to include JSTL XML Tag inside JSP page is </a:t>
            </a:r>
            <a:r>
              <a:rPr lang="en-IN" dirty="0" smtClean="0"/>
              <a:t>→</a:t>
            </a:r>
          </a:p>
          <a:p>
            <a:pPr marL="0" indent="0">
              <a:buNone/>
            </a:pPr>
            <a:r>
              <a:rPr lang="en-IN" sz="2400" dirty="0"/>
              <a:t>&lt;%@ </a:t>
            </a:r>
            <a:r>
              <a:rPr lang="en-IN" sz="2400" dirty="0" err="1"/>
              <a:t>taglib</a:t>
            </a:r>
            <a:r>
              <a:rPr lang="en-IN" sz="2400" dirty="0"/>
              <a:t> prefix="x" </a:t>
            </a:r>
            <a:r>
              <a:rPr lang="en-IN" sz="2400" dirty="0" err="1"/>
              <a:t>uri</a:t>
            </a:r>
            <a:r>
              <a:rPr lang="en-IN" sz="2400" dirty="0"/>
              <a:t>="http://java.sun.com/</a:t>
            </a:r>
            <a:r>
              <a:rPr lang="en-IN" sz="2400" dirty="0" err="1"/>
              <a:t>jsp</a:t>
            </a:r>
            <a:r>
              <a:rPr lang="en-IN" sz="2400" dirty="0"/>
              <a:t>/</a:t>
            </a:r>
            <a:r>
              <a:rPr lang="en-IN" sz="2400" dirty="0" err="1"/>
              <a:t>jstl</a:t>
            </a:r>
            <a:r>
              <a:rPr lang="en-IN" sz="2400" dirty="0"/>
              <a:t>/xml" %&gt; </a:t>
            </a:r>
          </a:p>
          <a:p>
            <a:endParaRPr lang="en-IN" dirty="0"/>
          </a:p>
        </p:txBody>
      </p:sp>
    </p:spTree>
    <p:extLst>
      <p:ext uri="{BB962C8B-B14F-4D97-AF65-F5344CB8AC3E}">
        <p14:creationId xmlns:p14="http://schemas.microsoft.com/office/powerpoint/2010/main" val="28008646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a:t>JSTL functions</a:t>
            </a:r>
            <a:r>
              <a:rPr lang="en-IN" dirty="0"/>
              <a:t>: JSTL functions library provides support for string manipulation. </a:t>
            </a:r>
          </a:p>
          <a:p>
            <a:r>
              <a:rPr lang="en-IN" dirty="0" err="1"/>
              <a:t>Url</a:t>
            </a:r>
            <a:r>
              <a:rPr lang="en-IN" dirty="0"/>
              <a:t> to include JSTL Function Tag inside JSP page is →</a:t>
            </a:r>
          </a:p>
          <a:p>
            <a:pPr marL="0" indent="0">
              <a:buNone/>
            </a:pPr>
            <a:r>
              <a:rPr lang="en-IN" sz="2000" dirty="0"/>
              <a:t>&lt;%@ </a:t>
            </a:r>
            <a:r>
              <a:rPr lang="en-IN" sz="2000" dirty="0" err="1"/>
              <a:t>taglib</a:t>
            </a:r>
            <a:r>
              <a:rPr lang="en-IN" sz="2000" dirty="0"/>
              <a:t> prefix="</a:t>
            </a:r>
            <a:r>
              <a:rPr lang="en-IN" sz="2000" dirty="0" err="1"/>
              <a:t>fn</a:t>
            </a:r>
            <a:r>
              <a:rPr lang="en-IN" sz="2000" dirty="0"/>
              <a:t>" </a:t>
            </a:r>
            <a:r>
              <a:rPr lang="en-IN" sz="2000" dirty="0" err="1"/>
              <a:t>uri</a:t>
            </a:r>
            <a:r>
              <a:rPr lang="en-IN" sz="2000" dirty="0"/>
              <a:t>="http://java.sun.com/</a:t>
            </a:r>
            <a:r>
              <a:rPr lang="en-IN" sz="2000" dirty="0" err="1"/>
              <a:t>jsp</a:t>
            </a:r>
            <a:r>
              <a:rPr lang="en-IN" sz="2000" dirty="0"/>
              <a:t>/</a:t>
            </a:r>
            <a:r>
              <a:rPr lang="en-IN" sz="2000" dirty="0" err="1"/>
              <a:t>jstl</a:t>
            </a:r>
            <a:r>
              <a:rPr lang="en-IN" sz="2000" dirty="0"/>
              <a:t>/functions" %&gt;</a:t>
            </a:r>
          </a:p>
          <a:p>
            <a:endParaRPr lang="en-IN" dirty="0"/>
          </a:p>
        </p:txBody>
      </p:sp>
    </p:spTree>
    <p:extLst>
      <p:ext uri="{BB962C8B-B14F-4D97-AF65-F5344CB8AC3E}">
        <p14:creationId xmlns:p14="http://schemas.microsoft.com/office/powerpoint/2010/main" val="400189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JSTL Core </a:t>
            </a:r>
            <a:r>
              <a:rPr lang="en-IN" b="1" dirty="0" smtClean="0"/>
              <a:t>Library</a:t>
            </a:r>
            <a:endParaRPr lang="en-IN" dirty="0"/>
          </a:p>
        </p:txBody>
      </p:sp>
      <p:sp>
        <p:nvSpPr>
          <p:cNvPr id="3" name="Content Placeholder 2"/>
          <p:cNvSpPr>
            <a:spLocks noGrp="1"/>
          </p:cNvSpPr>
          <p:nvPr>
            <p:ph idx="1"/>
          </p:nvPr>
        </p:nvSpPr>
        <p:spPr/>
        <p:txBody>
          <a:bodyPr/>
          <a:lstStyle/>
          <a:p>
            <a:r>
              <a:rPr lang="en-IN" dirty="0" smtClean="0"/>
              <a:t>The </a:t>
            </a:r>
            <a:r>
              <a:rPr lang="en-IN" dirty="0"/>
              <a:t>JSTL core library contains several tags that can be used to eliminate the basic scripting overhead such as for loop, if...else conditions </a:t>
            </a:r>
            <a:r>
              <a:rPr lang="en-IN" dirty="0" err="1"/>
              <a:t>etc</a:t>
            </a:r>
            <a:r>
              <a:rPr lang="en-IN" dirty="0"/>
              <a:t> from a JSP Page. Let's study some important tags of JSTL Core library.</a:t>
            </a:r>
          </a:p>
          <a:p>
            <a:endParaRPr lang="en-IN" dirty="0"/>
          </a:p>
        </p:txBody>
      </p:sp>
    </p:spTree>
    <p:extLst>
      <p:ext uri="{BB962C8B-B14F-4D97-AF65-F5344CB8AC3E}">
        <p14:creationId xmlns:p14="http://schemas.microsoft.com/office/powerpoint/2010/main" val="12729936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363272" cy="6192688"/>
          </a:xfrm>
        </p:spPr>
        <p:txBody>
          <a:bodyPr>
            <a:normAutofit fontScale="92500"/>
          </a:bodyPr>
          <a:lstStyle/>
          <a:p>
            <a:r>
              <a:rPr lang="en-IN" b="1" dirty="0"/>
              <a:t>JSTL if tag</a:t>
            </a:r>
            <a:r>
              <a:rPr lang="en-IN" dirty="0"/>
              <a:t>: The if tag is a conditional tag used to evaluate conditional expressions. When a body is supplied with if tag, the body is evaluated only when the expression is true. For Example </a:t>
            </a:r>
            <a:r>
              <a:rPr lang="en-IN" dirty="0" smtClean="0"/>
              <a:t>:</a:t>
            </a:r>
          </a:p>
          <a:p>
            <a:pPr marL="0" indent="0">
              <a:buNone/>
            </a:pPr>
            <a:r>
              <a:rPr lang="en-IN" sz="2400" dirty="0" smtClean="0"/>
              <a:t>&lt;%@ </a:t>
            </a:r>
            <a:r>
              <a:rPr lang="en-IN" sz="2400" dirty="0" err="1"/>
              <a:t>taglib</a:t>
            </a:r>
            <a:r>
              <a:rPr lang="en-IN" sz="2400" dirty="0"/>
              <a:t> </a:t>
            </a:r>
            <a:r>
              <a:rPr lang="en-IN" sz="2400" dirty="0" err="1"/>
              <a:t>uri</a:t>
            </a:r>
            <a:r>
              <a:rPr lang="en-IN" sz="2400" dirty="0"/>
              <a:t>="</a:t>
            </a:r>
            <a:r>
              <a:rPr lang="en-IN" sz="2400" i="1" dirty="0"/>
              <a:t>http://java.sun.com/</a:t>
            </a:r>
            <a:r>
              <a:rPr lang="en-IN" sz="2400" i="1" dirty="0" err="1"/>
              <a:t>jsp</a:t>
            </a:r>
            <a:r>
              <a:rPr lang="en-IN" sz="2400" i="1" dirty="0"/>
              <a:t>/</a:t>
            </a:r>
            <a:r>
              <a:rPr lang="en-IN" sz="2400" i="1" dirty="0" err="1"/>
              <a:t>jstl</a:t>
            </a:r>
            <a:r>
              <a:rPr lang="en-IN" sz="2400" i="1" dirty="0"/>
              <a:t>/core</a:t>
            </a:r>
            <a:r>
              <a:rPr lang="en-IN" sz="2400" dirty="0"/>
              <a:t>" prefix="</a:t>
            </a:r>
            <a:r>
              <a:rPr lang="en-IN" sz="2400" b="1" dirty="0"/>
              <a:t>c</a:t>
            </a:r>
            <a:r>
              <a:rPr lang="en-IN" sz="2400" dirty="0"/>
              <a:t>" %&gt; &lt;html&gt; </a:t>
            </a:r>
            <a:endParaRPr lang="en-IN" sz="2400" dirty="0" smtClean="0"/>
          </a:p>
          <a:p>
            <a:pPr marL="0" indent="0">
              <a:buNone/>
            </a:pPr>
            <a:r>
              <a:rPr lang="en-IN" sz="2400" dirty="0"/>
              <a:t>	</a:t>
            </a:r>
            <a:r>
              <a:rPr lang="en-IN" sz="2400" dirty="0" smtClean="0"/>
              <a:t>&lt;</a:t>
            </a:r>
            <a:r>
              <a:rPr lang="en-IN" sz="2400" dirty="0"/>
              <a:t>head&gt; </a:t>
            </a:r>
            <a:endParaRPr lang="en-IN" sz="2400" dirty="0" smtClean="0"/>
          </a:p>
          <a:p>
            <a:pPr marL="0" indent="0">
              <a:buNone/>
            </a:pPr>
            <a:r>
              <a:rPr lang="en-IN" sz="2400" dirty="0"/>
              <a:t>	</a:t>
            </a:r>
            <a:r>
              <a:rPr lang="en-IN" sz="2400" dirty="0" smtClean="0"/>
              <a:t>	&lt;</a:t>
            </a:r>
            <a:r>
              <a:rPr lang="en-IN" sz="2400" dirty="0"/>
              <a:t>title&gt;Tag Example&lt;/title&gt; </a:t>
            </a:r>
            <a:endParaRPr lang="en-IN" sz="2400" dirty="0" smtClean="0"/>
          </a:p>
          <a:p>
            <a:pPr marL="0" indent="0">
              <a:buNone/>
            </a:pPr>
            <a:r>
              <a:rPr lang="en-IN" sz="2400" dirty="0"/>
              <a:t>	</a:t>
            </a:r>
            <a:r>
              <a:rPr lang="en-IN" sz="2400" dirty="0" smtClean="0"/>
              <a:t>&lt;/</a:t>
            </a:r>
            <a:r>
              <a:rPr lang="en-IN" sz="2400" dirty="0"/>
              <a:t>head&gt; </a:t>
            </a:r>
            <a:endParaRPr lang="en-IN" sz="2400" dirty="0" smtClean="0"/>
          </a:p>
          <a:p>
            <a:pPr marL="0" indent="0">
              <a:buNone/>
            </a:pPr>
            <a:r>
              <a:rPr lang="en-IN" sz="2400" dirty="0"/>
              <a:t>	</a:t>
            </a:r>
            <a:r>
              <a:rPr lang="en-IN" sz="2400" dirty="0" smtClean="0"/>
              <a:t>&lt;</a:t>
            </a:r>
            <a:r>
              <a:rPr lang="en-IN" sz="2400" dirty="0"/>
              <a:t>body&gt; </a:t>
            </a:r>
            <a:endParaRPr lang="en-IN" sz="2400" dirty="0" smtClean="0"/>
          </a:p>
          <a:p>
            <a:pPr marL="0" indent="0">
              <a:buNone/>
            </a:pPr>
            <a:r>
              <a:rPr lang="en-IN" sz="2400" dirty="0"/>
              <a:t>	</a:t>
            </a:r>
            <a:r>
              <a:rPr lang="en-IN" sz="2400" dirty="0" smtClean="0"/>
              <a:t>	&lt;</a:t>
            </a:r>
            <a:r>
              <a:rPr lang="en-IN" sz="2400" b="1" dirty="0" err="1"/>
              <a:t>c:if</a:t>
            </a:r>
            <a:r>
              <a:rPr lang="en-IN" sz="2400" dirty="0"/>
              <a:t> test="</a:t>
            </a:r>
            <a:r>
              <a:rPr lang="en-IN" sz="2400" b="1" dirty="0"/>
              <a:t>${param.name == '</a:t>
            </a:r>
            <a:r>
              <a:rPr lang="en-IN" sz="2400" b="1" dirty="0" err="1"/>
              <a:t>studytonight</a:t>
            </a:r>
            <a:r>
              <a:rPr lang="en-IN" sz="2400" b="1" dirty="0"/>
              <a:t>'}</a:t>
            </a:r>
            <a:r>
              <a:rPr lang="en-IN" sz="2400" dirty="0"/>
              <a:t>"&gt; </a:t>
            </a:r>
            <a:r>
              <a:rPr lang="en-IN" sz="2400" dirty="0" smtClean="0"/>
              <a:t>			&lt;</a:t>
            </a:r>
            <a:r>
              <a:rPr lang="en-IN" sz="2400" dirty="0"/>
              <a:t>p&gt;Welcome to ${param.name} &lt;/p&gt; </a:t>
            </a:r>
            <a:endParaRPr lang="en-IN" sz="2400" dirty="0" smtClean="0"/>
          </a:p>
          <a:p>
            <a:pPr marL="0" indent="0">
              <a:buNone/>
            </a:pPr>
            <a:r>
              <a:rPr lang="en-IN" sz="2400" dirty="0"/>
              <a:t>	</a:t>
            </a:r>
            <a:r>
              <a:rPr lang="en-IN" sz="2400" dirty="0" smtClean="0"/>
              <a:t>	&lt;/</a:t>
            </a:r>
            <a:r>
              <a:rPr lang="en-IN" sz="2400" b="1" dirty="0" err="1"/>
              <a:t>c:if</a:t>
            </a:r>
            <a:r>
              <a:rPr lang="en-IN" sz="2400" dirty="0"/>
              <a:t>&gt; </a:t>
            </a:r>
            <a:endParaRPr lang="en-IN" sz="2400" dirty="0" smtClean="0"/>
          </a:p>
          <a:p>
            <a:pPr marL="0" indent="0">
              <a:buNone/>
            </a:pPr>
            <a:r>
              <a:rPr lang="en-IN" sz="2400" dirty="0"/>
              <a:t>	</a:t>
            </a:r>
            <a:r>
              <a:rPr lang="en-IN" sz="2400" dirty="0" smtClean="0"/>
              <a:t>&lt;/</a:t>
            </a:r>
            <a:r>
              <a:rPr lang="en-IN" sz="2400" dirty="0"/>
              <a:t>body</a:t>
            </a:r>
            <a:r>
              <a:rPr lang="en-IN" sz="2400" dirty="0" smtClean="0"/>
              <a:t>&gt;</a:t>
            </a:r>
          </a:p>
          <a:p>
            <a:pPr marL="0" indent="0">
              <a:buNone/>
            </a:pPr>
            <a:r>
              <a:rPr lang="en-IN" sz="2400" dirty="0" smtClean="0"/>
              <a:t> </a:t>
            </a:r>
            <a:r>
              <a:rPr lang="en-IN" sz="2400" dirty="0"/>
              <a:t>&lt;/html&gt;</a:t>
            </a:r>
            <a:endParaRPr lang="en-IN" dirty="0"/>
          </a:p>
        </p:txBody>
      </p:sp>
    </p:spTree>
    <p:extLst>
      <p:ext uri="{BB962C8B-B14F-4D97-AF65-F5344CB8AC3E}">
        <p14:creationId xmlns:p14="http://schemas.microsoft.com/office/powerpoint/2010/main" val="12286491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832648"/>
          </a:xfrm>
        </p:spPr>
        <p:txBody>
          <a:bodyPr>
            <a:normAutofit fontScale="85000" lnSpcReduction="10000"/>
          </a:bodyPr>
          <a:lstStyle/>
          <a:p>
            <a:r>
              <a:rPr lang="en-IN" b="1" dirty="0"/>
              <a:t>JSTL out tag</a:t>
            </a:r>
            <a:r>
              <a:rPr lang="en-IN" dirty="0"/>
              <a:t>: The out tag is used to evaluate an expression and write the result to </a:t>
            </a:r>
            <a:r>
              <a:rPr lang="en-IN" b="1" dirty="0" err="1"/>
              <a:t>JspWriter</a:t>
            </a:r>
            <a:r>
              <a:rPr lang="en-IN" dirty="0"/>
              <a:t>. </a:t>
            </a:r>
            <a:endParaRPr lang="en-IN" dirty="0" smtClean="0"/>
          </a:p>
          <a:p>
            <a:r>
              <a:rPr lang="en-IN" dirty="0" smtClean="0"/>
              <a:t>For </a:t>
            </a:r>
            <a:r>
              <a:rPr lang="en-IN" dirty="0"/>
              <a:t>Example </a:t>
            </a:r>
            <a:r>
              <a:rPr lang="en-IN" dirty="0" smtClean="0"/>
              <a:t>:</a:t>
            </a:r>
          </a:p>
          <a:p>
            <a:pPr marL="0" indent="0">
              <a:buNone/>
            </a:pPr>
            <a:r>
              <a:rPr lang="en-IN" sz="2400" dirty="0" smtClean="0"/>
              <a:t>&lt;%@ </a:t>
            </a:r>
            <a:r>
              <a:rPr lang="en-IN" sz="2400" dirty="0" err="1"/>
              <a:t>taglib</a:t>
            </a:r>
            <a:r>
              <a:rPr lang="en-IN" sz="2400" dirty="0"/>
              <a:t> </a:t>
            </a:r>
            <a:r>
              <a:rPr lang="en-IN" sz="2400" dirty="0" err="1"/>
              <a:t>uri</a:t>
            </a:r>
            <a:r>
              <a:rPr lang="en-IN" sz="2400" dirty="0"/>
              <a:t>="</a:t>
            </a:r>
            <a:r>
              <a:rPr lang="en-IN" sz="2400" i="1" dirty="0"/>
              <a:t>http://java.sun.com/</a:t>
            </a:r>
            <a:r>
              <a:rPr lang="en-IN" sz="2400" i="1" dirty="0" err="1"/>
              <a:t>jsp</a:t>
            </a:r>
            <a:r>
              <a:rPr lang="en-IN" sz="2400" i="1" dirty="0"/>
              <a:t>/</a:t>
            </a:r>
            <a:r>
              <a:rPr lang="en-IN" sz="2400" i="1" dirty="0" err="1"/>
              <a:t>jstl</a:t>
            </a:r>
            <a:r>
              <a:rPr lang="en-IN" sz="2400" i="1" dirty="0"/>
              <a:t>/core</a:t>
            </a:r>
            <a:r>
              <a:rPr lang="en-IN" sz="2400" dirty="0"/>
              <a:t>" prefix="</a:t>
            </a:r>
            <a:r>
              <a:rPr lang="en-IN" sz="2400" b="1" dirty="0"/>
              <a:t>c</a:t>
            </a:r>
            <a:r>
              <a:rPr lang="en-IN" sz="2400" dirty="0"/>
              <a:t>" %&gt; </a:t>
            </a:r>
            <a:endParaRPr lang="en-IN" sz="2400" dirty="0" smtClean="0"/>
          </a:p>
          <a:p>
            <a:pPr marL="0" indent="0">
              <a:buNone/>
            </a:pPr>
            <a:r>
              <a:rPr lang="en-IN" sz="2400" dirty="0" smtClean="0"/>
              <a:t>&lt;</a:t>
            </a:r>
            <a:r>
              <a:rPr lang="en-IN" sz="2400" dirty="0"/>
              <a:t>html&gt; </a:t>
            </a:r>
            <a:endParaRPr lang="en-IN" sz="2400" dirty="0" smtClean="0"/>
          </a:p>
          <a:p>
            <a:pPr marL="0" indent="0">
              <a:buNone/>
            </a:pPr>
            <a:r>
              <a:rPr lang="en-IN" sz="2400" dirty="0"/>
              <a:t>	</a:t>
            </a:r>
            <a:r>
              <a:rPr lang="en-IN" sz="2400" dirty="0" smtClean="0"/>
              <a:t>&lt;</a:t>
            </a:r>
            <a:r>
              <a:rPr lang="en-IN" sz="2400" dirty="0"/>
              <a:t>head&gt; </a:t>
            </a:r>
            <a:endParaRPr lang="en-IN" sz="2400" dirty="0" smtClean="0"/>
          </a:p>
          <a:p>
            <a:pPr marL="0" indent="0">
              <a:buNone/>
            </a:pPr>
            <a:r>
              <a:rPr lang="en-IN" sz="2400" dirty="0"/>
              <a:t>	</a:t>
            </a:r>
            <a:r>
              <a:rPr lang="en-IN" sz="2400" dirty="0" smtClean="0"/>
              <a:t>	&lt;</a:t>
            </a:r>
            <a:r>
              <a:rPr lang="en-IN" sz="2400" dirty="0"/>
              <a:t>title&gt;Tag Example&lt;/title&gt; </a:t>
            </a:r>
            <a:endParaRPr lang="en-IN" sz="2400" dirty="0" smtClean="0"/>
          </a:p>
          <a:p>
            <a:pPr marL="0" indent="0">
              <a:buNone/>
            </a:pPr>
            <a:r>
              <a:rPr lang="en-IN" sz="2400" dirty="0"/>
              <a:t>	</a:t>
            </a:r>
            <a:r>
              <a:rPr lang="en-IN" sz="2400" dirty="0" smtClean="0"/>
              <a:t>&lt;/</a:t>
            </a:r>
            <a:r>
              <a:rPr lang="en-IN" sz="2400" dirty="0"/>
              <a:t>head&gt; </a:t>
            </a:r>
            <a:endParaRPr lang="en-IN" sz="2400" dirty="0" smtClean="0"/>
          </a:p>
          <a:p>
            <a:pPr marL="0" indent="0">
              <a:buNone/>
            </a:pPr>
            <a:r>
              <a:rPr lang="en-IN" sz="2400" dirty="0"/>
              <a:t>	</a:t>
            </a:r>
            <a:r>
              <a:rPr lang="en-IN" sz="2400" dirty="0" smtClean="0"/>
              <a:t>&lt;</a:t>
            </a:r>
            <a:r>
              <a:rPr lang="en-IN" sz="2400" dirty="0"/>
              <a:t>body&gt; </a:t>
            </a:r>
            <a:endParaRPr lang="en-IN" sz="2400" dirty="0" smtClean="0"/>
          </a:p>
          <a:p>
            <a:pPr marL="0" indent="0">
              <a:buNone/>
            </a:pPr>
            <a:r>
              <a:rPr lang="en-IN" sz="2400" dirty="0"/>
              <a:t>	</a:t>
            </a:r>
            <a:r>
              <a:rPr lang="en-IN" sz="2400" dirty="0" smtClean="0"/>
              <a:t>	&lt;</a:t>
            </a:r>
            <a:r>
              <a:rPr lang="en-IN" sz="2400" b="1" dirty="0" err="1"/>
              <a:t>c:out</a:t>
            </a:r>
            <a:r>
              <a:rPr lang="en-IN" sz="2400" dirty="0"/>
              <a:t> value="</a:t>
            </a:r>
            <a:r>
              <a:rPr lang="en-IN" sz="2400" b="1" dirty="0"/>
              <a:t>${param.name}</a:t>
            </a:r>
            <a:r>
              <a:rPr lang="en-IN" sz="2400" dirty="0"/>
              <a:t>" default="</a:t>
            </a:r>
            <a:r>
              <a:rPr lang="en-IN" sz="2400" dirty="0" err="1"/>
              <a:t>StudyTonight</a:t>
            </a:r>
            <a:r>
              <a:rPr lang="en-IN" sz="2400" dirty="0"/>
              <a:t>" /&gt; </a:t>
            </a:r>
            <a:endParaRPr lang="en-IN" sz="2400" dirty="0" smtClean="0"/>
          </a:p>
          <a:p>
            <a:pPr marL="0" indent="0">
              <a:buNone/>
            </a:pPr>
            <a:r>
              <a:rPr lang="en-IN" sz="2400" dirty="0"/>
              <a:t>	</a:t>
            </a:r>
            <a:r>
              <a:rPr lang="en-IN" sz="2400" dirty="0" smtClean="0"/>
              <a:t>&lt;/</a:t>
            </a:r>
            <a:r>
              <a:rPr lang="en-IN" sz="2400" dirty="0"/>
              <a:t>body&gt; </a:t>
            </a:r>
            <a:endParaRPr lang="en-IN" sz="2400" dirty="0" smtClean="0"/>
          </a:p>
          <a:p>
            <a:pPr marL="0" indent="0">
              <a:buNone/>
            </a:pPr>
            <a:r>
              <a:rPr lang="en-IN" sz="2400" dirty="0" smtClean="0"/>
              <a:t>&lt;/</a:t>
            </a:r>
            <a:r>
              <a:rPr lang="en-IN" sz="2400" dirty="0"/>
              <a:t>html&gt; </a:t>
            </a:r>
            <a:endParaRPr lang="en-IN" sz="2400" dirty="0" smtClean="0"/>
          </a:p>
          <a:p>
            <a:pPr marL="0" indent="0">
              <a:buNone/>
            </a:pPr>
            <a:endParaRPr lang="en-IN" sz="2400" dirty="0"/>
          </a:p>
          <a:p>
            <a:pPr marL="0" indent="0">
              <a:buNone/>
            </a:pPr>
            <a:r>
              <a:rPr lang="en-IN" dirty="0" smtClean="0"/>
              <a:t>The</a:t>
            </a:r>
            <a:r>
              <a:rPr lang="en-IN" dirty="0"/>
              <a:t> value attribute specifies the expression to be written to the </a:t>
            </a:r>
            <a:r>
              <a:rPr lang="en-IN" dirty="0" err="1"/>
              <a:t>JspWriter</a:t>
            </a:r>
            <a:r>
              <a:rPr lang="en-IN" dirty="0"/>
              <a:t>. The default attribute specifies the value to be written if the expression evaluates null.</a:t>
            </a:r>
          </a:p>
          <a:p>
            <a:endParaRPr lang="en-IN" dirty="0"/>
          </a:p>
        </p:txBody>
      </p:sp>
    </p:spTree>
    <p:extLst>
      <p:ext uri="{BB962C8B-B14F-4D97-AF65-F5344CB8AC3E}">
        <p14:creationId xmlns:p14="http://schemas.microsoft.com/office/powerpoint/2010/main" val="865041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Life cycle of a JSP </a:t>
            </a:r>
            <a:r>
              <a:rPr lang="en-IN" dirty="0" smtClean="0"/>
              <a:t>Page</a:t>
            </a:r>
            <a:endParaRPr lang="en-IN" dirty="0"/>
          </a:p>
        </p:txBody>
      </p:sp>
      <p:sp>
        <p:nvSpPr>
          <p:cNvPr id="3" name="Content Placeholder 2"/>
          <p:cNvSpPr>
            <a:spLocks noGrp="1"/>
          </p:cNvSpPr>
          <p:nvPr>
            <p:ph idx="1"/>
          </p:nvPr>
        </p:nvSpPr>
        <p:spPr/>
        <p:txBody>
          <a:bodyPr>
            <a:normAutofit lnSpcReduction="10000"/>
          </a:bodyPr>
          <a:lstStyle/>
          <a:p>
            <a:r>
              <a:rPr lang="en-IN" b="1" dirty="0"/>
              <a:t>The steps in the life cycle of </a:t>
            </a:r>
            <a:r>
              <a:rPr lang="en-IN" b="1" dirty="0" err="1"/>
              <a:t>jsp</a:t>
            </a:r>
            <a:r>
              <a:rPr lang="en-IN" b="1" dirty="0"/>
              <a:t> page are:</a:t>
            </a:r>
            <a:endParaRPr lang="en-IN" dirty="0"/>
          </a:p>
          <a:p>
            <a:pPr>
              <a:buFont typeface="Wingdings" pitchFamily="2" charset="2"/>
              <a:buChar char="Ø"/>
            </a:pPr>
            <a:r>
              <a:rPr lang="en-IN" dirty="0"/>
              <a:t>Translation</a:t>
            </a:r>
          </a:p>
          <a:p>
            <a:pPr>
              <a:buFont typeface="Wingdings" pitchFamily="2" charset="2"/>
              <a:buChar char="Ø"/>
            </a:pPr>
            <a:r>
              <a:rPr lang="en-IN" dirty="0"/>
              <a:t>Compilation</a:t>
            </a:r>
          </a:p>
          <a:p>
            <a:pPr>
              <a:buFont typeface="Wingdings" pitchFamily="2" charset="2"/>
              <a:buChar char="Ø"/>
            </a:pPr>
            <a:r>
              <a:rPr lang="en-IN" dirty="0"/>
              <a:t>Loading</a:t>
            </a:r>
          </a:p>
          <a:p>
            <a:pPr>
              <a:buFont typeface="Wingdings" pitchFamily="2" charset="2"/>
              <a:buChar char="Ø"/>
            </a:pPr>
            <a:r>
              <a:rPr lang="en-IN" dirty="0"/>
              <a:t>Instantiation</a:t>
            </a:r>
          </a:p>
          <a:p>
            <a:pPr>
              <a:buFont typeface="Wingdings" pitchFamily="2" charset="2"/>
              <a:buChar char="Ø"/>
            </a:pPr>
            <a:r>
              <a:rPr lang="en-IN" dirty="0"/>
              <a:t>Initialization</a:t>
            </a:r>
          </a:p>
          <a:p>
            <a:pPr>
              <a:buFont typeface="Wingdings" pitchFamily="2" charset="2"/>
              <a:buChar char="Ø"/>
            </a:pPr>
            <a:r>
              <a:rPr lang="en-IN" dirty="0" err="1"/>
              <a:t>RequestProcessing</a:t>
            </a:r>
            <a:endParaRPr lang="en-IN" dirty="0"/>
          </a:p>
          <a:p>
            <a:pPr>
              <a:buFont typeface="Wingdings" pitchFamily="2" charset="2"/>
              <a:buChar char="Ø"/>
            </a:pPr>
            <a:r>
              <a:rPr lang="en-IN" dirty="0"/>
              <a:t>Destruction</a:t>
            </a:r>
          </a:p>
          <a:p>
            <a:endParaRPr lang="en-IN" dirty="0"/>
          </a:p>
        </p:txBody>
      </p:sp>
    </p:spTree>
    <p:extLst>
      <p:ext uri="{BB962C8B-B14F-4D97-AF65-F5344CB8AC3E}">
        <p14:creationId xmlns:p14="http://schemas.microsoft.com/office/powerpoint/2010/main" val="6534592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640960" cy="6264696"/>
          </a:xfrm>
        </p:spPr>
        <p:txBody>
          <a:bodyPr>
            <a:normAutofit fontScale="92500" lnSpcReduction="20000"/>
          </a:bodyPr>
          <a:lstStyle/>
          <a:p>
            <a:r>
              <a:rPr lang="en-IN" b="1" dirty="0"/>
              <a:t>JSTL </a:t>
            </a:r>
            <a:r>
              <a:rPr lang="en-IN" b="1" dirty="0" err="1"/>
              <a:t>forEach</a:t>
            </a:r>
            <a:r>
              <a:rPr lang="en-IN" b="1" dirty="0"/>
              <a:t> tag</a:t>
            </a:r>
            <a:r>
              <a:rPr lang="en-IN" dirty="0"/>
              <a:t>: This tag provides a mechanism for iteration within a JSP page. JSTL </a:t>
            </a:r>
            <a:r>
              <a:rPr lang="en-IN" dirty="0" err="1" smtClean="0"/>
              <a:t>forEach</a:t>
            </a:r>
            <a:r>
              <a:rPr lang="en-IN" dirty="0" smtClean="0"/>
              <a:t> tag </a:t>
            </a:r>
            <a:r>
              <a:rPr lang="en-IN" dirty="0"/>
              <a:t>works similarly to </a:t>
            </a:r>
            <a:r>
              <a:rPr lang="en-IN" b="1" dirty="0"/>
              <a:t>enhanced for</a:t>
            </a:r>
            <a:r>
              <a:rPr lang="en-IN" dirty="0"/>
              <a:t> loop of Java Technology. You can use this tag to iterate over an existing collection of items. </a:t>
            </a:r>
            <a:endParaRPr lang="en-IN" dirty="0" smtClean="0"/>
          </a:p>
          <a:p>
            <a:pPr marL="0" indent="0">
              <a:buNone/>
            </a:pPr>
            <a:r>
              <a:rPr lang="en-IN" dirty="0" smtClean="0"/>
              <a:t>For </a:t>
            </a:r>
            <a:r>
              <a:rPr lang="en-IN" dirty="0"/>
              <a:t>Example </a:t>
            </a:r>
            <a:r>
              <a:rPr lang="en-IN" dirty="0" smtClean="0"/>
              <a:t>:</a:t>
            </a:r>
          </a:p>
          <a:p>
            <a:pPr marL="0" indent="0">
              <a:buNone/>
            </a:pPr>
            <a:r>
              <a:rPr lang="en-IN" sz="2400" dirty="0" smtClean="0"/>
              <a:t>&lt;%@ </a:t>
            </a:r>
            <a:r>
              <a:rPr lang="en-IN" sz="2400" dirty="0" err="1"/>
              <a:t>taglib</a:t>
            </a:r>
            <a:r>
              <a:rPr lang="en-IN" sz="2400" dirty="0"/>
              <a:t> </a:t>
            </a:r>
            <a:r>
              <a:rPr lang="en-IN" sz="2400" dirty="0" err="1"/>
              <a:t>uri</a:t>
            </a:r>
            <a:r>
              <a:rPr lang="en-IN" sz="2400" dirty="0"/>
              <a:t>="</a:t>
            </a:r>
            <a:r>
              <a:rPr lang="en-IN" sz="2400" i="1" dirty="0"/>
              <a:t>http://java.sun.com/</a:t>
            </a:r>
            <a:r>
              <a:rPr lang="en-IN" sz="2400" i="1" dirty="0" err="1"/>
              <a:t>jsp</a:t>
            </a:r>
            <a:r>
              <a:rPr lang="en-IN" sz="2400" i="1" dirty="0"/>
              <a:t>/</a:t>
            </a:r>
            <a:r>
              <a:rPr lang="en-IN" sz="2400" i="1" dirty="0" err="1"/>
              <a:t>jstl</a:t>
            </a:r>
            <a:r>
              <a:rPr lang="en-IN" sz="2400" i="1" dirty="0"/>
              <a:t>/core</a:t>
            </a:r>
            <a:r>
              <a:rPr lang="en-IN" sz="2400" dirty="0"/>
              <a:t>" prefix="</a:t>
            </a:r>
            <a:r>
              <a:rPr lang="en-IN" sz="2400" b="1" dirty="0"/>
              <a:t>c</a:t>
            </a:r>
            <a:r>
              <a:rPr lang="en-IN" sz="2400" dirty="0"/>
              <a:t>" %&gt; </a:t>
            </a:r>
            <a:endParaRPr lang="en-IN" sz="2400" dirty="0" smtClean="0"/>
          </a:p>
          <a:p>
            <a:pPr marL="0" indent="0">
              <a:buNone/>
            </a:pPr>
            <a:r>
              <a:rPr lang="en-IN" sz="2400" dirty="0" smtClean="0"/>
              <a:t>&lt;</a:t>
            </a:r>
            <a:r>
              <a:rPr lang="en-IN" sz="2400" dirty="0"/>
              <a:t>html&gt; </a:t>
            </a:r>
            <a:endParaRPr lang="en-IN" sz="2400" dirty="0" smtClean="0"/>
          </a:p>
          <a:p>
            <a:pPr marL="0" indent="0">
              <a:buNone/>
            </a:pPr>
            <a:r>
              <a:rPr lang="en-IN" sz="2400" dirty="0"/>
              <a:t>	</a:t>
            </a:r>
            <a:r>
              <a:rPr lang="en-IN" sz="2400" dirty="0" smtClean="0"/>
              <a:t>&lt;</a:t>
            </a:r>
            <a:r>
              <a:rPr lang="en-IN" sz="2400" dirty="0"/>
              <a:t>head&gt; </a:t>
            </a:r>
            <a:endParaRPr lang="en-IN" sz="2400" dirty="0" smtClean="0"/>
          </a:p>
          <a:p>
            <a:pPr marL="0" indent="0">
              <a:buNone/>
            </a:pPr>
            <a:r>
              <a:rPr lang="en-IN" sz="2400" dirty="0"/>
              <a:t>	</a:t>
            </a:r>
            <a:r>
              <a:rPr lang="en-IN" sz="2400" dirty="0" smtClean="0"/>
              <a:t>	&lt;</a:t>
            </a:r>
            <a:r>
              <a:rPr lang="en-IN" sz="2400" dirty="0"/>
              <a:t>title&gt;Tag Example&lt;/title</a:t>
            </a:r>
            <a:r>
              <a:rPr lang="en-IN" sz="2400" dirty="0" smtClean="0"/>
              <a:t>&gt;</a:t>
            </a:r>
          </a:p>
          <a:p>
            <a:pPr marL="0" indent="0">
              <a:buNone/>
            </a:pPr>
            <a:r>
              <a:rPr lang="en-IN" sz="2400" dirty="0"/>
              <a:t>	</a:t>
            </a:r>
            <a:r>
              <a:rPr lang="en-IN" sz="2400" dirty="0" smtClean="0"/>
              <a:t>&lt;/</a:t>
            </a:r>
            <a:r>
              <a:rPr lang="en-IN" sz="2400" dirty="0"/>
              <a:t>head&gt; </a:t>
            </a:r>
            <a:endParaRPr lang="en-IN" sz="2400" dirty="0" smtClean="0"/>
          </a:p>
          <a:p>
            <a:pPr marL="0" indent="0">
              <a:buNone/>
            </a:pPr>
            <a:r>
              <a:rPr lang="en-IN" sz="2400" dirty="0"/>
              <a:t>	</a:t>
            </a:r>
            <a:r>
              <a:rPr lang="en-IN" sz="2400" dirty="0" smtClean="0"/>
              <a:t>&lt;</a:t>
            </a:r>
            <a:r>
              <a:rPr lang="en-IN" sz="2400" dirty="0"/>
              <a:t>body&gt; </a:t>
            </a:r>
            <a:endParaRPr lang="en-IN" sz="2400" dirty="0" smtClean="0"/>
          </a:p>
          <a:p>
            <a:pPr marL="0" indent="0">
              <a:buNone/>
            </a:pPr>
            <a:r>
              <a:rPr lang="en-IN" sz="2400" dirty="0"/>
              <a:t>	</a:t>
            </a:r>
            <a:r>
              <a:rPr lang="en-IN" sz="2400" dirty="0" smtClean="0"/>
              <a:t>	&lt;</a:t>
            </a:r>
            <a:r>
              <a:rPr lang="en-IN" sz="2400" b="1" dirty="0" err="1"/>
              <a:t>c:forEach</a:t>
            </a:r>
            <a:r>
              <a:rPr lang="en-IN" sz="2400" dirty="0"/>
              <a:t> </a:t>
            </a:r>
            <a:r>
              <a:rPr lang="en-IN" sz="2400" dirty="0" err="1"/>
              <a:t>var</a:t>
            </a:r>
            <a:r>
              <a:rPr lang="en-IN" sz="2400" dirty="0"/>
              <a:t>="message" items="</a:t>
            </a:r>
            <a:r>
              <a:rPr lang="en-IN" sz="2400" b="1" dirty="0"/>
              <a:t>${</a:t>
            </a:r>
            <a:r>
              <a:rPr lang="en-IN" sz="2400" b="1" dirty="0" err="1"/>
              <a:t>errorMsgs</a:t>
            </a:r>
            <a:r>
              <a:rPr lang="en-IN" sz="2400" b="1" dirty="0"/>
              <a:t>}</a:t>
            </a:r>
            <a:r>
              <a:rPr lang="en-IN" sz="2400" dirty="0"/>
              <a:t>" </a:t>
            </a:r>
            <a:r>
              <a:rPr lang="en-IN" sz="2400" dirty="0" smtClean="0"/>
              <a:t>&gt;</a:t>
            </a:r>
          </a:p>
          <a:p>
            <a:pPr marL="0" indent="0">
              <a:buNone/>
            </a:pPr>
            <a:r>
              <a:rPr lang="en-IN" sz="2400" dirty="0"/>
              <a:t>	</a:t>
            </a:r>
            <a:r>
              <a:rPr lang="en-IN" sz="2400" dirty="0" smtClean="0"/>
              <a:t>	&lt;</a:t>
            </a:r>
            <a:r>
              <a:rPr lang="en-IN" sz="2400" dirty="0"/>
              <a:t>li&gt;</a:t>
            </a:r>
            <a:r>
              <a:rPr lang="en-IN" sz="2400" b="1" dirty="0"/>
              <a:t>${message}</a:t>
            </a:r>
            <a:r>
              <a:rPr lang="en-IN" sz="2400" dirty="0"/>
              <a:t>&lt;/li&gt; </a:t>
            </a:r>
            <a:endParaRPr lang="en-IN" sz="2400" dirty="0" smtClean="0"/>
          </a:p>
          <a:p>
            <a:pPr marL="0" indent="0">
              <a:buNone/>
            </a:pPr>
            <a:r>
              <a:rPr lang="en-IN" sz="2400" dirty="0"/>
              <a:t>	</a:t>
            </a:r>
            <a:r>
              <a:rPr lang="en-IN" sz="2400" dirty="0" smtClean="0"/>
              <a:t>	&lt;/</a:t>
            </a:r>
            <a:r>
              <a:rPr lang="en-IN" sz="2400" b="1" dirty="0" err="1"/>
              <a:t>c:forEach</a:t>
            </a:r>
            <a:r>
              <a:rPr lang="en-IN" sz="2400" dirty="0"/>
              <a:t>&gt; </a:t>
            </a:r>
            <a:endParaRPr lang="en-IN" sz="2400" dirty="0" smtClean="0"/>
          </a:p>
          <a:p>
            <a:pPr marL="0" indent="0">
              <a:buNone/>
            </a:pPr>
            <a:r>
              <a:rPr lang="en-IN" sz="2400" dirty="0"/>
              <a:t>	</a:t>
            </a:r>
            <a:r>
              <a:rPr lang="en-IN" sz="2400" dirty="0" smtClean="0"/>
              <a:t>&lt;/</a:t>
            </a:r>
            <a:r>
              <a:rPr lang="en-IN" sz="2400" dirty="0"/>
              <a:t>body&gt; </a:t>
            </a:r>
            <a:endParaRPr lang="en-IN" sz="2400" dirty="0" smtClean="0"/>
          </a:p>
          <a:p>
            <a:pPr marL="0" indent="0">
              <a:buNone/>
            </a:pPr>
            <a:r>
              <a:rPr lang="en-IN" sz="2400" dirty="0" smtClean="0"/>
              <a:t>&lt;/</a:t>
            </a:r>
            <a:r>
              <a:rPr lang="en-IN" sz="2400" dirty="0"/>
              <a:t>html&gt;</a:t>
            </a:r>
          </a:p>
        </p:txBody>
      </p:sp>
    </p:spTree>
    <p:extLst>
      <p:ext uri="{BB962C8B-B14F-4D97-AF65-F5344CB8AC3E}">
        <p14:creationId xmlns:p14="http://schemas.microsoft.com/office/powerpoint/2010/main" val="2903807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192688"/>
          </a:xfrm>
        </p:spPr>
        <p:txBody>
          <a:bodyPr>
            <a:normAutofit fontScale="92500" lnSpcReduction="10000"/>
          </a:bodyPr>
          <a:lstStyle/>
          <a:p>
            <a:r>
              <a:rPr lang="en-IN" b="1" dirty="0"/>
              <a:t>JSTL catch tag</a:t>
            </a:r>
            <a:r>
              <a:rPr lang="en-IN" dirty="0"/>
              <a:t>: The JSTL catch tag is used to handle exception and doesn't forward the page to the error page. </a:t>
            </a:r>
            <a:endParaRPr lang="en-IN" dirty="0" smtClean="0"/>
          </a:p>
          <a:p>
            <a:r>
              <a:rPr lang="en-IN" dirty="0" smtClean="0"/>
              <a:t>For </a:t>
            </a:r>
            <a:r>
              <a:rPr lang="en-IN" dirty="0"/>
              <a:t>Example </a:t>
            </a:r>
            <a:r>
              <a:rPr lang="en-IN" dirty="0" smtClean="0"/>
              <a:t>:</a:t>
            </a:r>
          </a:p>
          <a:p>
            <a:pPr marL="0" indent="0">
              <a:buNone/>
            </a:pPr>
            <a:r>
              <a:rPr lang="en-IN" sz="2400" dirty="0" smtClean="0"/>
              <a:t>&lt;%@ </a:t>
            </a:r>
            <a:r>
              <a:rPr lang="en-IN" sz="2400" dirty="0" err="1"/>
              <a:t>taglib</a:t>
            </a:r>
            <a:r>
              <a:rPr lang="en-IN" sz="2400" dirty="0"/>
              <a:t> </a:t>
            </a:r>
            <a:r>
              <a:rPr lang="en-IN" sz="2400" dirty="0" err="1"/>
              <a:t>uri</a:t>
            </a:r>
            <a:r>
              <a:rPr lang="en-IN" sz="2400" dirty="0"/>
              <a:t>="</a:t>
            </a:r>
            <a:r>
              <a:rPr lang="en-IN" sz="2400" i="1" dirty="0"/>
              <a:t>http://java.sun.com/</a:t>
            </a:r>
            <a:r>
              <a:rPr lang="en-IN" sz="2400" i="1" dirty="0" err="1"/>
              <a:t>jsp</a:t>
            </a:r>
            <a:r>
              <a:rPr lang="en-IN" sz="2400" i="1" dirty="0"/>
              <a:t>/</a:t>
            </a:r>
            <a:r>
              <a:rPr lang="en-IN" sz="2400" i="1" dirty="0" err="1"/>
              <a:t>jstl</a:t>
            </a:r>
            <a:r>
              <a:rPr lang="en-IN" sz="2400" i="1" dirty="0"/>
              <a:t>/core</a:t>
            </a:r>
            <a:r>
              <a:rPr lang="en-IN" sz="2400" dirty="0"/>
              <a:t>" prefix="</a:t>
            </a:r>
            <a:r>
              <a:rPr lang="en-IN" sz="2400" b="1" dirty="0"/>
              <a:t>c</a:t>
            </a:r>
            <a:r>
              <a:rPr lang="en-IN" sz="2400" dirty="0"/>
              <a:t>" </a:t>
            </a:r>
            <a:r>
              <a:rPr lang="en-IN" sz="2400" dirty="0" smtClean="0"/>
              <a:t>%&gt;</a:t>
            </a:r>
          </a:p>
          <a:p>
            <a:pPr marL="0" indent="0">
              <a:buNone/>
            </a:pPr>
            <a:r>
              <a:rPr lang="en-IN" sz="2400" dirty="0" smtClean="0"/>
              <a:t> </a:t>
            </a:r>
            <a:r>
              <a:rPr lang="en-IN" sz="2400" dirty="0"/>
              <a:t>&lt;html</a:t>
            </a:r>
            <a:r>
              <a:rPr lang="en-IN" sz="2400" dirty="0" smtClean="0"/>
              <a:t>&gt;</a:t>
            </a:r>
          </a:p>
          <a:p>
            <a:pPr marL="0" indent="0">
              <a:buNone/>
            </a:pPr>
            <a:r>
              <a:rPr lang="en-IN" sz="2400" dirty="0"/>
              <a:t>	</a:t>
            </a:r>
            <a:r>
              <a:rPr lang="en-IN" sz="2400" dirty="0" smtClean="0"/>
              <a:t>&lt;</a:t>
            </a:r>
            <a:r>
              <a:rPr lang="en-IN" sz="2400" dirty="0"/>
              <a:t>head&gt; </a:t>
            </a:r>
            <a:endParaRPr lang="en-IN" sz="2400" dirty="0" smtClean="0"/>
          </a:p>
          <a:p>
            <a:pPr marL="0" indent="0">
              <a:buNone/>
            </a:pPr>
            <a:r>
              <a:rPr lang="en-IN" sz="2400" dirty="0"/>
              <a:t>	</a:t>
            </a:r>
            <a:r>
              <a:rPr lang="en-IN" sz="2400" dirty="0" smtClean="0"/>
              <a:t>	&lt;</a:t>
            </a:r>
            <a:r>
              <a:rPr lang="en-IN" sz="2400" dirty="0"/>
              <a:t>title&gt;Tag Example&lt;/title&gt; </a:t>
            </a:r>
            <a:endParaRPr lang="en-IN" sz="2400" dirty="0" smtClean="0"/>
          </a:p>
          <a:p>
            <a:pPr marL="0" indent="0">
              <a:buNone/>
            </a:pPr>
            <a:r>
              <a:rPr lang="en-IN" sz="2400" dirty="0"/>
              <a:t>	</a:t>
            </a:r>
            <a:r>
              <a:rPr lang="en-IN" sz="2400" dirty="0" smtClean="0"/>
              <a:t>&lt;/</a:t>
            </a:r>
            <a:r>
              <a:rPr lang="en-IN" sz="2400" dirty="0"/>
              <a:t>head&gt; </a:t>
            </a:r>
            <a:endParaRPr lang="en-IN" sz="2400" dirty="0" smtClean="0"/>
          </a:p>
          <a:p>
            <a:pPr marL="0" indent="0">
              <a:buNone/>
            </a:pPr>
            <a:r>
              <a:rPr lang="en-IN" sz="2400" dirty="0"/>
              <a:t>	</a:t>
            </a:r>
            <a:r>
              <a:rPr lang="en-IN" sz="2400" dirty="0" smtClean="0"/>
              <a:t>&lt;</a:t>
            </a:r>
            <a:r>
              <a:rPr lang="en-IN" sz="2400" dirty="0"/>
              <a:t>body&gt; </a:t>
            </a:r>
            <a:endParaRPr lang="en-IN" sz="2400" dirty="0" smtClean="0"/>
          </a:p>
          <a:p>
            <a:pPr marL="0" indent="0">
              <a:buNone/>
            </a:pPr>
            <a:r>
              <a:rPr lang="en-IN" sz="2400" dirty="0"/>
              <a:t>	</a:t>
            </a:r>
            <a:r>
              <a:rPr lang="en-IN" sz="2400" dirty="0" smtClean="0"/>
              <a:t>	&lt;</a:t>
            </a:r>
            <a:r>
              <a:rPr lang="en-IN" sz="2400" b="1" dirty="0" err="1"/>
              <a:t>c:catch</a:t>
            </a:r>
            <a:r>
              <a:rPr lang="en-IN" sz="2400" dirty="0"/>
              <a:t>&gt; </a:t>
            </a:r>
            <a:endParaRPr lang="en-IN" sz="2400" dirty="0" smtClean="0"/>
          </a:p>
          <a:p>
            <a:pPr marL="0" indent="0">
              <a:buNone/>
            </a:pPr>
            <a:r>
              <a:rPr lang="en-IN" sz="2400" b="1" dirty="0"/>
              <a:t>	</a:t>
            </a:r>
            <a:r>
              <a:rPr lang="en-IN" sz="2400" b="1" dirty="0" smtClean="0"/>
              <a:t>		&lt;%</a:t>
            </a:r>
            <a:r>
              <a:rPr lang="en-IN" sz="2400" dirty="0" smtClean="0"/>
              <a:t> </a:t>
            </a:r>
            <a:r>
              <a:rPr lang="en-IN" sz="2400" dirty="0" err="1"/>
              <a:t>int</a:t>
            </a:r>
            <a:r>
              <a:rPr lang="en-IN" sz="2400" dirty="0"/>
              <a:t> a = 0; </a:t>
            </a:r>
            <a:r>
              <a:rPr lang="en-IN" sz="2400" dirty="0" err="1"/>
              <a:t>int</a:t>
            </a:r>
            <a:r>
              <a:rPr lang="en-IN" sz="2400" dirty="0"/>
              <a:t> b = 10; </a:t>
            </a:r>
            <a:r>
              <a:rPr lang="en-IN" sz="2400" dirty="0" err="1"/>
              <a:t>int</a:t>
            </a:r>
            <a:r>
              <a:rPr lang="en-IN" sz="2400" dirty="0"/>
              <a:t> c = b/a; </a:t>
            </a:r>
            <a:r>
              <a:rPr lang="en-IN" sz="2400" b="1" dirty="0"/>
              <a:t>%&gt;</a:t>
            </a:r>
            <a:r>
              <a:rPr lang="en-IN" sz="2400" dirty="0"/>
              <a:t> </a:t>
            </a:r>
            <a:r>
              <a:rPr lang="en-IN" sz="2400" dirty="0" smtClean="0"/>
              <a:t>		&lt;/</a:t>
            </a:r>
            <a:r>
              <a:rPr lang="en-IN" sz="2400" b="1" dirty="0" err="1"/>
              <a:t>c:catch</a:t>
            </a:r>
            <a:r>
              <a:rPr lang="en-IN" sz="2400" dirty="0"/>
              <a:t>&gt; </a:t>
            </a:r>
            <a:endParaRPr lang="en-IN" sz="2400" dirty="0" smtClean="0"/>
          </a:p>
          <a:p>
            <a:pPr marL="0" indent="0">
              <a:buNone/>
            </a:pPr>
            <a:r>
              <a:rPr lang="en-IN" sz="2400" dirty="0"/>
              <a:t>	</a:t>
            </a:r>
            <a:r>
              <a:rPr lang="en-IN" sz="2400" dirty="0" smtClean="0"/>
              <a:t>&lt;/</a:t>
            </a:r>
            <a:r>
              <a:rPr lang="en-IN" sz="2400" dirty="0"/>
              <a:t>body&gt; </a:t>
            </a:r>
            <a:endParaRPr lang="en-IN" sz="2400" dirty="0" smtClean="0"/>
          </a:p>
          <a:p>
            <a:pPr marL="0" indent="0">
              <a:buNone/>
            </a:pPr>
            <a:r>
              <a:rPr lang="en-IN" sz="2400" dirty="0" smtClean="0"/>
              <a:t>&lt;/</a:t>
            </a:r>
            <a:r>
              <a:rPr lang="en-IN" sz="2400" dirty="0"/>
              <a:t>html&gt;</a:t>
            </a:r>
          </a:p>
        </p:txBody>
      </p:sp>
    </p:spTree>
    <p:extLst>
      <p:ext uri="{BB962C8B-B14F-4D97-AF65-F5344CB8AC3E}">
        <p14:creationId xmlns:p14="http://schemas.microsoft.com/office/powerpoint/2010/main" val="421845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Vaishnavi\Desktop\JSP Life Cycle.png"/>
          <p:cNvPicPr/>
          <p:nvPr/>
        </p:nvPicPr>
        <p:blipFill>
          <a:blip r:embed="rId2" cstate="print"/>
          <a:srcRect/>
          <a:stretch>
            <a:fillRect/>
          </a:stretch>
        </p:blipFill>
        <p:spPr bwMode="auto">
          <a:xfrm>
            <a:off x="1115616" y="1268760"/>
            <a:ext cx="7056784" cy="4392488"/>
          </a:xfrm>
          <a:prstGeom prst="rect">
            <a:avLst/>
          </a:prstGeom>
          <a:noFill/>
          <a:ln w="9525">
            <a:noFill/>
            <a:miter lim="800000"/>
            <a:headEnd/>
            <a:tailEnd/>
          </a:ln>
        </p:spPr>
      </p:pic>
    </p:spTree>
    <p:extLst>
      <p:ext uri="{BB962C8B-B14F-4D97-AF65-F5344CB8AC3E}">
        <p14:creationId xmlns:p14="http://schemas.microsoft.com/office/powerpoint/2010/main" val="20121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Life cycle of JSP in more detail </a:t>
            </a:r>
            <a:endParaRPr lang="en-IN" dirty="0"/>
          </a:p>
        </p:txBody>
      </p:sp>
      <p:sp>
        <p:nvSpPr>
          <p:cNvPr id="3" name="Content Placeholder 2"/>
          <p:cNvSpPr>
            <a:spLocks noGrp="1"/>
          </p:cNvSpPr>
          <p:nvPr>
            <p:ph idx="1"/>
          </p:nvPr>
        </p:nvSpPr>
        <p:spPr>
          <a:xfrm>
            <a:off x="457200" y="1340768"/>
            <a:ext cx="8229600" cy="5256584"/>
          </a:xfrm>
        </p:spPr>
        <p:txBody>
          <a:bodyPr>
            <a:normAutofit fontScale="70000" lnSpcReduction="20000"/>
          </a:bodyPr>
          <a:lstStyle/>
          <a:p>
            <a:pPr marL="514350" indent="-514350">
              <a:buAutoNum type="arabicParenR"/>
            </a:pPr>
            <a:r>
              <a:rPr lang="en-IN" dirty="0" smtClean="0"/>
              <a:t>Whenever container </a:t>
            </a:r>
            <a:r>
              <a:rPr lang="en-IN" dirty="0"/>
              <a:t>receives request from client, it does translation only when servlet class is older than JSP page </a:t>
            </a:r>
            <a:r>
              <a:rPr lang="en-IN" dirty="0" smtClean="0"/>
              <a:t>otherwise </a:t>
            </a:r>
            <a:r>
              <a:rPr lang="en-IN" dirty="0"/>
              <a:t>it skips this </a:t>
            </a:r>
            <a:r>
              <a:rPr lang="en-IN" dirty="0" smtClean="0"/>
              <a:t>phase.</a:t>
            </a:r>
          </a:p>
          <a:p>
            <a:pPr marL="0" indent="0">
              <a:buNone/>
            </a:pPr>
            <a:endParaRPr lang="en-IN" sz="1700" dirty="0" smtClean="0"/>
          </a:p>
          <a:p>
            <a:pPr marL="0" indent="0">
              <a:buNone/>
            </a:pPr>
            <a:r>
              <a:rPr lang="en-IN" dirty="0" smtClean="0"/>
              <a:t>2</a:t>
            </a:r>
            <a:r>
              <a:rPr lang="en-IN" dirty="0"/>
              <a:t>) Then the container –</a:t>
            </a:r>
          </a:p>
          <a:p>
            <a:pPr marL="0" indent="0">
              <a:buNone/>
            </a:pPr>
            <a:r>
              <a:rPr lang="en-IN" dirty="0" smtClean="0"/>
              <a:t>	compiles </a:t>
            </a:r>
            <a:r>
              <a:rPr lang="en-IN" dirty="0"/>
              <a:t>the corresponding servlet program</a:t>
            </a:r>
          </a:p>
          <a:p>
            <a:pPr marL="0" indent="0">
              <a:buNone/>
            </a:pPr>
            <a:r>
              <a:rPr lang="en-IN" dirty="0" smtClean="0"/>
              <a:t>	Loads </a:t>
            </a:r>
            <a:r>
              <a:rPr lang="en-IN" dirty="0"/>
              <a:t>the corresponding servlet class</a:t>
            </a:r>
          </a:p>
          <a:p>
            <a:pPr marL="0" indent="0">
              <a:buNone/>
            </a:pPr>
            <a:r>
              <a:rPr lang="en-IN" dirty="0" smtClean="0"/>
              <a:t>	Instantiates </a:t>
            </a:r>
            <a:r>
              <a:rPr lang="en-IN" dirty="0"/>
              <a:t>the servlet class</a:t>
            </a:r>
          </a:p>
          <a:p>
            <a:pPr marL="0" indent="0">
              <a:buNone/>
            </a:pPr>
            <a:r>
              <a:rPr lang="en-IN" dirty="0" smtClean="0"/>
              <a:t>	Calls </a:t>
            </a:r>
            <a:r>
              <a:rPr lang="en-IN" dirty="0"/>
              <a:t>the </a:t>
            </a:r>
            <a:r>
              <a:rPr lang="en-IN" b="1" dirty="0" err="1"/>
              <a:t>jspInit</a:t>
            </a:r>
            <a:r>
              <a:rPr lang="en-IN" b="1" dirty="0"/>
              <a:t>() method</a:t>
            </a:r>
            <a:r>
              <a:rPr lang="en-IN" dirty="0"/>
              <a:t> to initialize the servlet instance( </a:t>
            </a:r>
            <a:r>
              <a:rPr lang="en-IN" dirty="0" err="1"/>
              <a:t>Jsp</a:t>
            </a:r>
            <a:r>
              <a:rPr lang="en-IN" dirty="0"/>
              <a:t> container will do this job only when the instance of servlet file is not running or if it is older than the </a:t>
            </a:r>
            <a:r>
              <a:rPr lang="en-IN" dirty="0" err="1"/>
              <a:t>jsp</a:t>
            </a:r>
            <a:r>
              <a:rPr lang="en-IN" dirty="0"/>
              <a:t> file</a:t>
            </a:r>
            <a:r>
              <a:rPr lang="en-IN" dirty="0" smtClean="0"/>
              <a:t>.)</a:t>
            </a:r>
          </a:p>
          <a:p>
            <a:pPr marL="0" indent="0">
              <a:buNone/>
            </a:pPr>
            <a:endParaRPr lang="en-IN" sz="1700" dirty="0"/>
          </a:p>
          <a:p>
            <a:pPr marL="0" indent="0">
              <a:buNone/>
            </a:pPr>
            <a:r>
              <a:rPr lang="en-IN" dirty="0" smtClean="0"/>
              <a:t>	</a:t>
            </a:r>
            <a:r>
              <a:rPr lang="en-IN" b="1" dirty="0" smtClean="0"/>
              <a:t>[</a:t>
            </a:r>
            <a:r>
              <a:rPr lang="en-IN" b="1" dirty="0"/>
              <a:t>code language=”java”]</a:t>
            </a:r>
            <a:br>
              <a:rPr lang="en-IN" b="1" dirty="0"/>
            </a:br>
            <a:r>
              <a:rPr lang="en-IN" b="1" dirty="0" smtClean="0"/>
              <a:t>	public </a:t>
            </a:r>
            <a:r>
              <a:rPr lang="en-IN" b="1" dirty="0"/>
              <a:t>void </a:t>
            </a:r>
            <a:r>
              <a:rPr lang="en-IN" b="1" dirty="0" err="1"/>
              <a:t>jspInit</a:t>
            </a:r>
            <a:r>
              <a:rPr lang="en-IN" b="1" dirty="0"/>
              <a:t>()</a:t>
            </a:r>
            <a:br>
              <a:rPr lang="en-IN" b="1" dirty="0"/>
            </a:br>
            <a:r>
              <a:rPr lang="en-IN" b="1" dirty="0" smtClean="0"/>
              <a:t>	{</a:t>
            </a:r>
            <a:r>
              <a:rPr lang="en-IN" b="1" dirty="0"/>
              <a:t/>
            </a:r>
            <a:br>
              <a:rPr lang="en-IN" b="1" dirty="0"/>
            </a:br>
            <a:r>
              <a:rPr lang="en-IN" b="1" dirty="0" smtClean="0"/>
              <a:t>	//</a:t>
            </a:r>
            <a:r>
              <a:rPr lang="en-IN" b="1" dirty="0"/>
              <a:t>code to </a:t>
            </a:r>
            <a:r>
              <a:rPr lang="en-IN" b="1" dirty="0" err="1"/>
              <a:t>intialize</a:t>
            </a:r>
            <a:r>
              <a:rPr lang="en-IN" b="1" dirty="0"/>
              <a:t> Servlet instances</a:t>
            </a:r>
            <a:br>
              <a:rPr lang="en-IN" b="1" dirty="0"/>
            </a:br>
            <a:r>
              <a:rPr lang="en-IN" b="1" dirty="0" smtClean="0"/>
              <a:t>	}[/code]</a:t>
            </a:r>
          </a:p>
        </p:txBody>
      </p:sp>
    </p:spTree>
    <p:extLst>
      <p:ext uri="{BB962C8B-B14F-4D97-AF65-F5344CB8AC3E}">
        <p14:creationId xmlns:p14="http://schemas.microsoft.com/office/powerpoint/2010/main" val="1946037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JSP </a:t>
            </a:r>
            <a:r>
              <a:rPr lang="en-IN" dirty="0"/>
              <a:t>directives&amp; declarations</a:t>
            </a:r>
          </a:p>
        </p:txBody>
      </p:sp>
      <p:sp>
        <p:nvSpPr>
          <p:cNvPr id="3" name="Content Placeholder 2"/>
          <p:cNvSpPr>
            <a:spLocks noGrp="1"/>
          </p:cNvSpPr>
          <p:nvPr>
            <p:ph idx="1"/>
          </p:nvPr>
        </p:nvSpPr>
        <p:spPr>
          <a:xfrm>
            <a:off x="251520" y="1600200"/>
            <a:ext cx="8640960" cy="4925144"/>
          </a:xfrm>
        </p:spPr>
        <p:txBody>
          <a:bodyPr>
            <a:normAutofit fontScale="92500" lnSpcReduction="10000"/>
          </a:bodyPr>
          <a:lstStyle/>
          <a:p>
            <a:r>
              <a:rPr lang="en-IN" dirty="0"/>
              <a:t>Directives control the processing of an entire JSP page. It gives directions to the server regarding </a:t>
            </a:r>
            <a:r>
              <a:rPr lang="en-IN" dirty="0" smtClean="0"/>
              <a:t>processing </a:t>
            </a:r>
            <a:r>
              <a:rPr lang="en-IN" dirty="0"/>
              <a:t>of a page</a:t>
            </a:r>
            <a:r>
              <a:rPr lang="en-IN" dirty="0" smtClean="0"/>
              <a:t>.</a:t>
            </a:r>
          </a:p>
          <a:p>
            <a:endParaRPr lang="en-IN" sz="1050" dirty="0" smtClean="0"/>
          </a:p>
          <a:p>
            <a:r>
              <a:rPr lang="en-IN" b="1" dirty="0" smtClean="0"/>
              <a:t>Syntax </a:t>
            </a:r>
            <a:r>
              <a:rPr lang="en-IN" b="1" dirty="0"/>
              <a:t>of Directives:</a:t>
            </a:r>
            <a:endParaRPr lang="en-IN" dirty="0"/>
          </a:p>
          <a:p>
            <a:pPr marL="0" indent="0">
              <a:buNone/>
            </a:pPr>
            <a:r>
              <a:rPr lang="en-IN" sz="2600" dirty="0"/>
              <a:t>&lt;%@ directive name [attribute name=“value” attribute </a:t>
            </a:r>
            <a:r>
              <a:rPr lang="en-IN" sz="2600" dirty="0" smtClean="0"/>
              <a:t>name</a:t>
            </a:r>
            <a:r>
              <a:rPr lang="en-IN" sz="2600" dirty="0"/>
              <a:t>=“value” </a:t>
            </a:r>
            <a:r>
              <a:rPr lang="en-IN" sz="2600" dirty="0" smtClean="0"/>
              <a:t>........]%&gt;</a:t>
            </a:r>
          </a:p>
          <a:p>
            <a:pPr marL="0" indent="0">
              <a:buNone/>
            </a:pPr>
            <a:endParaRPr lang="en-IN" sz="1600" dirty="0" smtClean="0"/>
          </a:p>
          <a:p>
            <a:r>
              <a:rPr lang="en-IN" b="1" dirty="0" smtClean="0"/>
              <a:t>There </a:t>
            </a:r>
            <a:r>
              <a:rPr lang="en-IN" b="1" dirty="0"/>
              <a:t>are three types of Directives in JSP:</a:t>
            </a:r>
            <a:r>
              <a:rPr lang="en-IN" dirty="0"/>
              <a:t/>
            </a:r>
            <a:br>
              <a:rPr lang="en-IN" dirty="0"/>
            </a:br>
            <a:r>
              <a:rPr lang="en-IN" dirty="0"/>
              <a:t>1) Page Directive</a:t>
            </a:r>
            <a:br>
              <a:rPr lang="en-IN" dirty="0"/>
            </a:br>
            <a:r>
              <a:rPr lang="en-IN" dirty="0"/>
              <a:t>2) Include Directive</a:t>
            </a:r>
            <a:br>
              <a:rPr lang="en-IN" dirty="0"/>
            </a:br>
            <a:r>
              <a:rPr lang="en-IN" dirty="0"/>
              <a:t>3) </a:t>
            </a:r>
            <a:r>
              <a:rPr lang="en-IN" dirty="0" err="1"/>
              <a:t>TagLib</a:t>
            </a:r>
            <a:r>
              <a:rPr lang="en-IN" dirty="0"/>
              <a:t> Directive</a:t>
            </a:r>
          </a:p>
          <a:p>
            <a:endParaRPr lang="en-IN" dirty="0"/>
          </a:p>
        </p:txBody>
      </p:sp>
    </p:spTree>
    <p:extLst>
      <p:ext uri="{BB962C8B-B14F-4D97-AF65-F5344CB8AC3E}">
        <p14:creationId xmlns:p14="http://schemas.microsoft.com/office/powerpoint/2010/main" val="2690735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904656"/>
          </a:xfrm>
        </p:spPr>
        <p:txBody>
          <a:bodyPr>
            <a:normAutofit fontScale="70000" lnSpcReduction="20000"/>
          </a:bodyPr>
          <a:lstStyle/>
          <a:p>
            <a:pPr marL="0" indent="0">
              <a:buNone/>
            </a:pPr>
            <a:r>
              <a:rPr lang="en-IN" dirty="0" smtClean="0"/>
              <a:t>3) A new thread is then gets created, which invokes </a:t>
            </a:r>
            <a:r>
              <a:rPr lang="en-IN" dirty="0" err="1" smtClean="0"/>
              <a:t>the</a:t>
            </a:r>
            <a:r>
              <a:rPr lang="en-IN" b="1" dirty="0" err="1" smtClean="0"/>
              <a:t>_jspService</a:t>
            </a:r>
            <a:r>
              <a:rPr lang="en-IN" b="1" dirty="0" smtClean="0"/>
              <a:t>() method</a:t>
            </a:r>
            <a:r>
              <a:rPr lang="en-IN" dirty="0" smtClean="0"/>
              <a:t>, with a request (</a:t>
            </a:r>
            <a:r>
              <a:rPr lang="en-IN" dirty="0" err="1" smtClean="0"/>
              <a:t>HttpServletRequest</a:t>
            </a:r>
            <a:r>
              <a:rPr lang="en-IN" dirty="0" smtClean="0"/>
              <a:t>) and response (</a:t>
            </a:r>
            <a:r>
              <a:rPr lang="en-IN" dirty="0" err="1" smtClean="0"/>
              <a:t>HttpServletRespnse</a:t>
            </a:r>
            <a:r>
              <a:rPr lang="en-IN" dirty="0" smtClean="0"/>
              <a:t>) objects as parameters -shown below.</a:t>
            </a:r>
          </a:p>
          <a:p>
            <a:pPr marL="0" indent="0">
              <a:buNone/>
            </a:pPr>
            <a:endParaRPr lang="en-IN" sz="1700" dirty="0" smtClean="0"/>
          </a:p>
          <a:p>
            <a:pPr marL="0" indent="0">
              <a:buNone/>
            </a:pPr>
            <a:r>
              <a:rPr lang="en-IN" b="1" dirty="0" smtClean="0"/>
              <a:t>[code language=”java”]</a:t>
            </a:r>
            <a:br>
              <a:rPr lang="en-IN" b="1" dirty="0" smtClean="0"/>
            </a:br>
            <a:r>
              <a:rPr lang="en-IN" b="1" dirty="0" smtClean="0"/>
              <a:t>void _</a:t>
            </a:r>
            <a:r>
              <a:rPr lang="en-IN" b="1" dirty="0" err="1" smtClean="0"/>
              <a:t>jspService</a:t>
            </a:r>
            <a:r>
              <a:rPr lang="en-IN" b="1" dirty="0" smtClean="0"/>
              <a:t>( </a:t>
            </a:r>
            <a:r>
              <a:rPr lang="en-IN" b="1" dirty="0" err="1" smtClean="0"/>
              <a:t>HttpServletRequest</a:t>
            </a:r>
            <a:r>
              <a:rPr lang="en-IN" b="1" dirty="0" smtClean="0"/>
              <a:t> </a:t>
            </a:r>
            <a:r>
              <a:rPr lang="en-IN" b="1" dirty="0" err="1" smtClean="0"/>
              <a:t>req</a:t>
            </a:r>
            <a:r>
              <a:rPr lang="en-IN" b="1" dirty="0" smtClean="0"/>
              <a:t>, </a:t>
            </a:r>
            <a:r>
              <a:rPr lang="en-IN" b="1" dirty="0" err="1" smtClean="0"/>
              <a:t>HttpServletResponse</a:t>
            </a:r>
            <a:r>
              <a:rPr lang="en-IN" b="1" dirty="0" smtClean="0"/>
              <a:t> res)</a:t>
            </a:r>
            <a:br>
              <a:rPr lang="en-IN" b="1" dirty="0" smtClean="0"/>
            </a:br>
            <a:r>
              <a:rPr lang="en-IN" b="1" dirty="0" smtClean="0"/>
              <a:t>{</a:t>
            </a:r>
            <a:br>
              <a:rPr lang="en-IN" b="1" dirty="0" smtClean="0"/>
            </a:br>
            <a:r>
              <a:rPr lang="en-IN" b="1" dirty="0" smtClean="0"/>
              <a:t>//code goes here</a:t>
            </a:r>
            <a:br>
              <a:rPr lang="en-IN" b="1" dirty="0" smtClean="0"/>
            </a:br>
            <a:r>
              <a:rPr lang="en-IN" b="1" dirty="0" smtClean="0"/>
              <a:t>}[/code]</a:t>
            </a:r>
          </a:p>
          <a:p>
            <a:pPr marL="0" indent="0">
              <a:buNone/>
            </a:pPr>
            <a:endParaRPr lang="en-IN" b="1" dirty="0" smtClean="0"/>
          </a:p>
          <a:p>
            <a:pPr marL="0" indent="0">
              <a:buNone/>
            </a:pPr>
            <a:r>
              <a:rPr lang="en-IN" dirty="0" smtClean="0"/>
              <a:t>4) Invokes the </a:t>
            </a:r>
            <a:r>
              <a:rPr lang="en-IN" b="1" dirty="0" err="1" smtClean="0"/>
              <a:t>jspDestroy</a:t>
            </a:r>
            <a:r>
              <a:rPr lang="en-IN" b="1" dirty="0" smtClean="0"/>
              <a:t>() method</a:t>
            </a:r>
            <a:r>
              <a:rPr lang="en-IN" dirty="0" smtClean="0"/>
              <a:t> to destroy the instance of the servlet class. code will look like below –</a:t>
            </a:r>
          </a:p>
          <a:p>
            <a:pPr marL="0" indent="0">
              <a:buNone/>
            </a:pPr>
            <a:endParaRPr lang="en-IN" sz="1700" dirty="0" smtClean="0"/>
          </a:p>
          <a:p>
            <a:pPr marL="0" indent="0">
              <a:buNone/>
            </a:pPr>
            <a:r>
              <a:rPr lang="en-IN" b="1" dirty="0" smtClean="0"/>
              <a:t>[code language=”java”]</a:t>
            </a:r>
            <a:br>
              <a:rPr lang="en-IN" b="1" dirty="0" smtClean="0"/>
            </a:br>
            <a:r>
              <a:rPr lang="en-IN" b="1" dirty="0" smtClean="0"/>
              <a:t>public void </a:t>
            </a:r>
            <a:r>
              <a:rPr lang="en-IN" b="1" dirty="0" err="1" smtClean="0"/>
              <a:t>jspDestory</a:t>
            </a:r>
            <a:r>
              <a:rPr lang="en-IN" b="1" dirty="0" smtClean="0"/>
              <a:t>()</a:t>
            </a:r>
            <a:br>
              <a:rPr lang="en-IN" b="1" dirty="0" smtClean="0"/>
            </a:br>
            <a:r>
              <a:rPr lang="en-IN" b="1" dirty="0" smtClean="0"/>
              <a:t>{</a:t>
            </a:r>
            <a:br>
              <a:rPr lang="en-IN" b="1" dirty="0" smtClean="0"/>
            </a:br>
            <a:r>
              <a:rPr lang="en-IN" b="1" dirty="0" smtClean="0"/>
              <a:t>//code to remove the instances of servlet class</a:t>
            </a:r>
            <a:br>
              <a:rPr lang="en-IN" b="1" dirty="0" smtClean="0"/>
            </a:br>
            <a:r>
              <a:rPr lang="en-IN" b="1" dirty="0" smtClean="0"/>
              <a:t>}[/code]</a:t>
            </a:r>
          </a:p>
          <a:p>
            <a:endParaRPr lang="en-IN" dirty="0"/>
          </a:p>
        </p:txBody>
      </p:sp>
    </p:spTree>
    <p:extLst>
      <p:ext uri="{BB962C8B-B14F-4D97-AF65-F5344CB8AC3E}">
        <p14:creationId xmlns:p14="http://schemas.microsoft.com/office/powerpoint/2010/main" val="278474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en-IN" b="1" dirty="0" smtClean="0"/>
              <a:t>1) Page Directive</a:t>
            </a:r>
            <a:endParaRPr lang="en-IN" b="1" dirty="0"/>
          </a:p>
        </p:txBody>
      </p:sp>
      <p:sp>
        <p:nvSpPr>
          <p:cNvPr id="3" name="Content Placeholder 2"/>
          <p:cNvSpPr>
            <a:spLocks noGrp="1"/>
          </p:cNvSpPr>
          <p:nvPr>
            <p:ph idx="1"/>
          </p:nvPr>
        </p:nvSpPr>
        <p:spPr>
          <a:xfrm>
            <a:off x="457200" y="1124744"/>
            <a:ext cx="8229600" cy="5544616"/>
          </a:xfrm>
        </p:spPr>
        <p:txBody>
          <a:bodyPr>
            <a:noAutofit/>
          </a:bodyPr>
          <a:lstStyle/>
          <a:p>
            <a:r>
              <a:rPr lang="en-IN" sz="2100" dirty="0" smtClean="0"/>
              <a:t>There </a:t>
            </a:r>
            <a:r>
              <a:rPr lang="en-IN" sz="2100" dirty="0"/>
              <a:t>are several attributes, which are used along with Page Directives and these are –</a:t>
            </a:r>
          </a:p>
          <a:p>
            <a:r>
              <a:rPr lang="en-IN" sz="2100" dirty="0" smtClean="0"/>
              <a:t>import-</a:t>
            </a:r>
            <a:r>
              <a:rPr lang="en-IN" sz="2100" dirty="0"/>
              <a:t>used to import packages</a:t>
            </a:r>
            <a:r>
              <a:rPr lang="en-IN" sz="2100" dirty="0" smtClean="0"/>
              <a:t>.</a:t>
            </a:r>
          </a:p>
          <a:p>
            <a:pPr marL="0" indent="0">
              <a:buNone/>
            </a:pPr>
            <a:r>
              <a:rPr lang="en-IN" sz="2100" dirty="0" smtClean="0"/>
              <a:t>	Syntax: &lt;%@</a:t>
            </a:r>
            <a:r>
              <a:rPr lang="en-IN" sz="2100" dirty="0"/>
              <a:t>page import="value</a:t>
            </a:r>
            <a:r>
              <a:rPr lang="en-IN" sz="2100" dirty="0" smtClean="0"/>
              <a:t>"%&gt;</a:t>
            </a:r>
          </a:p>
          <a:p>
            <a:pPr marL="0" indent="0">
              <a:buNone/>
            </a:pPr>
            <a:r>
              <a:rPr lang="en-US" sz="2100" dirty="0"/>
              <a:t>	</a:t>
            </a:r>
            <a:r>
              <a:rPr lang="en-US" sz="2100" dirty="0" smtClean="0"/>
              <a:t>Example: </a:t>
            </a:r>
            <a:r>
              <a:rPr lang="en-IN" sz="2100" dirty="0"/>
              <a:t>&lt;%@page import="java.io.*%&gt;</a:t>
            </a:r>
            <a:endParaRPr lang="en-IN" sz="2100" dirty="0" smtClean="0"/>
          </a:p>
          <a:p>
            <a:pPr marL="0" indent="0">
              <a:buNone/>
            </a:pPr>
            <a:endParaRPr lang="en-IN" sz="2100" dirty="0"/>
          </a:p>
          <a:p>
            <a:r>
              <a:rPr lang="en-IN" sz="2100" dirty="0" smtClean="0"/>
              <a:t>Session- </a:t>
            </a:r>
            <a:r>
              <a:rPr lang="en-IN" sz="2100" dirty="0"/>
              <a:t>while building a user interactive JSP application, we make sure to give access to the user to get hold of his/her personal data till the session is active. Consider an example of logging in into your bank account, we can access all of your data till we </a:t>
            </a:r>
            <a:r>
              <a:rPr lang="en-IN" sz="2100" dirty="0" err="1"/>
              <a:t>signout</a:t>
            </a:r>
            <a:r>
              <a:rPr lang="en-IN" sz="2100" dirty="0"/>
              <a:t> (or session expires). In order to maintain session for a page the session attribute should be true</a:t>
            </a:r>
            <a:r>
              <a:rPr lang="en-IN" sz="2100" dirty="0" smtClean="0"/>
              <a:t>.</a:t>
            </a:r>
          </a:p>
          <a:p>
            <a:pPr marL="0" indent="0">
              <a:buNone/>
            </a:pPr>
            <a:r>
              <a:rPr lang="en-IN" sz="2100" dirty="0" smtClean="0"/>
              <a:t>	Syntax: </a:t>
            </a:r>
            <a:r>
              <a:rPr lang="en-IN" sz="2100" dirty="0"/>
              <a:t>&lt;%@ page session="value</a:t>
            </a:r>
            <a:r>
              <a:rPr lang="en-IN" sz="2100" dirty="0" smtClean="0"/>
              <a:t>"%&gt; here </a:t>
            </a:r>
            <a:r>
              <a:rPr lang="en-IN" sz="2100" dirty="0"/>
              <a:t>value is either true OR false</a:t>
            </a:r>
          </a:p>
          <a:p>
            <a:pPr marL="0" indent="0">
              <a:buNone/>
            </a:pPr>
            <a:r>
              <a:rPr lang="en-US" sz="2100" dirty="0" smtClean="0"/>
              <a:t>	Example: </a:t>
            </a:r>
            <a:r>
              <a:rPr lang="en-IN" sz="2100" dirty="0"/>
              <a:t>&lt;%@ page session="true"%&gt;</a:t>
            </a:r>
            <a:endParaRPr lang="en-IN" sz="2100" dirty="0" smtClean="0"/>
          </a:p>
          <a:p>
            <a:pPr marL="0" indent="0">
              <a:buNone/>
            </a:pPr>
            <a:endParaRPr lang="en-IN" sz="2100" dirty="0"/>
          </a:p>
          <a:p>
            <a:endParaRPr lang="en-IN" sz="2100" dirty="0"/>
          </a:p>
        </p:txBody>
      </p:sp>
    </p:spTree>
    <p:extLst>
      <p:ext uri="{BB962C8B-B14F-4D97-AF65-F5344CB8AC3E}">
        <p14:creationId xmlns:p14="http://schemas.microsoft.com/office/powerpoint/2010/main" val="2022972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77500" lnSpcReduction="20000"/>
          </a:bodyPr>
          <a:lstStyle/>
          <a:p>
            <a:r>
              <a:rPr lang="en-IN" dirty="0" err="1" smtClean="0"/>
              <a:t>isErrorPage</a:t>
            </a:r>
            <a:r>
              <a:rPr lang="en-IN" dirty="0" smtClean="0"/>
              <a:t>- This attribute is used to specify whether the current JSP page can be used as an error page for another JSP page. </a:t>
            </a:r>
          </a:p>
          <a:p>
            <a:pPr marL="0" indent="0">
              <a:buNone/>
            </a:pPr>
            <a:r>
              <a:rPr lang="en-IN" b="1" dirty="0" smtClean="0"/>
              <a:t>	Syntax : </a:t>
            </a:r>
            <a:r>
              <a:rPr lang="en-IN" dirty="0" smtClean="0"/>
              <a:t>&lt;%@ </a:t>
            </a:r>
            <a:r>
              <a:rPr lang="en-IN" dirty="0"/>
              <a:t>page </a:t>
            </a:r>
            <a:r>
              <a:rPr lang="en-IN" dirty="0" err="1"/>
              <a:t>isErrorPage</a:t>
            </a:r>
            <a:r>
              <a:rPr lang="en-IN" dirty="0"/>
              <a:t>="value</a:t>
            </a:r>
            <a:r>
              <a:rPr lang="en-IN" dirty="0" smtClean="0"/>
              <a:t>"%&gt; </a:t>
            </a:r>
          </a:p>
          <a:p>
            <a:pPr marL="0" indent="0">
              <a:buNone/>
            </a:pPr>
            <a:r>
              <a:rPr lang="en-IN" dirty="0"/>
              <a:t>	</a:t>
            </a:r>
            <a:r>
              <a:rPr lang="en-IN" dirty="0" smtClean="0"/>
              <a:t>	Here </a:t>
            </a:r>
            <a:r>
              <a:rPr lang="en-IN" dirty="0"/>
              <a:t>value is either true OR false.</a:t>
            </a:r>
          </a:p>
          <a:p>
            <a:pPr marL="0" indent="0">
              <a:buNone/>
            </a:pPr>
            <a:r>
              <a:rPr lang="en-IN" b="1" dirty="0" smtClean="0"/>
              <a:t>	Example: </a:t>
            </a:r>
            <a:r>
              <a:rPr lang="en-IN" dirty="0" smtClean="0"/>
              <a:t>&lt;%@ </a:t>
            </a:r>
            <a:r>
              <a:rPr lang="en-IN" dirty="0"/>
              <a:t>page </a:t>
            </a:r>
            <a:r>
              <a:rPr lang="en-IN" dirty="0" err="1"/>
              <a:t>isErrorPage</a:t>
            </a:r>
            <a:r>
              <a:rPr lang="en-IN" dirty="0"/>
              <a:t>="true"%&gt;</a:t>
            </a:r>
            <a:endParaRPr lang="en-IN" dirty="0" smtClean="0"/>
          </a:p>
          <a:p>
            <a:endParaRPr lang="en-IN" dirty="0" smtClean="0"/>
          </a:p>
          <a:p>
            <a:r>
              <a:rPr lang="en-IN" dirty="0" err="1" smtClean="0"/>
              <a:t>errorPage</a:t>
            </a:r>
            <a:r>
              <a:rPr lang="en-IN" dirty="0" smtClean="0"/>
              <a:t>- </a:t>
            </a:r>
            <a:r>
              <a:rPr lang="en-IN" dirty="0" err="1"/>
              <a:t>errorPage</a:t>
            </a:r>
            <a:r>
              <a:rPr lang="en-IN" dirty="0"/>
              <a:t> attribute is used to specify the URL of a JSP page which has </a:t>
            </a:r>
            <a:r>
              <a:rPr lang="en-IN" dirty="0" err="1"/>
              <a:t>isErrorPage</a:t>
            </a:r>
            <a:r>
              <a:rPr lang="en-IN" dirty="0"/>
              <a:t> </a:t>
            </a:r>
            <a:r>
              <a:rPr lang="en-IN" dirty="0" err="1"/>
              <a:t>attrbute</a:t>
            </a:r>
            <a:r>
              <a:rPr lang="en-IN" dirty="0"/>
              <a:t> set to true. It  handles the un-handled exceptions in the page.</a:t>
            </a:r>
          </a:p>
          <a:p>
            <a:pPr marL="0" indent="0">
              <a:buNone/>
            </a:pPr>
            <a:r>
              <a:rPr lang="en-IN" b="1" dirty="0" smtClean="0"/>
              <a:t>	Syntax : </a:t>
            </a:r>
            <a:r>
              <a:rPr lang="en-IN" dirty="0" smtClean="0"/>
              <a:t>&lt;%@ </a:t>
            </a:r>
            <a:r>
              <a:rPr lang="en-IN" dirty="0"/>
              <a:t>page </a:t>
            </a:r>
            <a:r>
              <a:rPr lang="en-IN" dirty="0" err="1"/>
              <a:t>errorPage</a:t>
            </a:r>
            <a:r>
              <a:rPr lang="en-IN" dirty="0"/>
              <a:t>="value</a:t>
            </a:r>
            <a:r>
              <a:rPr lang="en-IN" dirty="0" smtClean="0"/>
              <a:t>"%&gt;</a:t>
            </a:r>
          </a:p>
          <a:p>
            <a:pPr marL="0" indent="0">
              <a:buNone/>
            </a:pPr>
            <a:r>
              <a:rPr lang="en-IN" dirty="0"/>
              <a:t>	</a:t>
            </a:r>
            <a:r>
              <a:rPr lang="en-IN" dirty="0" smtClean="0"/>
              <a:t>	Here </a:t>
            </a:r>
            <a:r>
              <a:rPr lang="en-IN" dirty="0"/>
              <a:t>value is a JSP page name which has exception handling code (and </a:t>
            </a:r>
            <a:r>
              <a:rPr lang="en-IN" dirty="0" err="1"/>
              <a:t>isErrorPage</a:t>
            </a:r>
            <a:r>
              <a:rPr lang="en-IN" dirty="0"/>
              <a:t> set to true).</a:t>
            </a:r>
          </a:p>
          <a:p>
            <a:pPr marL="0" indent="0">
              <a:buNone/>
            </a:pPr>
            <a:r>
              <a:rPr lang="en-IN" b="1" dirty="0" smtClean="0"/>
              <a:t>	Example : </a:t>
            </a:r>
            <a:r>
              <a:rPr lang="en-IN" dirty="0" smtClean="0"/>
              <a:t>&lt;%@ </a:t>
            </a:r>
            <a:r>
              <a:rPr lang="en-IN" dirty="0"/>
              <a:t>page </a:t>
            </a:r>
            <a:r>
              <a:rPr lang="en-IN" dirty="0" err="1"/>
              <a:t>errorPage</a:t>
            </a:r>
            <a:r>
              <a:rPr lang="en-IN" dirty="0"/>
              <a:t>="</a:t>
            </a:r>
            <a:r>
              <a:rPr lang="en-IN" dirty="0" err="1"/>
              <a:t>ExceptionHandling.jsp</a:t>
            </a:r>
            <a:r>
              <a:rPr lang="en-IN" dirty="0"/>
              <a:t>"%&gt;</a:t>
            </a:r>
            <a:endParaRPr lang="en-IN" dirty="0" smtClean="0"/>
          </a:p>
          <a:p>
            <a:endParaRPr lang="en-IN" dirty="0" smtClean="0"/>
          </a:p>
          <a:p>
            <a:endParaRPr lang="en-IN" dirty="0"/>
          </a:p>
        </p:txBody>
      </p:sp>
    </p:spTree>
    <p:extLst>
      <p:ext uri="{BB962C8B-B14F-4D97-AF65-F5344CB8AC3E}">
        <p14:creationId xmlns:p14="http://schemas.microsoft.com/office/powerpoint/2010/main" val="1831242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945</Words>
  <Application>Microsoft Office PowerPoint</Application>
  <PresentationFormat>On-screen Show (4:3)</PresentationFormat>
  <Paragraphs>247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Java Server Pages (JSP)</vt:lpstr>
      <vt:lpstr>Introduction</vt:lpstr>
      <vt:lpstr>Life cycle of a JSP Page</vt:lpstr>
      <vt:lpstr>PowerPoint Presentation</vt:lpstr>
      <vt:lpstr>Life cycle of JSP in more detail </vt:lpstr>
      <vt:lpstr>JSP directives&amp; declarations</vt:lpstr>
      <vt:lpstr>PowerPoint Presentation</vt:lpstr>
      <vt:lpstr>1) Page Directive</vt:lpstr>
      <vt:lpstr>PowerPoint Presentation</vt:lpstr>
      <vt:lpstr>PowerPoint Presentation</vt:lpstr>
      <vt:lpstr>PowerPoint Presentation</vt:lpstr>
      <vt:lpstr>PowerPoint Presentation</vt:lpstr>
      <vt:lpstr>2) Include Directive</vt:lpstr>
      <vt:lpstr>3) Taglib Directive</vt:lpstr>
      <vt:lpstr>JSP Expression Tag</vt:lpstr>
      <vt:lpstr>Example 1: Expression of values</vt:lpstr>
      <vt:lpstr>Example 2: Expression of variables</vt:lpstr>
      <vt:lpstr>JSP Declaration tag</vt:lpstr>
      <vt:lpstr>Example 1: Variables declaration</vt:lpstr>
      <vt:lpstr>Example 2: Methods declaration</vt:lpstr>
      <vt:lpstr>JSP Custom tags</vt:lpstr>
      <vt:lpstr>Tag library descriptor (TLD)</vt:lpstr>
      <vt:lpstr>JSTL</vt:lpstr>
      <vt:lpstr>PowerPoint Presentation</vt:lpstr>
      <vt:lpstr>PowerPoint Presentation</vt:lpstr>
      <vt:lpstr>PowerPoint Presentation</vt:lpstr>
      <vt:lpstr>JSTL Core Library</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 Server Pages (JSP)</dc:title>
  <dc:creator>Prag</dc:creator>
  <cp:lastModifiedBy>PL LAB 136</cp:lastModifiedBy>
  <cp:revision>36</cp:revision>
  <dcterms:created xsi:type="dcterms:W3CDTF">2018-03-10T06:07:17Z</dcterms:created>
  <dcterms:modified xsi:type="dcterms:W3CDTF">2020-11-06T05:50:46Z</dcterms:modified>
</cp:coreProperties>
</file>