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6" r:id="rId3"/>
    <p:sldId id="257" r:id="rId4"/>
    <p:sldId id="260" r:id="rId5"/>
    <p:sldId id="261" r:id="rId6"/>
    <p:sldId id="262" r:id="rId7"/>
    <p:sldId id="263" r:id="rId8"/>
    <p:sldId id="264" r:id="rId9"/>
    <p:sldId id="265" r:id="rId10"/>
    <p:sldId id="266" r:id="rId11"/>
    <p:sldId id="276" r:id="rId12"/>
    <p:sldId id="287" r:id="rId13"/>
    <p:sldId id="278" r:id="rId14"/>
    <p:sldId id="277" r:id="rId15"/>
    <p:sldId id="279" r:id="rId16"/>
    <p:sldId id="280" r:id="rId17"/>
    <p:sldId id="281" r:id="rId18"/>
    <p:sldId id="283" r:id="rId19"/>
    <p:sldId id="282" r:id="rId20"/>
    <p:sldId id="285" r:id="rId21"/>
    <p:sldId id="267" r:id="rId22"/>
    <p:sldId id="268" r:id="rId23"/>
    <p:sldId id="269" r:id="rId24"/>
    <p:sldId id="270" r:id="rId25"/>
    <p:sldId id="272" r:id="rId26"/>
    <p:sldId id="271" r:id="rId27"/>
    <p:sldId id="275" r:id="rId28"/>
    <p:sldId id="27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660"/>
  </p:normalViewPr>
  <p:slideViewPr>
    <p:cSldViewPr>
      <p:cViewPr>
        <p:scale>
          <a:sx n="76" d="100"/>
          <a:sy n="76" d="100"/>
        </p:scale>
        <p:origin x="-126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429AF-B2C1-46EE-A58C-08BF64B8DF65}" type="datetimeFigureOut">
              <a:rPr lang="en-US" smtClean="0"/>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BEB32-C603-41EB-A033-11FEC02D7221}" type="slidenum">
              <a:rPr lang="en-US" smtClean="0"/>
              <a:t>‹#›</a:t>
            </a:fld>
            <a:endParaRPr lang="en-US"/>
          </a:p>
        </p:txBody>
      </p:sp>
    </p:spTree>
    <p:extLst>
      <p:ext uri="{BB962C8B-B14F-4D97-AF65-F5344CB8AC3E}">
        <p14:creationId xmlns:p14="http://schemas.microsoft.com/office/powerpoint/2010/main" val="345981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F15FC9B-B0E7-4F6F-B6F6-1223ED2C3B6D}"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0830866-52F9-4A63-AF56-980CB98B4CA3}"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802EE4-7907-47A2-BD50-4B708C8E2538}"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8D2847-BED1-4434-94A1-202FC9693A1A}"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0AEB4-B2C1-4933-8336-9CF8DBE5F7B3}"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DB537C4-A980-4785-A860-4A36FD257DFA}"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D0A5130-7835-4E0F-B786-AD56768C963A}" type="datetime1">
              <a:rPr lang="en-US" smtClean="0"/>
              <a:t>11/6/2020</a:t>
            </a:fld>
            <a:endParaRPr lang="en-IN"/>
          </a:p>
        </p:txBody>
      </p:sp>
      <p:sp>
        <p:nvSpPr>
          <p:cNvPr id="8" name="Footer Placeholder 7"/>
          <p:cNvSpPr>
            <a:spLocks noGrp="1"/>
          </p:cNvSpPr>
          <p:nvPr>
            <p:ph type="ftr" sz="quarter" idx="11"/>
          </p:nvPr>
        </p:nvSpPr>
        <p:spPr/>
        <p:txBody>
          <a:bodyPr/>
          <a:lstStyle/>
          <a:p>
            <a:r>
              <a:rPr lang="en-IN" smtClean="0"/>
              <a:t>SACHIN KHARADE</a:t>
            </a:r>
            <a:endParaRPr lang="en-IN"/>
          </a:p>
        </p:txBody>
      </p:sp>
      <p:sp>
        <p:nvSpPr>
          <p:cNvPr id="9" name="Slide Number Placeholder 8"/>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BCC9750-ED1F-49C4-A199-44A6930DDCEA}" type="datetime1">
              <a:rPr lang="en-US" smtClean="0"/>
              <a:t>11/6/2020</a:t>
            </a:fld>
            <a:endParaRPr lang="en-IN"/>
          </a:p>
        </p:txBody>
      </p:sp>
      <p:sp>
        <p:nvSpPr>
          <p:cNvPr id="4" name="Footer Placeholder 3"/>
          <p:cNvSpPr>
            <a:spLocks noGrp="1"/>
          </p:cNvSpPr>
          <p:nvPr>
            <p:ph type="ftr" sz="quarter" idx="11"/>
          </p:nvPr>
        </p:nvSpPr>
        <p:spPr/>
        <p:txBody>
          <a:bodyPr/>
          <a:lstStyle/>
          <a:p>
            <a:r>
              <a:rPr lang="en-IN" smtClean="0"/>
              <a:t>SACHIN KHARADE</a:t>
            </a:r>
            <a:endParaRPr lang="en-IN"/>
          </a:p>
        </p:txBody>
      </p:sp>
      <p:sp>
        <p:nvSpPr>
          <p:cNvPr id="5" name="Slide Number Placeholder 4"/>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2D78E-47C8-48FB-BF87-0A0F32821036}" type="datetime1">
              <a:rPr lang="en-US" smtClean="0"/>
              <a:t>11/6/2020</a:t>
            </a:fld>
            <a:endParaRPr lang="en-IN"/>
          </a:p>
        </p:txBody>
      </p:sp>
      <p:sp>
        <p:nvSpPr>
          <p:cNvPr id="3" name="Footer Placeholder 2"/>
          <p:cNvSpPr>
            <a:spLocks noGrp="1"/>
          </p:cNvSpPr>
          <p:nvPr>
            <p:ph type="ftr" sz="quarter" idx="11"/>
          </p:nvPr>
        </p:nvSpPr>
        <p:spPr/>
        <p:txBody>
          <a:bodyPr/>
          <a:lstStyle/>
          <a:p>
            <a:r>
              <a:rPr lang="en-IN" smtClean="0"/>
              <a:t>SACHIN KHARADE</a:t>
            </a:r>
            <a:endParaRPr lang="en-IN"/>
          </a:p>
        </p:txBody>
      </p:sp>
      <p:sp>
        <p:nvSpPr>
          <p:cNvPr id="4" name="Slide Number Placeholder 3"/>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1199D-BA91-4CED-923C-5EAA9AE7191A}"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C8695-3528-4ACC-AB90-FBDF32EFF3E5}"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66514D3D-659E-4B6C-B7B9-C61BA23D50C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C9934-14D3-4ECD-BCFC-A2D540781456}" type="datetime1">
              <a:rPr lang="en-US" smtClean="0"/>
              <a:t>11/6/2020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SACHIN KHARADE</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14D3D-659E-4B6C-B7B9-C61BA23D50C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30425"/>
            <a:ext cx="8215370" cy="2298707"/>
          </a:xfrm>
        </p:spPr>
        <p:txBody>
          <a:bodyPr>
            <a:normAutofit/>
          </a:bodyPr>
          <a:lstStyle/>
          <a:p>
            <a:r>
              <a:rPr lang="en-IN" sz="5400" b="1" dirty="0"/>
              <a:t>Interacting with Database</a:t>
            </a:r>
            <a:endParaRPr lang="en-IN" sz="54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435280" cy="1857388"/>
          </a:xfrm>
        </p:spPr>
        <p:txBody>
          <a:bodyPr>
            <a:normAutofit/>
          </a:bodyPr>
          <a:lstStyle/>
          <a:p>
            <a:pPr algn="just"/>
            <a:r>
              <a:rPr lang="en-IN" sz="2800" dirty="0"/>
              <a:t>In a three-tier model, a Java </a:t>
            </a:r>
            <a:r>
              <a:rPr lang="en-IN" sz="2800" dirty="0" smtClean="0"/>
              <a:t>application communicates </a:t>
            </a:r>
            <a:r>
              <a:rPr lang="en-IN" sz="2800" dirty="0"/>
              <a:t>with a middle tier component that functions as an application server. The application server talks to a given database using JDBC.</a:t>
            </a:r>
          </a:p>
        </p:txBody>
      </p:sp>
      <p:sp>
        <p:nvSpPr>
          <p:cNvPr id="4" name="Title 1"/>
          <p:cNvSpPr>
            <a:spLocks noGrp="1"/>
          </p:cNvSpPr>
          <p:nvPr>
            <p:ph type="title"/>
          </p:nvPr>
        </p:nvSpPr>
        <p:spPr>
          <a:xfrm>
            <a:off x="457200" y="-24"/>
            <a:ext cx="8229600" cy="796908"/>
          </a:xfrm>
        </p:spPr>
        <p:txBody>
          <a:bodyPr/>
          <a:lstStyle/>
          <a:p>
            <a:r>
              <a:rPr lang="en-IN" dirty="0"/>
              <a:t>JDBC </a:t>
            </a:r>
            <a:r>
              <a:rPr lang="en-IN" dirty="0" smtClean="0"/>
              <a:t>three </a:t>
            </a:r>
            <a:r>
              <a:rPr lang="en-IN" dirty="0"/>
              <a:t>tier </a:t>
            </a:r>
            <a:r>
              <a:rPr lang="en-IN" dirty="0" smtClean="0"/>
              <a:t>model</a:t>
            </a:r>
            <a:endParaRPr lang="en-IN" dirty="0"/>
          </a:p>
        </p:txBody>
      </p:sp>
      <p:pic>
        <p:nvPicPr>
          <p:cNvPr id="5" name="Picture 4" descr="http://www-12.lotus.com/ldd/doc/drivers/jdbc/1.1/jdbc.nsf/66208c256b4136a2852563c000646f8c/70314bb11bd29758852567cc005c8505/Body/0.2956?OpenElement&amp;FieldElemFormat=gif"/>
          <p:cNvPicPr/>
          <p:nvPr/>
        </p:nvPicPr>
        <p:blipFill>
          <a:blip r:embed="rId2"/>
          <a:srcRect/>
          <a:stretch>
            <a:fillRect/>
          </a:stretch>
        </p:blipFill>
        <p:spPr bwMode="auto">
          <a:xfrm>
            <a:off x="2071670" y="2708920"/>
            <a:ext cx="5143536" cy="4006228"/>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normAutofit/>
          </a:bodyPr>
          <a:lstStyle/>
          <a:p>
            <a:r>
              <a:rPr lang="en-IN" dirty="0" smtClean="0"/>
              <a:t>Common JDBC Components</a:t>
            </a:r>
            <a:endParaRPr lang="en-IN" dirty="0"/>
          </a:p>
        </p:txBody>
      </p:sp>
      <p:sp>
        <p:nvSpPr>
          <p:cNvPr id="3" name="Content Placeholder 2"/>
          <p:cNvSpPr>
            <a:spLocks noGrp="1"/>
          </p:cNvSpPr>
          <p:nvPr>
            <p:ph idx="1"/>
          </p:nvPr>
        </p:nvSpPr>
        <p:spPr>
          <a:xfrm>
            <a:off x="457200" y="1142984"/>
            <a:ext cx="8229600" cy="5357850"/>
          </a:xfrm>
        </p:spPr>
        <p:txBody>
          <a:bodyPr>
            <a:normAutofit/>
          </a:bodyPr>
          <a:lstStyle/>
          <a:p>
            <a:pPr algn="just"/>
            <a:r>
              <a:rPr lang="en-IN" dirty="0" smtClean="0"/>
              <a:t>The </a:t>
            </a:r>
            <a:r>
              <a:rPr lang="en-IN" dirty="0"/>
              <a:t>JDBC API provides the following interfaces and classes </a:t>
            </a:r>
            <a:r>
              <a:rPr lang="en-IN" dirty="0" smtClean="0"/>
              <a:t>−</a:t>
            </a:r>
          </a:p>
          <a:p>
            <a:pPr algn="just"/>
            <a:r>
              <a:rPr lang="en-IN" b="1" dirty="0" err="1"/>
              <a:t>DriverManager</a:t>
            </a:r>
            <a:r>
              <a:rPr lang="en-IN" b="1" dirty="0"/>
              <a:t> Class</a:t>
            </a:r>
          </a:p>
          <a:p>
            <a:pPr algn="just"/>
            <a:r>
              <a:rPr lang="en-IN" b="1" dirty="0"/>
              <a:t>Driver Interface</a:t>
            </a:r>
          </a:p>
          <a:p>
            <a:pPr algn="just"/>
            <a:r>
              <a:rPr lang="en-IN" b="1" dirty="0"/>
              <a:t>Connection Interface</a:t>
            </a:r>
            <a:endParaRPr lang="en-IN" dirty="0"/>
          </a:p>
          <a:p>
            <a:pPr algn="just"/>
            <a:r>
              <a:rPr lang="en-IN" b="1" dirty="0"/>
              <a:t>Statement Interface</a:t>
            </a:r>
          </a:p>
          <a:p>
            <a:pPr algn="just"/>
            <a:r>
              <a:rPr lang="en-IN" b="1" dirty="0" err="1"/>
              <a:t>ResultSet</a:t>
            </a:r>
            <a:r>
              <a:rPr lang="en-IN" b="1" dirty="0"/>
              <a:t> Interface</a:t>
            </a:r>
          </a:p>
          <a:p>
            <a:pPr marL="0" indent="0" algn="just">
              <a:buNone/>
            </a:pPr>
            <a:endParaRPr lang="en-IN" dirty="0"/>
          </a:p>
          <a:p>
            <a:pPr algn="just"/>
            <a:endParaRPr lang="en-IN" dirty="0"/>
          </a:p>
          <a:p>
            <a:pPr algn="just"/>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92500"/>
          </a:bodyPr>
          <a:lstStyle/>
          <a:p>
            <a:pPr marL="0" indent="0" algn="just">
              <a:buNone/>
            </a:pPr>
            <a:r>
              <a:rPr lang="en-IN" b="1" dirty="0" err="1"/>
              <a:t>DriverManager</a:t>
            </a:r>
            <a:r>
              <a:rPr lang="en-IN" b="1" dirty="0"/>
              <a:t> </a:t>
            </a:r>
            <a:r>
              <a:rPr lang="en-IN" b="1" dirty="0" smtClean="0"/>
              <a:t>Class</a:t>
            </a:r>
          </a:p>
          <a:p>
            <a:pPr marL="0" indent="0" algn="just">
              <a:buNone/>
            </a:pPr>
            <a:endParaRPr lang="en-IN" b="1" dirty="0"/>
          </a:p>
          <a:p>
            <a:pPr algn="just"/>
            <a:r>
              <a:rPr lang="en-IN" dirty="0" smtClean="0"/>
              <a:t>The </a:t>
            </a:r>
            <a:r>
              <a:rPr lang="en-IN" dirty="0" err="1"/>
              <a:t>DriverManager</a:t>
            </a:r>
            <a:r>
              <a:rPr lang="en-IN" dirty="0"/>
              <a:t> class acts as an interface between user and drivers. </a:t>
            </a:r>
          </a:p>
          <a:p>
            <a:pPr algn="just"/>
            <a:r>
              <a:rPr lang="en-IN" dirty="0"/>
              <a:t>It keeps track of the drivers that are available and handles establishing a connection between a database and the appropriate driver. </a:t>
            </a:r>
          </a:p>
          <a:p>
            <a:pPr algn="just"/>
            <a:r>
              <a:rPr lang="en-IN" dirty="0"/>
              <a:t>The </a:t>
            </a:r>
            <a:r>
              <a:rPr lang="en-IN" dirty="0" err="1"/>
              <a:t>DriverManager</a:t>
            </a:r>
            <a:r>
              <a:rPr lang="en-IN" dirty="0"/>
              <a:t> class maintains a list of Driver classes that have registered themselves by calling the method </a:t>
            </a:r>
            <a:r>
              <a:rPr lang="en-IN" b="1" i="1" dirty="0" err="1"/>
              <a:t>DriverManager.registerDriver</a:t>
            </a:r>
            <a:r>
              <a:rPr lang="en-IN" b="1" i="1" dirty="0"/>
              <a:t>()</a:t>
            </a:r>
            <a:r>
              <a:rPr lang="en-IN" dirty="0"/>
              <a:t>.</a:t>
            </a:r>
          </a:p>
          <a:p>
            <a:endParaRPr lang="en-IN" dirty="0"/>
          </a:p>
        </p:txBody>
      </p:sp>
      <p:sp>
        <p:nvSpPr>
          <p:cNvPr id="4" name="Title 1"/>
          <p:cNvSpPr>
            <a:spLocks noGrp="1"/>
          </p:cNvSpPr>
          <p:nvPr>
            <p:ph type="title"/>
          </p:nvPr>
        </p:nvSpPr>
        <p:spPr>
          <a:xfrm>
            <a:off x="457200" y="-24"/>
            <a:ext cx="8229600" cy="857256"/>
          </a:xfrm>
        </p:spPr>
        <p:txBody>
          <a:bodyPr>
            <a:normAutofit/>
          </a:bodyPr>
          <a:lstStyle/>
          <a:p>
            <a:r>
              <a:rPr lang="en-IN" dirty="0" smtClean="0"/>
              <a:t>Common JDBC Components</a:t>
            </a:r>
            <a:endParaRPr lang="en-IN"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75337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857231"/>
          <a:ext cx="8858280" cy="5786479"/>
        </p:xfrm>
        <a:graphic>
          <a:graphicData uri="http://schemas.openxmlformats.org/drawingml/2006/table">
            <a:tbl>
              <a:tblPr>
                <a:tableStyleId>{69CF1AB2-1976-4502-BF36-3FF5EA218861}</a:tableStyleId>
              </a:tblPr>
              <a:tblGrid>
                <a:gridCol w="5244121"/>
                <a:gridCol w="3614159"/>
              </a:tblGrid>
              <a:tr h="526043">
                <a:tc>
                  <a:txBody>
                    <a:bodyPr/>
                    <a:lstStyle/>
                    <a:p>
                      <a:pPr marL="190500" marR="107950" algn="ctr">
                        <a:lnSpc>
                          <a:spcPts val="1725"/>
                        </a:lnSpc>
                        <a:spcAft>
                          <a:spcPts val="0"/>
                        </a:spcAft>
                      </a:pPr>
                      <a:r>
                        <a:rPr lang="en-US" sz="2400" b="1" dirty="0" smtClean="0">
                          <a:latin typeface="Calibri"/>
                          <a:ea typeface="Calibri"/>
                          <a:cs typeface="Times New Roman"/>
                        </a:rPr>
                        <a:t>Method</a:t>
                      </a:r>
                      <a:endParaRPr lang="en-IN" sz="2400" b="1" dirty="0">
                        <a:latin typeface="Calibri"/>
                        <a:ea typeface="Calibri"/>
                        <a:cs typeface="Times New Roman"/>
                      </a:endParaRPr>
                    </a:p>
                  </a:txBody>
                  <a:tcPr marL="9525" marR="9525" marT="9525" marB="9525" anchor="ctr"/>
                </a:tc>
                <a:tc>
                  <a:txBody>
                    <a:bodyPr/>
                    <a:lstStyle/>
                    <a:p>
                      <a:pPr marL="190500" marR="107950" algn="ctr">
                        <a:lnSpc>
                          <a:spcPts val="1725"/>
                        </a:lnSpc>
                        <a:spcAft>
                          <a:spcPts val="0"/>
                        </a:spcAft>
                      </a:pPr>
                      <a:r>
                        <a:rPr lang="en-US" sz="2400" b="1" dirty="0" smtClean="0">
                          <a:latin typeface="Calibri"/>
                          <a:ea typeface="Calibri"/>
                          <a:cs typeface="Times New Roman"/>
                        </a:rPr>
                        <a:t>Description</a:t>
                      </a:r>
                      <a:endParaRPr lang="en-IN" sz="2400" b="1" dirty="0">
                        <a:latin typeface="Calibri"/>
                        <a:ea typeface="Calibri"/>
                        <a:cs typeface="Times New Roman"/>
                      </a:endParaRPr>
                    </a:p>
                  </a:txBody>
                  <a:tcPr marL="9525" marR="9525" marT="9525" marB="9525" anchor="ctr"/>
                </a:tc>
              </a:tr>
              <a:tr h="1061054">
                <a:tc>
                  <a:txBody>
                    <a:bodyPr/>
                    <a:lstStyle/>
                    <a:p>
                      <a:pPr marL="190500" marR="107950" algn="l">
                        <a:lnSpc>
                          <a:spcPts val="1725"/>
                        </a:lnSpc>
                        <a:spcAft>
                          <a:spcPts val="0"/>
                        </a:spcAft>
                      </a:pPr>
                      <a:r>
                        <a:rPr lang="en-IN" sz="1800" dirty="0" smtClean="0"/>
                        <a:t>public </a:t>
                      </a:r>
                      <a:r>
                        <a:rPr lang="en-IN" sz="1800" dirty="0"/>
                        <a:t>static void </a:t>
                      </a:r>
                      <a:r>
                        <a:rPr lang="en-IN" sz="1800" dirty="0" err="1"/>
                        <a:t>registerDriver</a:t>
                      </a:r>
                      <a:r>
                        <a:rPr lang="en-IN" sz="1800" dirty="0"/>
                        <a:t>(Driver </a:t>
                      </a:r>
                      <a:r>
                        <a:rPr lang="en-IN" sz="1800" dirty="0" err="1"/>
                        <a:t>driver</a:t>
                      </a:r>
                      <a:r>
                        <a:rPr lang="en-IN" sz="1800" dirty="0" smtClean="0"/>
                        <a:t>);</a:t>
                      </a:r>
                      <a:endParaRPr lang="en-IN" sz="2400" dirty="0">
                        <a:latin typeface="Calibri"/>
                        <a:ea typeface="Calibri"/>
                        <a:cs typeface="Times New Roman"/>
                      </a:endParaRPr>
                    </a:p>
                  </a:txBody>
                  <a:tcPr marL="9525" marR="9525" marT="9525" marB="9525" anchor="ctr"/>
                </a:tc>
                <a:tc>
                  <a:txBody>
                    <a:bodyPr/>
                    <a:lstStyle/>
                    <a:p>
                      <a:pPr marL="190500" marR="107950" algn="l">
                        <a:lnSpc>
                          <a:spcPts val="1725"/>
                        </a:lnSpc>
                        <a:spcAft>
                          <a:spcPts val="0"/>
                        </a:spcAft>
                      </a:pPr>
                      <a:r>
                        <a:rPr lang="en-IN" sz="1800" dirty="0"/>
                        <a:t>is used to register the given driver with </a:t>
                      </a:r>
                      <a:r>
                        <a:rPr lang="en-IN" sz="1800" dirty="0" err="1"/>
                        <a:t>DriverManager</a:t>
                      </a:r>
                      <a:r>
                        <a:rPr lang="en-IN" sz="1800" dirty="0"/>
                        <a:t>.</a:t>
                      </a:r>
                      <a:endParaRPr lang="en-IN" sz="2400" dirty="0">
                        <a:latin typeface="Calibri"/>
                        <a:ea typeface="Calibri"/>
                        <a:cs typeface="Times New Roman"/>
                      </a:endParaRPr>
                    </a:p>
                  </a:txBody>
                  <a:tcPr marL="9525" marR="9525" marT="9525" marB="9525" anchor="ctr"/>
                </a:tc>
              </a:tr>
              <a:tr h="1569164">
                <a:tc>
                  <a:txBody>
                    <a:bodyPr/>
                    <a:lstStyle/>
                    <a:p>
                      <a:pPr marL="190500" marR="107950" algn="l">
                        <a:lnSpc>
                          <a:spcPts val="1725"/>
                        </a:lnSpc>
                        <a:spcAft>
                          <a:spcPts val="0"/>
                        </a:spcAft>
                      </a:pPr>
                      <a:r>
                        <a:rPr lang="en-IN" sz="1800" dirty="0" smtClean="0"/>
                        <a:t>public </a:t>
                      </a:r>
                      <a:r>
                        <a:rPr lang="en-IN" sz="1800" dirty="0"/>
                        <a:t>static void </a:t>
                      </a:r>
                      <a:r>
                        <a:rPr lang="en-IN" sz="1800" dirty="0" err="1"/>
                        <a:t>deregisterDriver</a:t>
                      </a:r>
                      <a:r>
                        <a:rPr lang="en-IN" sz="1800" dirty="0"/>
                        <a:t>(Driver </a:t>
                      </a:r>
                      <a:r>
                        <a:rPr lang="en-IN" sz="1800" dirty="0" err="1"/>
                        <a:t>driver</a:t>
                      </a:r>
                      <a:r>
                        <a:rPr lang="en-IN" sz="1800" dirty="0" smtClean="0"/>
                        <a:t>);</a:t>
                      </a:r>
                      <a:endParaRPr lang="en-IN" sz="2400" dirty="0">
                        <a:latin typeface="Calibri"/>
                        <a:ea typeface="Calibri"/>
                        <a:cs typeface="Times New Roman"/>
                      </a:endParaRPr>
                    </a:p>
                  </a:txBody>
                  <a:tcPr marL="9525" marR="9525" marT="9525" marB="9525" anchor="ctr"/>
                </a:tc>
                <a:tc>
                  <a:txBody>
                    <a:bodyPr/>
                    <a:lstStyle/>
                    <a:p>
                      <a:pPr marL="190500" marR="107950" algn="l">
                        <a:lnSpc>
                          <a:spcPts val="1725"/>
                        </a:lnSpc>
                        <a:spcAft>
                          <a:spcPts val="0"/>
                        </a:spcAft>
                      </a:pPr>
                      <a:r>
                        <a:rPr lang="en-IN" sz="1800" dirty="0"/>
                        <a:t>is used to deregister the given driver (drop the driver from the list) with </a:t>
                      </a:r>
                      <a:r>
                        <a:rPr lang="en-IN" sz="1800" dirty="0" err="1"/>
                        <a:t>DriverManager</a:t>
                      </a:r>
                      <a:r>
                        <a:rPr lang="en-IN" sz="1800" dirty="0"/>
                        <a:t>.</a:t>
                      </a:r>
                      <a:endParaRPr lang="en-IN" sz="2400" dirty="0">
                        <a:latin typeface="Calibri"/>
                        <a:ea typeface="Calibri"/>
                        <a:cs typeface="Times New Roman"/>
                      </a:endParaRPr>
                    </a:p>
                  </a:txBody>
                  <a:tcPr marL="9525" marR="9525" marT="9525" marB="9525" anchor="ctr"/>
                </a:tc>
              </a:tr>
              <a:tr h="1061054">
                <a:tc>
                  <a:txBody>
                    <a:bodyPr/>
                    <a:lstStyle/>
                    <a:p>
                      <a:pPr marL="190500" marR="107950" algn="l">
                        <a:lnSpc>
                          <a:spcPts val="1725"/>
                        </a:lnSpc>
                        <a:spcAft>
                          <a:spcPts val="0"/>
                        </a:spcAft>
                      </a:pPr>
                      <a:r>
                        <a:rPr lang="en-IN" sz="1800" dirty="0" smtClean="0"/>
                        <a:t>public </a:t>
                      </a:r>
                      <a:r>
                        <a:rPr lang="en-IN" sz="1800" dirty="0"/>
                        <a:t>static Connection </a:t>
                      </a:r>
                      <a:r>
                        <a:rPr lang="en-IN" sz="1800" dirty="0" err="1"/>
                        <a:t>getConnection</a:t>
                      </a:r>
                      <a:r>
                        <a:rPr lang="en-IN" sz="1800" dirty="0"/>
                        <a:t>(String </a:t>
                      </a:r>
                      <a:r>
                        <a:rPr lang="en-IN" sz="1800" dirty="0" err="1"/>
                        <a:t>url</a:t>
                      </a:r>
                      <a:r>
                        <a:rPr lang="en-IN" sz="1800" dirty="0" smtClean="0"/>
                        <a:t>);</a:t>
                      </a:r>
                      <a:endParaRPr lang="en-IN" sz="2400" dirty="0">
                        <a:latin typeface="Calibri"/>
                        <a:ea typeface="Calibri"/>
                        <a:cs typeface="Times New Roman"/>
                      </a:endParaRPr>
                    </a:p>
                  </a:txBody>
                  <a:tcPr marL="9525" marR="9525" marT="9525" marB="9525" anchor="ctr"/>
                </a:tc>
                <a:tc>
                  <a:txBody>
                    <a:bodyPr/>
                    <a:lstStyle/>
                    <a:p>
                      <a:pPr marL="190500" marR="107950" algn="l">
                        <a:lnSpc>
                          <a:spcPts val="1725"/>
                        </a:lnSpc>
                        <a:spcAft>
                          <a:spcPts val="0"/>
                        </a:spcAft>
                      </a:pPr>
                      <a:r>
                        <a:rPr lang="en-IN" sz="1800" dirty="0"/>
                        <a:t>is used to establish the connection with the specified </a:t>
                      </a:r>
                      <a:r>
                        <a:rPr lang="en-IN" sz="1800" dirty="0" err="1"/>
                        <a:t>url</a:t>
                      </a:r>
                      <a:r>
                        <a:rPr lang="en-IN" sz="1800" dirty="0"/>
                        <a:t>.</a:t>
                      </a:r>
                      <a:endParaRPr lang="en-IN" sz="2400" dirty="0">
                        <a:latin typeface="Calibri"/>
                        <a:ea typeface="Calibri"/>
                        <a:cs typeface="Times New Roman"/>
                      </a:endParaRPr>
                    </a:p>
                  </a:txBody>
                  <a:tcPr marL="9525" marR="9525" marT="9525" marB="9525" anchor="ctr"/>
                </a:tc>
              </a:tr>
              <a:tr h="1569164">
                <a:tc>
                  <a:txBody>
                    <a:bodyPr/>
                    <a:lstStyle/>
                    <a:p>
                      <a:pPr marL="190500" marR="107950" algn="l">
                        <a:lnSpc>
                          <a:spcPts val="1725"/>
                        </a:lnSpc>
                        <a:spcAft>
                          <a:spcPts val="0"/>
                        </a:spcAft>
                      </a:pPr>
                      <a:r>
                        <a:rPr lang="en-IN" sz="1800" dirty="0" smtClean="0"/>
                        <a:t>public </a:t>
                      </a:r>
                      <a:r>
                        <a:rPr lang="en-IN" sz="1800" dirty="0"/>
                        <a:t>static Connection </a:t>
                      </a:r>
                      <a:r>
                        <a:rPr lang="en-IN" sz="1800" dirty="0" err="1"/>
                        <a:t>getConnection</a:t>
                      </a:r>
                      <a:r>
                        <a:rPr lang="en-IN" sz="1800" dirty="0"/>
                        <a:t>(String </a:t>
                      </a:r>
                      <a:r>
                        <a:rPr lang="en-IN" sz="1800" dirty="0" err="1"/>
                        <a:t>url,String</a:t>
                      </a:r>
                      <a:r>
                        <a:rPr lang="en-IN" sz="1800" dirty="0"/>
                        <a:t> </a:t>
                      </a:r>
                      <a:r>
                        <a:rPr lang="en-IN" sz="1800" dirty="0" err="1"/>
                        <a:t>userName,String</a:t>
                      </a:r>
                      <a:r>
                        <a:rPr lang="en-IN" sz="1800" dirty="0"/>
                        <a:t> password</a:t>
                      </a:r>
                      <a:r>
                        <a:rPr lang="en-IN" sz="1800" dirty="0" smtClean="0"/>
                        <a:t>);</a:t>
                      </a:r>
                      <a:endParaRPr lang="en-IN" sz="2400" dirty="0">
                        <a:latin typeface="Calibri"/>
                        <a:ea typeface="Calibri"/>
                        <a:cs typeface="Times New Roman"/>
                      </a:endParaRPr>
                    </a:p>
                  </a:txBody>
                  <a:tcPr marL="9525" marR="9525" marT="9525" marB="9525" anchor="ctr"/>
                </a:tc>
                <a:tc>
                  <a:txBody>
                    <a:bodyPr/>
                    <a:lstStyle/>
                    <a:p>
                      <a:pPr marL="190500" marR="107950" algn="l">
                        <a:lnSpc>
                          <a:spcPts val="1725"/>
                        </a:lnSpc>
                        <a:spcAft>
                          <a:spcPts val="0"/>
                        </a:spcAft>
                      </a:pPr>
                      <a:r>
                        <a:rPr lang="en-IN" sz="1800" dirty="0"/>
                        <a:t>is used to establish the connection with the specified </a:t>
                      </a:r>
                      <a:r>
                        <a:rPr lang="en-IN" sz="1800" dirty="0" err="1"/>
                        <a:t>url</a:t>
                      </a:r>
                      <a:r>
                        <a:rPr lang="en-IN" sz="1800" dirty="0"/>
                        <a:t>, username and password.</a:t>
                      </a:r>
                      <a:endParaRPr lang="en-IN" sz="2400" dirty="0">
                        <a:latin typeface="Calibri"/>
                        <a:ea typeface="Calibri"/>
                        <a:cs typeface="Times New Roman"/>
                      </a:endParaRPr>
                    </a:p>
                  </a:txBody>
                  <a:tcPr marL="9525" marR="9525" marT="9525" marB="9525" anchor="ctr"/>
                </a:tc>
              </a:tr>
            </a:tbl>
          </a:graphicData>
        </a:graphic>
      </p:graphicFrame>
      <p:sp>
        <p:nvSpPr>
          <p:cNvPr id="3" name="Rectangle 2"/>
          <p:cNvSpPr/>
          <p:nvPr/>
        </p:nvSpPr>
        <p:spPr>
          <a:xfrm>
            <a:off x="357158" y="119698"/>
            <a:ext cx="8001056" cy="523220"/>
          </a:xfrm>
          <a:prstGeom prst="rect">
            <a:avLst/>
          </a:prstGeom>
        </p:spPr>
        <p:txBody>
          <a:bodyPr wrap="square">
            <a:spAutoFit/>
          </a:bodyPr>
          <a:lstStyle/>
          <a:p>
            <a:r>
              <a:rPr lang="en-IN" sz="2800" b="1" dirty="0"/>
              <a:t>Commonly used methods of </a:t>
            </a:r>
            <a:r>
              <a:rPr lang="en-IN" sz="2800" b="1" dirty="0" err="1"/>
              <a:t>DriverManager</a:t>
            </a:r>
            <a:r>
              <a:rPr lang="en-IN" sz="2800" b="1" dirty="0"/>
              <a:t> class</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lgn="just"/>
            <a:r>
              <a:rPr lang="en-IN" b="1" dirty="0" smtClean="0"/>
              <a:t>Driver Interface</a:t>
            </a:r>
          </a:p>
          <a:p>
            <a:pPr algn="just">
              <a:buNone/>
            </a:pPr>
            <a:r>
              <a:rPr lang="en-IN" dirty="0" smtClean="0"/>
              <a:t>	This interface handles the communications with the database server. You will </a:t>
            </a:r>
            <a:r>
              <a:rPr lang="en-IN" dirty="0"/>
              <a:t>very rarely interact </a:t>
            </a:r>
            <a:r>
              <a:rPr lang="en-IN" dirty="0" smtClean="0"/>
              <a:t>directly with Driver objects. Instead, you use </a:t>
            </a:r>
            <a:r>
              <a:rPr lang="en-IN" dirty="0" err="1" smtClean="0"/>
              <a:t>DriverManager</a:t>
            </a:r>
            <a:r>
              <a:rPr lang="en-IN" dirty="0" smtClean="0"/>
              <a:t> objects, which manages objects of this type. It also abstracts the details associated with working with Driver objects.</a:t>
            </a:r>
            <a:endParaRPr lang="en-IN" dirty="0"/>
          </a:p>
        </p:txBody>
      </p:sp>
      <p:sp>
        <p:nvSpPr>
          <p:cNvPr id="4" name="Title 1"/>
          <p:cNvSpPr>
            <a:spLocks noGrp="1"/>
          </p:cNvSpPr>
          <p:nvPr>
            <p:ph type="title"/>
          </p:nvPr>
        </p:nvSpPr>
        <p:spPr>
          <a:xfrm>
            <a:off x="457200" y="-24"/>
            <a:ext cx="8229600" cy="857256"/>
          </a:xfrm>
        </p:spPr>
        <p:txBody>
          <a:bodyPr>
            <a:normAutofit/>
          </a:bodyPr>
          <a:lstStyle/>
          <a:p>
            <a:r>
              <a:rPr lang="en-IN" sz="3600" dirty="0" smtClean="0"/>
              <a:t>Common JDBC Components (cont’d..)</a:t>
            </a:r>
            <a:endParaRPr lang="en-IN" sz="36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lgn="just"/>
            <a:r>
              <a:rPr lang="en-IN" b="1" dirty="0" smtClean="0"/>
              <a:t>Connection</a:t>
            </a:r>
            <a:r>
              <a:rPr lang="en-IN" b="1" dirty="0"/>
              <a:t> </a:t>
            </a:r>
            <a:r>
              <a:rPr lang="en-IN" b="1" dirty="0" smtClean="0"/>
              <a:t>Interface</a:t>
            </a:r>
            <a:endParaRPr lang="en-IN" dirty="0" smtClean="0"/>
          </a:p>
          <a:p>
            <a:pPr algn="just">
              <a:buNone/>
            </a:pPr>
            <a:r>
              <a:rPr lang="en-IN" dirty="0" smtClean="0"/>
              <a:t>	A Connection is the session between java application and database. The Connection interface is a factory of Statement, </a:t>
            </a:r>
            <a:r>
              <a:rPr lang="en-IN" dirty="0" err="1" smtClean="0"/>
              <a:t>PreparedStatement</a:t>
            </a:r>
            <a:r>
              <a:rPr lang="en-IN" dirty="0" smtClean="0"/>
              <a:t>, and </a:t>
            </a:r>
            <a:r>
              <a:rPr lang="en-IN" dirty="0" err="1" smtClean="0"/>
              <a:t>DatabaseMetaData</a:t>
            </a:r>
            <a:r>
              <a:rPr lang="en-IN" dirty="0" smtClean="0"/>
              <a:t>. The Connection interface provide many methods for transaction management like commit(),rollback() etc.</a:t>
            </a:r>
          </a:p>
          <a:p>
            <a:pPr algn="just"/>
            <a:endParaRPr lang="en-IN" dirty="0"/>
          </a:p>
        </p:txBody>
      </p:sp>
      <p:sp>
        <p:nvSpPr>
          <p:cNvPr id="4" name="Title 1"/>
          <p:cNvSpPr>
            <a:spLocks noGrp="1"/>
          </p:cNvSpPr>
          <p:nvPr>
            <p:ph type="title"/>
          </p:nvPr>
        </p:nvSpPr>
        <p:spPr>
          <a:xfrm>
            <a:off x="457200" y="-24"/>
            <a:ext cx="8229600" cy="857256"/>
          </a:xfrm>
        </p:spPr>
        <p:txBody>
          <a:bodyPr>
            <a:normAutofit/>
          </a:bodyPr>
          <a:lstStyle/>
          <a:p>
            <a:r>
              <a:rPr lang="en-IN" sz="3600" dirty="0" smtClean="0"/>
              <a:t>Common JDBC Components (cont’d..)</a:t>
            </a:r>
            <a:endParaRPr lang="en-IN" sz="36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14290"/>
            <a:ext cx="7929618" cy="523220"/>
          </a:xfrm>
          <a:prstGeom prst="rect">
            <a:avLst/>
          </a:prstGeom>
        </p:spPr>
        <p:txBody>
          <a:bodyPr wrap="square">
            <a:spAutoFit/>
          </a:bodyPr>
          <a:lstStyle/>
          <a:p>
            <a:r>
              <a:rPr lang="en-IN" sz="2800" b="1" dirty="0"/>
              <a:t>Commonly used methods of Connection interface</a:t>
            </a:r>
          </a:p>
        </p:txBody>
      </p:sp>
      <p:graphicFrame>
        <p:nvGraphicFramePr>
          <p:cNvPr id="3" name="Table 2"/>
          <p:cNvGraphicFramePr>
            <a:graphicFrameLocks noGrp="1"/>
          </p:cNvGraphicFramePr>
          <p:nvPr/>
        </p:nvGraphicFramePr>
        <p:xfrm>
          <a:off x="214282" y="928671"/>
          <a:ext cx="8715436" cy="4786344"/>
        </p:xfrm>
        <a:graphic>
          <a:graphicData uri="http://schemas.openxmlformats.org/drawingml/2006/table">
            <a:tbl>
              <a:tblPr>
                <a:tableStyleId>{69CF1AB2-1976-4502-BF36-3FF5EA218861}</a:tableStyleId>
              </a:tblPr>
              <a:tblGrid>
                <a:gridCol w="4572032"/>
                <a:gridCol w="4143404"/>
              </a:tblGrid>
              <a:tr h="571503">
                <a:tc>
                  <a:txBody>
                    <a:bodyPr/>
                    <a:lstStyle/>
                    <a:p>
                      <a:pPr marL="190500" marR="107950" algn="ctr">
                        <a:lnSpc>
                          <a:spcPts val="1725"/>
                        </a:lnSpc>
                        <a:spcAft>
                          <a:spcPts val="0"/>
                        </a:spcAft>
                      </a:pPr>
                      <a:r>
                        <a:rPr lang="en-US" sz="2400" dirty="0" smtClean="0"/>
                        <a:t>Method</a:t>
                      </a:r>
                      <a:endParaRPr lang="en-IN" sz="2400" b="1" dirty="0">
                        <a:latin typeface="Calibri"/>
                        <a:ea typeface="Calibri"/>
                        <a:cs typeface="Times New Roman"/>
                      </a:endParaRPr>
                    </a:p>
                  </a:txBody>
                  <a:tcPr marL="9525" marR="9525" marT="9525" marB="9525" anchor="ctr"/>
                </a:tc>
                <a:tc>
                  <a:txBody>
                    <a:bodyPr/>
                    <a:lstStyle/>
                    <a:p>
                      <a:pPr marL="190500" marR="107950" algn="ctr">
                        <a:lnSpc>
                          <a:spcPts val="1725"/>
                        </a:lnSpc>
                        <a:spcAft>
                          <a:spcPts val="0"/>
                        </a:spcAft>
                      </a:pPr>
                      <a:r>
                        <a:rPr lang="en-US" sz="2400" dirty="0" smtClean="0"/>
                        <a:t>Description</a:t>
                      </a:r>
                      <a:endParaRPr lang="en-IN" sz="2400" b="1" dirty="0">
                        <a:latin typeface="Calibri"/>
                        <a:ea typeface="Calibri"/>
                        <a:cs typeface="Times New Roman"/>
                      </a:endParaRPr>
                    </a:p>
                  </a:txBody>
                  <a:tcPr marL="9525" marR="9525" marT="9525" marB="9525" anchor="ctr"/>
                </a:tc>
              </a:tr>
              <a:tr h="785818">
                <a:tc>
                  <a:txBody>
                    <a:bodyPr/>
                    <a:lstStyle/>
                    <a:p>
                      <a:pPr marL="190500" marR="107950" algn="l">
                        <a:lnSpc>
                          <a:spcPts val="1725"/>
                        </a:lnSpc>
                        <a:spcAft>
                          <a:spcPts val="0"/>
                        </a:spcAft>
                      </a:pPr>
                      <a:r>
                        <a:rPr lang="en-IN" sz="1800" dirty="0" smtClean="0"/>
                        <a:t>public </a:t>
                      </a:r>
                      <a:r>
                        <a:rPr lang="en-IN" sz="1800" dirty="0"/>
                        <a:t>Statement </a:t>
                      </a:r>
                      <a:r>
                        <a:rPr lang="en-IN" sz="1800" dirty="0" err="1"/>
                        <a:t>createStatement</a:t>
                      </a:r>
                      <a:r>
                        <a:rPr lang="en-IN" sz="1800" dirty="0" smtClean="0"/>
                        <a:t>();</a:t>
                      </a:r>
                      <a:endParaRPr lang="en-IN" sz="1800" b="0" dirty="0">
                        <a:latin typeface="+mj-lt"/>
                        <a:ea typeface="Calibri"/>
                        <a:cs typeface="Times New Roman"/>
                      </a:endParaRPr>
                    </a:p>
                  </a:txBody>
                  <a:tcPr marL="9525" marR="9525" marT="9525" marB="9525" anchor="ctr"/>
                </a:tc>
                <a:tc>
                  <a:txBody>
                    <a:bodyPr/>
                    <a:lstStyle/>
                    <a:p>
                      <a:pPr marL="190500" marR="107950" algn="just">
                        <a:lnSpc>
                          <a:spcPts val="1725"/>
                        </a:lnSpc>
                        <a:spcAft>
                          <a:spcPts val="0"/>
                        </a:spcAft>
                      </a:pPr>
                      <a:r>
                        <a:rPr lang="en-IN" sz="1800" dirty="0" smtClean="0"/>
                        <a:t>creates a statement object that can be used to execute SQL queries.</a:t>
                      </a:r>
                      <a:endParaRPr lang="en-IN" sz="1800" b="0" dirty="0">
                        <a:latin typeface="+mj-lt"/>
                        <a:ea typeface="Calibri"/>
                        <a:cs typeface="Times New Roman"/>
                      </a:endParaRPr>
                    </a:p>
                  </a:txBody>
                  <a:tcPr marL="9525" marR="9525" marT="9525" marB="9525" anchor="ctr"/>
                </a:tc>
              </a:tr>
              <a:tr h="857256">
                <a:tc>
                  <a:txBody>
                    <a:bodyPr/>
                    <a:lstStyle/>
                    <a:p>
                      <a:pPr marL="190500" marR="107950" algn="l">
                        <a:lnSpc>
                          <a:spcPts val="1725"/>
                        </a:lnSpc>
                        <a:spcAft>
                          <a:spcPts val="0"/>
                        </a:spcAft>
                      </a:pPr>
                      <a:r>
                        <a:rPr lang="en-IN" sz="1800" dirty="0" smtClean="0"/>
                        <a:t>public </a:t>
                      </a:r>
                      <a:r>
                        <a:rPr lang="en-IN" sz="1800" dirty="0"/>
                        <a:t>void </a:t>
                      </a:r>
                      <a:r>
                        <a:rPr lang="en-IN" sz="1800" dirty="0" err="1"/>
                        <a:t>setAutoCommit</a:t>
                      </a:r>
                      <a:r>
                        <a:rPr lang="en-IN" sz="1800" dirty="0"/>
                        <a:t>(</a:t>
                      </a:r>
                      <a:r>
                        <a:rPr lang="en-IN" sz="1800" dirty="0" err="1"/>
                        <a:t>boolean</a:t>
                      </a:r>
                      <a:r>
                        <a:rPr lang="en-IN" sz="1800" dirty="0"/>
                        <a:t> status</a:t>
                      </a:r>
                      <a:r>
                        <a:rPr lang="en-IN" sz="1800" dirty="0" smtClean="0"/>
                        <a:t>);</a:t>
                      </a:r>
                      <a:endParaRPr lang="en-IN" sz="1800" b="0" dirty="0">
                        <a:latin typeface="+mj-lt"/>
                        <a:ea typeface="Calibri"/>
                        <a:cs typeface="Times New Roman"/>
                      </a:endParaRPr>
                    </a:p>
                  </a:txBody>
                  <a:tcPr marL="9525" marR="9525" marT="9525" marB="9525" anchor="ctr"/>
                </a:tc>
                <a:tc>
                  <a:txBody>
                    <a:bodyPr/>
                    <a:lstStyle/>
                    <a:p>
                      <a:pPr marL="190500" marR="107950" algn="just">
                        <a:lnSpc>
                          <a:spcPts val="1725"/>
                        </a:lnSpc>
                        <a:spcAft>
                          <a:spcPts val="0"/>
                        </a:spcAft>
                      </a:pPr>
                      <a:r>
                        <a:rPr lang="en-IN" sz="1800" dirty="0" smtClean="0"/>
                        <a:t>It is used to set the commit status. By default it is true.</a:t>
                      </a:r>
                      <a:endParaRPr lang="en-IN" sz="1800" b="0" dirty="0">
                        <a:latin typeface="+mj-lt"/>
                        <a:ea typeface="Calibri"/>
                        <a:cs typeface="Times New Roman"/>
                      </a:endParaRPr>
                    </a:p>
                  </a:txBody>
                  <a:tcPr marL="9525" marR="9525" marT="9525" marB="9525" anchor="ctr"/>
                </a:tc>
              </a:tr>
              <a:tr h="857256">
                <a:tc>
                  <a:txBody>
                    <a:bodyPr/>
                    <a:lstStyle/>
                    <a:p>
                      <a:pPr marL="190500" marR="107950" algn="l">
                        <a:lnSpc>
                          <a:spcPts val="1725"/>
                        </a:lnSpc>
                        <a:spcAft>
                          <a:spcPts val="0"/>
                        </a:spcAft>
                      </a:pPr>
                      <a:r>
                        <a:rPr lang="en-IN" sz="1800" dirty="0" smtClean="0"/>
                        <a:t>public </a:t>
                      </a:r>
                      <a:r>
                        <a:rPr lang="en-IN" sz="1800" dirty="0"/>
                        <a:t>void commit</a:t>
                      </a:r>
                      <a:r>
                        <a:rPr lang="en-IN" sz="1800" dirty="0" smtClean="0"/>
                        <a:t>();</a:t>
                      </a:r>
                      <a:endParaRPr lang="en-IN" sz="1800" b="0" dirty="0">
                        <a:latin typeface="+mj-lt"/>
                        <a:ea typeface="Calibri"/>
                        <a:cs typeface="Times New Roman"/>
                      </a:endParaRPr>
                    </a:p>
                  </a:txBody>
                  <a:tcPr marL="9525" marR="9525" marT="9525" marB="9525" anchor="ctr"/>
                </a:tc>
                <a:tc>
                  <a:txBody>
                    <a:bodyPr/>
                    <a:lstStyle/>
                    <a:p>
                      <a:pPr marL="190500" marR="107950" algn="just">
                        <a:lnSpc>
                          <a:spcPts val="1725"/>
                        </a:lnSpc>
                        <a:spcAft>
                          <a:spcPts val="0"/>
                        </a:spcAft>
                      </a:pPr>
                      <a:r>
                        <a:rPr lang="en-IN" sz="1800" dirty="0" smtClean="0"/>
                        <a:t>It saves the changes made since the previous commit/rollback permanent.</a:t>
                      </a:r>
                      <a:endParaRPr lang="en-IN" sz="1800" b="0" dirty="0">
                        <a:latin typeface="+mj-lt"/>
                        <a:ea typeface="Calibri"/>
                        <a:cs typeface="Times New Roman"/>
                      </a:endParaRPr>
                    </a:p>
                  </a:txBody>
                  <a:tcPr marL="9525" marR="9525" marT="9525" marB="9525" anchor="ctr"/>
                </a:tc>
              </a:tr>
              <a:tr h="785818">
                <a:tc>
                  <a:txBody>
                    <a:bodyPr/>
                    <a:lstStyle/>
                    <a:p>
                      <a:pPr marL="190500" marR="107950" algn="l">
                        <a:lnSpc>
                          <a:spcPts val="1725"/>
                        </a:lnSpc>
                        <a:spcAft>
                          <a:spcPts val="0"/>
                        </a:spcAft>
                      </a:pPr>
                      <a:r>
                        <a:rPr lang="en-IN" sz="1800" dirty="0" smtClean="0"/>
                        <a:t>public </a:t>
                      </a:r>
                      <a:r>
                        <a:rPr lang="en-IN" sz="1800" dirty="0"/>
                        <a:t>void rollback</a:t>
                      </a:r>
                      <a:r>
                        <a:rPr lang="en-IN" sz="1800" dirty="0" smtClean="0"/>
                        <a:t>();</a:t>
                      </a:r>
                      <a:endParaRPr lang="en-IN" sz="1800" b="0" dirty="0">
                        <a:latin typeface="+mj-lt"/>
                        <a:ea typeface="Calibri"/>
                        <a:cs typeface="Times New Roman"/>
                      </a:endParaRPr>
                    </a:p>
                  </a:txBody>
                  <a:tcPr marL="9525" marR="9525" marT="9525" marB="9525" anchor="ctr"/>
                </a:tc>
                <a:tc>
                  <a:txBody>
                    <a:bodyPr/>
                    <a:lstStyle/>
                    <a:p>
                      <a:pPr marL="190500" marR="107950" algn="just">
                        <a:lnSpc>
                          <a:spcPts val="1725"/>
                        </a:lnSpc>
                        <a:spcAft>
                          <a:spcPts val="0"/>
                        </a:spcAft>
                      </a:pPr>
                      <a:r>
                        <a:rPr lang="en-IN" sz="1800" dirty="0" smtClean="0"/>
                        <a:t>Drops all changes made since the previous commit/rollback.</a:t>
                      </a:r>
                      <a:endParaRPr lang="en-IN" sz="1800" b="0" dirty="0">
                        <a:latin typeface="+mj-lt"/>
                        <a:ea typeface="Calibri"/>
                        <a:cs typeface="Times New Roman"/>
                      </a:endParaRPr>
                    </a:p>
                  </a:txBody>
                  <a:tcPr marL="9525" marR="9525" marT="9525" marB="9525" anchor="ctr"/>
                </a:tc>
              </a:tr>
              <a:tr h="928693">
                <a:tc>
                  <a:txBody>
                    <a:bodyPr/>
                    <a:lstStyle/>
                    <a:p>
                      <a:pPr marL="190500" marR="107950" algn="l">
                        <a:lnSpc>
                          <a:spcPts val="1725"/>
                        </a:lnSpc>
                        <a:spcAft>
                          <a:spcPts val="0"/>
                        </a:spcAft>
                      </a:pPr>
                      <a:r>
                        <a:rPr lang="en-IN" sz="1800" dirty="0" smtClean="0"/>
                        <a:t>public </a:t>
                      </a:r>
                      <a:r>
                        <a:rPr lang="en-IN" sz="1800" dirty="0"/>
                        <a:t>void close</a:t>
                      </a:r>
                      <a:r>
                        <a:rPr lang="en-IN" sz="1800" dirty="0" smtClean="0"/>
                        <a:t>();</a:t>
                      </a:r>
                      <a:endParaRPr lang="en-IN" sz="1800" b="0" dirty="0">
                        <a:latin typeface="+mj-lt"/>
                        <a:ea typeface="Calibri"/>
                        <a:cs typeface="Times New Roman"/>
                      </a:endParaRPr>
                    </a:p>
                  </a:txBody>
                  <a:tcPr marL="9525" marR="9525" marT="9525" marB="9525" anchor="ctr"/>
                </a:tc>
                <a:tc>
                  <a:txBody>
                    <a:bodyPr/>
                    <a:lstStyle/>
                    <a:p>
                      <a:pPr marL="190500" marR="107950" indent="0" algn="just" defTabSz="914400" rtl="0" eaLnBrk="1" fontAlgn="auto" latinLnBrk="0" hangingPunct="1">
                        <a:lnSpc>
                          <a:spcPts val="1725"/>
                        </a:lnSpc>
                        <a:spcBef>
                          <a:spcPts val="0"/>
                        </a:spcBef>
                        <a:spcAft>
                          <a:spcPts val="0"/>
                        </a:spcAft>
                        <a:buClrTx/>
                        <a:buSzTx/>
                        <a:buFontTx/>
                        <a:buNone/>
                        <a:tabLst/>
                        <a:defRPr/>
                      </a:pPr>
                      <a:r>
                        <a:rPr lang="en-IN" sz="1800" dirty="0" smtClean="0"/>
                        <a:t>closes the connection and Releases a JDBC resources immediately.</a:t>
                      </a:r>
                    </a:p>
                    <a:p>
                      <a:pPr marL="190500" marR="107950" algn="just">
                        <a:lnSpc>
                          <a:spcPts val="1725"/>
                        </a:lnSpc>
                        <a:spcAft>
                          <a:spcPts val="0"/>
                        </a:spcAft>
                      </a:pPr>
                      <a:endParaRPr lang="en-IN" sz="1800" b="0" dirty="0">
                        <a:latin typeface="+mj-lt"/>
                        <a:ea typeface="Calibri"/>
                        <a:cs typeface="Times New Roman"/>
                      </a:endParaRPr>
                    </a:p>
                  </a:txBody>
                  <a:tcPr marL="9525" marR="9525" marT="9525" marB="9525" anchor="ctr"/>
                </a:tc>
              </a:tr>
            </a:tbl>
          </a:graphicData>
        </a:graphic>
      </p:graphicFrame>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r>
              <a:rPr lang="en-IN" b="1" dirty="0" smtClean="0"/>
              <a:t>Statement Interface</a:t>
            </a:r>
          </a:p>
          <a:p>
            <a:pPr>
              <a:buNone/>
            </a:pPr>
            <a:r>
              <a:rPr lang="en-IN" b="1" dirty="0"/>
              <a:t>	</a:t>
            </a:r>
            <a:r>
              <a:rPr lang="en-IN" dirty="0" smtClean="0"/>
              <a:t>The</a:t>
            </a:r>
            <a:r>
              <a:rPr lang="en-IN" dirty="0"/>
              <a:t> </a:t>
            </a:r>
            <a:r>
              <a:rPr lang="en-IN" b="1" dirty="0"/>
              <a:t>Statement interface</a:t>
            </a:r>
            <a:r>
              <a:rPr lang="en-IN" dirty="0"/>
              <a:t> provides methods to execute queries with the database. </a:t>
            </a:r>
            <a:r>
              <a:rPr lang="en-IN" dirty="0" smtClean="0"/>
              <a:t>It </a:t>
            </a:r>
            <a:r>
              <a:rPr lang="en-IN" dirty="0"/>
              <a:t>provides factory method to get the object of ResultSet</a:t>
            </a:r>
            <a:r>
              <a:rPr lang="en-IN" dirty="0" smtClean="0"/>
              <a:t>.</a:t>
            </a:r>
            <a:endParaRPr lang="en-IN" dirty="0"/>
          </a:p>
        </p:txBody>
      </p:sp>
      <p:sp>
        <p:nvSpPr>
          <p:cNvPr id="4" name="Title 1"/>
          <p:cNvSpPr>
            <a:spLocks noGrp="1"/>
          </p:cNvSpPr>
          <p:nvPr>
            <p:ph type="title"/>
          </p:nvPr>
        </p:nvSpPr>
        <p:spPr>
          <a:xfrm>
            <a:off x="457200" y="-24"/>
            <a:ext cx="8229600" cy="857256"/>
          </a:xfrm>
        </p:spPr>
        <p:txBody>
          <a:bodyPr>
            <a:normAutofit/>
          </a:bodyPr>
          <a:lstStyle/>
          <a:p>
            <a:r>
              <a:rPr lang="en-IN" sz="3600" dirty="0" smtClean="0"/>
              <a:t>Common JDBC Components (cont’d..)</a:t>
            </a:r>
            <a:endParaRPr lang="en-IN" sz="36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1135840"/>
          <a:ext cx="8715436" cy="4650614"/>
        </p:xfrm>
        <a:graphic>
          <a:graphicData uri="http://schemas.openxmlformats.org/drawingml/2006/table">
            <a:tbl>
              <a:tblPr>
                <a:tableStyleId>{69CF1AB2-1976-4502-BF36-3FF5EA218861}</a:tableStyleId>
              </a:tblPr>
              <a:tblGrid>
                <a:gridCol w="4357718"/>
                <a:gridCol w="4357718"/>
              </a:tblGrid>
              <a:tr h="714380">
                <a:tc>
                  <a:txBody>
                    <a:bodyPr/>
                    <a:lstStyle/>
                    <a:p>
                      <a:pPr marL="190500" marR="107950" algn="ctr" defTabSz="914400" rtl="0" eaLnBrk="1" latinLnBrk="0" hangingPunct="1">
                        <a:lnSpc>
                          <a:spcPts val="1725"/>
                        </a:lnSpc>
                        <a:spcAft>
                          <a:spcPts val="0"/>
                        </a:spcAft>
                      </a:pPr>
                      <a:r>
                        <a:rPr lang="en-US" sz="2400" kern="1200" dirty="0" smtClean="0"/>
                        <a:t>Method</a:t>
                      </a:r>
                      <a:endParaRPr lang="en-IN" sz="2400" b="1" kern="1200" dirty="0">
                        <a:solidFill>
                          <a:schemeClr val="dk1"/>
                        </a:solidFill>
                        <a:latin typeface="+mn-lt"/>
                        <a:ea typeface="+mn-ea"/>
                        <a:cs typeface="+mn-cs"/>
                      </a:endParaRPr>
                    </a:p>
                  </a:txBody>
                  <a:tcPr marL="9525" marR="9525" marT="9525" marB="9525" anchor="ctr"/>
                </a:tc>
                <a:tc>
                  <a:txBody>
                    <a:bodyPr/>
                    <a:lstStyle/>
                    <a:p>
                      <a:pPr marL="190500" marR="107950" algn="ctr" defTabSz="914400" rtl="0" eaLnBrk="1" latinLnBrk="0" hangingPunct="1">
                        <a:lnSpc>
                          <a:spcPts val="1725"/>
                        </a:lnSpc>
                        <a:spcAft>
                          <a:spcPts val="0"/>
                        </a:spcAft>
                      </a:pPr>
                      <a:r>
                        <a:rPr lang="en-US" sz="2400" kern="1200" dirty="0" smtClean="0"/>
                        <a:t>Description</a:t>
                      </a:r>
                      <a:endParaRPr lang="en-IN" sz="2400" b="1" kern="1200" dirty="0">
                        <a:solidFill>
                          <a:schemeClr val="dk1"/>
                        </a:solidFill>
                        <a:latin typeface="+mn-lt"/>
                        <a:ea typeface="+mn-ea"/>
                        <a:cs typeface="+mn-cs"/>
                      </a:endParaRPr>
                    </a:p>
                  </a:txBody>
                  <a:tcPr marL="9525" marR="9525" marT="9525" marB="9525" anchor="ctr"/>
                </a:tc>
              </a:tr>
              <a:tr h="1000132">
                <a:tc>
                  <a:txBody>
                    <a:bodyPr/>
                    <a:lstStyle/>
                    <a:p>
                      <a:pPr marL="190500" marR="107950" algn="just" defTabSz="914400" rtl="0" eaLnBrk="1" latinLnBrk="0" hangingPunct="1">
                        <a:lnSpc>
                          <a:spcPts val="1725"/>
                        </a:lnSpc>
                        <a:spcAft>
                          <a:spcPts val="0"/>
                        </a:spcAft>
                      </a:pPr>
                      <a:r>
                        <a:rPr lang="en-IN" sz="1800" kern="1200" dirty="0" smtClean="0"/>
                        <a:t>public ResultSet executeQuery(String sql);</a:t>
                      </a:r>
                      <a:endParaRPr lang="en-IN" sz="1800" kern="1200" dirty="0" smtClean="0">
                        <a:solidFill>
                          <a:schemeClr val="dk1"/>
                        </a:solidFill>
                        <a:latin typeface="+mn-lt"/>
                        <a:ea typeface="+mn-ea"/>
                        <a:cs typeface="+mn-cs"/>
                      </a:endParaRPr>
                    </a:p>
                  </a:txBody>
                  <a:tcPr marL="9525" marR="9525" marT="9525" marB="9525" anchor="ctr"/>
                </a:tc>
                <a:tc>
                  <a:txBody>
                    <a:bodyPr/>
                    <a:lstStyle/>
                    <a:p>
                      <a:pPr marL="190500" marR="107950" algn="just" defTabSz="914400" rtl="0" eaLnBrk="1" latinLnBrk="0" hangingPunct="1">
                        <a:lnSpc>
                          <a:spcPts val="1725"/>
                        </a:lnSpc>
                        <a:spcAft>
                          <a:spcPts val="0"/>
                        </a:spcAft>
                      </a:pPr>
                      <a:r>
                        <a:rPr lang="en-IN" sz="1800" kern="1200" dirty="0" smtClean="0"/>
                        <a:t>used to execute SELECT query. It returns the object of ResultSet.</a:t>
                      </a:r>
                      <a:endParaRPr lang="en-IN" sz="1800" kern="1200" dirty="0" smtClean="0">
                        <a:solidFill>
                          <a:schemeClr val="dk1"/>
                        </a:solidFill>
                        <a:latin typeface="+mn-lt"/>
                        <a:ea typeface="+mn-ea"/>
                        <a:cs typeface="+mn-cs"/>
                      </a:endParaRPr>
                    </a:p>
                  </a:txBody>
                  <a:tcPr marL="9525" marR="9525" marT="9525" marB="9525" anchor="ctr"/>
                </a:tc>
              </a:tr>
              <a:tr h="1071570">
                <a:tc>
                  <a:txBody>
                    <a:bodyPr/>
                    <a:lstStyle/>
                    <a:p>
                      <a:pPr marL="190500" marR="107950" algn="just" defTabSz="914400" rtl="0" eaLnBrk="1" latinLnBrk="0" hangingPunct="1">
                        <a:lnSpc>
                          <a:spcPts val="1725"/>
                        </a:lnSpc>
                        <a:spcAft>
                          <a:spcPts val="0"/>
                        </a:spcAft>
                      </a:pPr>
                      <a:r>
                        <a:rPr lang="en-IN" sz="1800" kern="1200" dirty="0" smtClean="0"/>
                        <a:t>public int executeUpdate(String sql);</a:t>
                      </a:r>
                      <a:endParaRPr lang="en-IN" sz="1800" kern="1200" dirty="0" smtClean="0">
                        <a:solidFill>
                          <a:schemeClr val="dk1"/>
                        </a:solidFill>
                        <a:latin typeface="+mn-lt"/>
                        <a:ea typeface="+mn-ea"/>
                        <a:cs typeface="+mn-cs"/>
                      </a:endParaRPr>
                    </a:p>
                  </a:txBody>
                  <a:tcPr marL="9525" marR="9525" marT="9525" marB="9525" anchor="ctr"/>
                </a:tc>
                <a:tc>
                  <a:txBody>
                    <a:bodyPr/>
                    <a:lstStyle/>
                    <a:p>
                      <a:pPr marL="190500" marR="107950" algn="just" defTabSz="914400" rtl="0" eaLnBrk="1" latinLnBrk="0" hangingPunct="1">
                        <a:lnSpc>
                          <a:spcPts val="1725"/>
                        </a:lnSpc>
                        <a:spcAft>
                          <a:spcPts val="0"/>
                        </a:spcAft>
                      </a:pPr>
                      <a:r>
                        <a:rPr lang="en-IN" sz="1800" kern="1200" dirty="0" smtClean="0"/>
                        <a:t>used to execute specified query, it may be create, drop, insert, update, delete etc.</a:t>
                      </a:r>
                      <a:endParaRPr lang="en-IN" sz="1800" kern="1200" dirty="0" smtClean="0">
                        <a:solidFill>
                          <a:schemeClr val="dk1"/>
                        </a:solidFill>
                        <a:latin typeface="+mn-lt"/>
                        <a:ea typeface="+mn-ea"/>
                        <a:cs typeface="+mn-cs"/>
                      </a:endParaRPr>
                    </a:p>
                  </a:txBody>
                  <a:tcPr marL="9525" marR="9525" marT="9525" marB="9525" anchor="ctr"/>
                </a:tc>
              </a:tr>
              <a:tr h="1071570">
                <a:tc>
                  <a:txBody>
                    <a:bodyPr/>
                    <a:lstStyle/>
                    <a:p>
                      <a:pPr marL="190500" marR="107950" algn="just" defTabSz="914400" rtl="0" eaLnBrk="1" latinLnBrk="0" hangingPunct="1">
                        <a:lnSpc>
                          <a:spcPts val="1725"/>
                        </a:lnSpc>
                        <a:spcAft>
                          <a:spcPts val="0"/>
                        </a:spcAft>
                      </a:pPr>
                      <a:r>
                        <a:rPr lang="en-IN" sz="1800" kern="1200" dirty="0" smtClean="0"/>
                        <a:t>public boolean execute(String sql);</a:t>
                      </a:r>
                      <a:endParaRPr lang="en-IN" sz="1800" kern="1200" dirty="0" smtClean="0">
                        <a:solidFill>
                          <a:schemeClr val="dk1"/>
                        </a:solidFill>
                        <a:latin typeface="+mn-lt"/>
                        <a:ea typeface="+mn-ea"/>
                        <a:cs typeface="+mn-cs"/>
                      </a:endParaRPr>
                    </a:p>
                  </a:txBody>
                  <a:tcPr marL="9525" marR="9525" marT="9525" marB="9525" anchor="ctr"/>
                </a:tc>
                <a:tc>
                  <a:txBody>
                    <a:bodyPr/>
                    <a:lstStyle/>
                    <a:p>
                      <a:pPr marL="190500" marR="107950" algn="just" defTabSz="914400" rtl="0" eaLnBrk="1" latinLnBrk="0" hangingPunct="1">
                        <a:lnSpc>
                          <a:spcPts val="1725"/>
                        </a:lnSpc>
                        <a:spcAft>
                          <a:spcPts val="0"/>
                        </a:spcAft>
                      </a:pPr>
                      <a:r>
                        <a:rPr lang="en-IN" sz="1800" kern="1200" dirty="0" smtClean="0"/>
                        <a:t>used to execute queries that may return multiple results.</a:t>
                      </a:r>
                      <a:endParaRPr lang="en-IN" sz="1800" kern="1200" dirty="0" smtClean="0">
                        <a:solidFill>
                          <a:schemeClr val="dk1"/>
                        </a:solidFill>
                        <a:latin typeface="+mn-lt"/>
                        <a:ea typeface="+mn-ea"/>
                        <a:cs typeface="+mn-cs"/>
                      </a:endParaRPr>
                    </a:p>
                  </a:txBody>
                  <a:tcPr marL="9525" marR="9525" marT="9525" marB="9525" anchor="ctr"/>
                </a:tc>
              </a:tr>
              <a:tr h="792962">
                <a:tc>
                  <a:txBody>
                    <a:bodyPr/>
                    <a:lstStyle/>
                    <a:p>
                      <a:pPr marL="190500" marR="107950" algn="just" defTabSz="914400" rtl="0" eaLnBrk="1" latinLnBrk="0" hangingPunct="1">
                        <a:lnSpc>
                          <a:spcPts val="1725"/>
                        </a:lnSpc>
                        <a:spcAft>
                          <a:spcPts val="0"/>
                        </a:spcAft>
                      </a:pPr>
                      <a:r>
                        <a:rPr lang="en-IN" sz="1800" kern="1200" dirty="0" smtClean="0"/>
                        <a:t>public int[] executeBatch();</a:t>
                      </a:r>
                      <a:endParaRPr lang="en-IN" sz="1800" kern="1200" dirty="0" smtClean="0">
                        <a:solidFill>
                          <a:schemeClr val="dk1"/>
                        </a:solidFill>
                        <a:latin typeface="+mn-lt"/>
                        <a:ea typeface="+mn-ea"/>
                        <a:cs typeface="+mn-cs"/>
                      </a:endParaRPr>
                    </a:p>
                  </a:txBody>
                  <a:tcPr marL="9525" marR="9525" marT="9525" marB="9525" anchor="ctr"/>
                </a:tc>
                <a:tc>
                  <a:txBody>
                    <a:bodyPr/>
                    <a:lstStyle/>
                    <a:p>
                      <a:pPr marL="190500" marR="107950" algn="just" defTabSz="914400" rtl="0" eaLnBrk="1" latinLnBrk="0" hangingPunct="1">
                        <a:lnSpc>
                          <a:spcPts val="1725"/>
                        </a:lnSpc>
                        <a:spcAft>
                          <a:spcPts val="0"/>
                        </a:spcAft>
                      </a:pPr>
                      <a:r>
                        <a:rPr lang="en-IN" sz="1800" kern="1200" dirty="0" smtClean="0"/>
                        <a:t>used to execute batch of commands.</a:t>
                      </a:r>
                      <a:endParaRPr lang="en-IN" sz="1800" kern="1200" dirty="0" smtClean="0">
                        <a:solidFill>
                          <a:schemeClr val="dk1"/>
                        </a:solidFill>
                        <a:latin typeface="+mn-lt"/>
                        <a:ea typeface="+mn-ea"/>
                        <a:cs typeface="+mn-cs"/>
                      </a:endParaRPr>
                    </a:p>
                  </a:txBody>
                  <a:tcPr marL="9525" marR="9525" marT="9525" marB="9525" anchor="ctr"/>
                </a:tc>
              </a:tr>
            </a:tbl>
          </a:graphicData>
        </a:graphic>
      </p:graphicFrame>
      <p:sp>
        <p:nvSpPr>
          <p:cNvPr id="38913" name="Rectangle 1"/>
          <p:cNvSpPr>
            <a:spLocks noChangeArrowheads="1"/>
          </p:cNvSpPr>
          <p:nvPr/>
        </p:nvSpPr>
        <p:spPr bwMode="auto">
          <a:xfrm>
            <a:off x="500034" y="109815"/>
            <a:ext cx="821537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610B4B"/>
                </a:solidFill>
                <a:effectLst/>
                <a:latin typeface="Helvetica" charset="0"/>
                <a:ea typeface="Times New Roman" pitchFamily="18" charset="0"/>
                <a:cs typeface="Times New Roman" pitchFamily="18" charset="0"/>
              </a:rPr>
              <a:t>Commonly used methods of Statement interface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r>
              <a:rPr lang="en-IN" b="1" dirty="0" smtClean="0"/>
              <a:t>ResultSet Interface</a:t>
            </a:r>
          </a:p>
          <a:p>
            <a:pPr>
              <a:buNone/>
            </a:pPr>
            <a:r>
              <a:rPr lang="en-IN" dirty="0" smtClean="0"/>
              <a:t>	</a:t>
            </a:r>
            <a:r>
              <a:rPr lang="en-IN" dirty="0"/>
              <a:t>The object of ResultSet maintains a cursor pointing to a particular row of data. Initially, cursor points to before the first row</a:t>
            </a:r>
            <a:r>
              <a:rPr lang="en-IN" dirty="0" smtClean="0"/>
              <a:t>.</a:t>
            </a:r>
            <a:endParaRPr lang="en-IN" dirty="0"/>
          </a:p>
        </p:txBody>
      </p:sp>
      <p:sp>
        <p:nvSpPr>
          <p:cNvPr id="4" name="Title 1"/>
          <p:cNvSpPr>
            <a:spLocks noGrp="1"/>
          </p:cNvSpPr>
          <p:nvPr>
            <p:ph type="title"/>
          </p:nvPr>
        </p:nvSpPr>
        <p:spPr>
          <a:xfrm>
            <a:off x="457200" y="-24"/>
            <a:ext cx="8229600" cy="857256"/>
          </a:xfrm>
        </p:spPr>
        <p:txBody>
          <a:bodyPr>
            <a:normAutofit/>
          </a:bodyPr>
          <a:lstStyle/>
          <a:p>
            <a:r>
              <a:rPr lang="en-IN" sz="3600" dirty="0" smtClean="0"/>
              <a:t>Common JDBC Components (cont’d..)</a:t>
            </a:r>
            <a:endParaRPr lang="en-IN" sz="36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b="1" dirty="0"/>
              <a:t>ODBC</a:t>
            </a:r>
          </a:p>
        </p:txBody>
      </p:sp>
      <p:sp>
        <p:nvSpPr>
          <p:cNvPr id="136195" name="Rectangle 3"/>
          <p:cNvSpPr>
            <a:spLocks noGrp="1" noChangeArrowheads="1"/>
          </p:cNvSpPr>
          <p:nvPr>
            <p:ph type="body" idx="1"/>
          </p:nvPr>
        </p:nvSpPr>
        <p:spPr>
          <a:xfrm>
            <a:off x="251520" y="1600200"/>
            <a:ext cx="8640960" cy="4709120"/>
          </a:xfrm>
        </p:spPr>
        <p:txBody>
          <a:bodyPr>
            <a:normAutofit/>
          </a:bodyPr>
          <a:lstStyle/>
          <a:p>
            <a:r>
              <a:rPr lang="en-US" sz="3600" dirty="0" smtClean="0"/>
              <a:t>ODBC stands for </a:t>
            </a:r>
            <a:r>
              <a:rPr lang="en-IN" sz="3600" b="1" dirty="0"/>
              <a:t>O</a:t>
            </a:r>
            <a:r>
              <a:rPr lang="en-IN" sz="3600" dirty="0"/>
              <a:t>pen</a:t>
            </a:r>
            <a:r>
              <a:rPr lang="en-IN" sz="3600" b="1" dirty="0"/>
              <a:t> D</a:t>
            </a:r>
            <a:r>
              <a:rPr lang="en-IN" sz="3600" dirty="0"/>
              <a:t>ata</a:t>
            </a:r>
            <a:r>
              <a:rPr lang="en-IN" sz="3600" b="1" dirty="0"/>
              <a:t>b</a:t>
            </a:r>
            <a:r>
              <a:rPr lang="en-IN" sz="3600" dirty="0"/>
              <a:t>ase</a:t>
            </a:r>
            <a:r>
              <a:rPr lang="en-IN" sz="3600" b="1" dirty="0"/>
              <a:t> </a:t>
            </a:r>
            <a:r>
              <a:rPr lang="en-IN" sz="3600" b="1" dirty="0" smtClean="0"/>
              <a:t>C</a:t>
            </a:r>
            <a:r>
              <a:rPr lang="en-IN" sz="3600" dirty="0" smtClean="0"/>
              <a:t>onnectivity</a:t>
            </a:r>
          </a:p>
          <a:p>
            <a:r>
              <a:rPr lang="en-IN" sz="3600" dirty="0"/>
              <a:t>A standard or open application programming interface (API) for accessing a </a:t>
            </a:r>
            <a:r>
              <a:rPr lang="en-IN" sz="3600" dirty="0" smtClean="0"/>
              <a:t>database.</a:t>
            </a:r>
            <a:endParaRPr lang="en-US" sz="3600" dirty="0" smtClean="0"/>
          </a:p>
          <a:p>
            <a:r>
              <a:rPr lang="en-US" sz="3600" dirty="0" smtClean="0"/>
              <a:t>ODBC </a:t>
            </a:r>
            <a:r>
              <a:rPr lang="en-US" sz="3600" dirty="0"/>
              <a:t>provides a C interface for database access on Windows environment</a:t>
            </a:r>
            <a:r>
              <a:rPr lang="en-US" sz="3600" dirty="0" smtClean="0"/>
              <a:t>.</a:t>
            </a:r>
            <a:endParaRPr lang="en-US" sz="36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1657437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642918"/>
          <a:ext cx="9144000" cy="5451591"/>
        </p:xfrm>
        <a:graphic>
          <a:graphicData uri="http://schemas.openxmlformats.org/drawingml/2006/table">
            <a:tbl>
              <a:tblPr>
                <a:tableStyleId>{69CF1AB2-1976-4502-BF36-3FF5EA218861}</a:tableStyleId>
              </a:tblPr>
              <a:tblGrid>
                <a:gridCol w="4000496"/>
                <a:gridCol w="5143504"/>
              </a:tblGrid>
              <a:tr h="481140">
                <a:tc>
                  <a:txBody>
                    <a:bodyPr/>
                    <a:lstStyle/>
                    <a:p>
                      <a:pPr marL="190500" marR="107950" algn="ctr" defTabSz="914400" rtl="0" eaLnBrk="1" latinLnBrk="0" hangingPunct="1">
                        <a:lnSpc>
                          <a:spcPts val="1725"/>
                        </a:lnSpc>
                        <a:spcAft>
                          <a:spcPts val="0"/>
                        </a:spcAft>
                      </a:pPr>
                      <a:r>
                        <a:rPr lang="en-US" sz="1800" b="1" kern="1200" dirty="0" smtClean="0"/>
                        <a:t>Method</a:t>
                      </a:r>
                      <a:endParaRPr lang="en-IN" sz="1800" b="1" kern="1200" dirty="0">
                        <a:solidFill>
                          <a:schemeClr val="dk1"/>
                        </a:solidFill>
                        <a:latin typeface="+mn-lt"/>
                        <a:ea typeface="+mn-ea"/>
                        <a:cs typeface="+mn-cs"/>
                      </a:endParaRPr>
                    </a:p>
                  </a:txBody>
                  <a:tcPr marL="9525" marR="9525" marT="9525" marB="9525" anchor="ctr"/>
                </a:tc>
                <a:tc>
                  <a:txBody>
                    <a:bodyPr/>
                    <a:lstStyle/>
                    <a:p>
                      <a:pPr marL="190500" marR="107950" algn="ctr" defTabSz="914400" rtl="0" eaLnBrk="1" latinLnBrk="0" hangingPunct="1">
                        <a:lnSpc>
                          <a:spcPts val="1725"/>
                        </a:lnSpc>
                        <a:spcAft>
                          <a:spcPts val="0"/>
                        </a:spcAft>
                      </a:pPr>
                      <a:r>
                        <a:rPr lang="en-US" sz="1800" b="1" kern="1200" dirty="0" smtClean="0"/>
                        <a:t>Description</a:t>
                      </a:r>
                      <a:endParaRPr lang="en-IN" sz="1800" b="1" kern="1200" dirty="0">
                        <a:solidFill>
                          <a:schemeClr val="dk1"/>
                        </a:solidFill>
                        <a:latin typeface="+mn-lt"/>
                        <a:ea typeface="+mn-ea"/>
                        <a:cs typeface="+mn-cs"/>
                      </a:endParaRPr>
                    </a:p>
                  </a:txBody>
                  <a:tcPr marL="9525" marR="9525" marT="9525" marB="9525" anchor="ctr"/>
                </a:tc>
              </a:tr>
              <a:tr h="526478">
                <a:tc>
                  <a:txBody>
                    <a:bodyPr/>
                    <a:lstStyle/>
                    <a:p>
                      <a:pPr marL="190500" marR="107950" algn="just">
                        <a:lnSpc>
                          <a:spcPts val="1725"/>
                        </a:lnSpc>
                        <a:spcAft>
                          <a:spcPts val="0"/>
                        </a:spcAft>
                      </a:pPr>
                      <a:r>
                        <a:rPr lang="en-IN" sz="1600" dirty="0" smtClean="0"/>
                        <a:t>public </a:t>
                      </a:r>
                      <a:r>
                        <a:rPr lang="en-IN" sz="1600" dirty="0"/>
                        <a:t>boolean next</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move the cursor to the one row next from the current position.</a:t>
                      </a:r>
                      <a:endParaRPr lang="en-IN" sz="1600" dirty="0">
                        <a:latin typeface="+mj-lt"/>
                        <a:ea typeface="Calibri"/>
                        <a:cs typeface="Times New Roman"/>
                      </a:endParaRPr>
                    </a:p>
                  </a:txBody>
                  <a:tcPr marL="35733" marR="35733" marT="35733" marB="35733"/>
                </a:tc>
              </a:tr>
              <a:tr h="526478">
                <a:tc>
                  <a:txBody>
                    <a:bodyPr/>
                    <a:lstStyle/>
                    <a:p>
                      <a:pPr marL="190500" marR="107950" algn="just">
                        <a:lnSpc>
                          <a:spcPts val="1725"/>
                        </a:lnSpc>
                        <a:spcAft>
                          <a:spcPts val="0"/>
                        </a:spcAft>
                      </a:pPr>
                      <a:r>
                        <a:rPr lang="en-IN" sz="1600" dirty="0" smtClean="0"/>
                        <a:t>public </a:t>
                      </a:r>
                      <a:r>
                        <a:rPr lang="en-IN" sz="1600" dirty="0"/>
                        <a:t>boolean previous</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move the cursor to the one row previous from the current position.</a:t>
                      </a:r>
                      <a:endParaRPr lang="en-IN" sz="1600" dirty="0">
                        <a:latin typeface="+mj-lt"/>
                        <a:ea typeface="Calibri"/>
                        <a:cs typeface="Times New Roman"/>
                      </a:endParaRPr>
                    </a:p>
                  </a:txBody>
                  <a:tcPr marL="35733" marR="35733" marT="35733" marB="35733"/>
                </a:tc>
              </a:tr>
              <a:tr h="526478">
                <a:tc>
                  <a:txBody>
                    <a:bodyPr/>
                    <a:lstStyle/>
                    <a:p>
                      <a:pPr marL="190500" marR="107950" algn="just">
                        <a:lnSpc>
                          <a:spcPts val="1725"/>
                        </a:lnSpc>
                        <a:spcAft>
                          <a:spcPts val="0"/>
                        </a:spcAft>
                      </a:pPr>
                      <a:r>
                        <a:rPr lang="en-IN" sz="1600" dirty="0" smtClean="0"/>
                        <a:t>public </a:t>
                      </a:r>
                      <a:r>
                        <a:rPr lang="en-IN" sz="1600" dirty="0"/>
                        <a:t>boolean first</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move the cursor to the first row in result set object.</a:t>
                      </a:r>
                      <a:endParaRPr lang="en-IN" sz="1600" dirty="0">
                        <a:latin typeface="+mj-lt"/>
                        <a:ea typeface="Calibri"/>
                        <a:cs typeface="Times New Roman"/>
                      </a:endParaRPr>
                    </a:p>
                  </a:txBody>
                  <a:tcPr marL="35733" marR="35733" marT="35733" marB="35733"/>
                </a:tc>
              </a:tr>
              <a:tr h="526478">
                <a:tc>
                  <a:txBody>
                    <a:bodyPr/>
                    <a:lstStyle/>
                    <a:p>
                      <a:pPr marL="190500" marR="107950" algn="just">
                        <a:lnSpc>
                          <a:spcPts val="1725"/>
                        </a:lnSpc>
                        <a:spcAft>
                          <a:spcPts val="0"/>
                        </a:spcAft>
                      </a:pPr>
                      <a:r>
                        <a:rPr lang="en-IN" sz="1600" dirty="0" smtClean="0"/>
                        <a:t>public </a:t>
                      </a:r>
                      <a:r>
                        <a:rPr lang="en-IN" sz="1600" dirty="0"/>
                        <a:t>boolean last</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move the cursor to the last row in result set object.</a:t>
                      </a:r>
                      <a:endParaRPr lang="en-IN" sz="1600" dirty="0">
                        <a:latin typeface="+mj-lt"/>
                        <a:ea typeface="Calibri"/>
                        <a:cs typeface="Times New Roman"/>
                      </a:endParaRPr>
                    </a:p>
                  </a:txBody>
                  <a:tcPr marL="35733" marR="35733" marT="35733" marB="35733"/>
                </a:tc>
              </a:tr>
              <a:tr h="556220">
                <a:tc>
                  <a:txBody>
                    <a:bodyPr/>
                    <a:lstStyle/>
                    <a:p>
                      <a:pPr marL="190500" marR="107950" algn="just">
                        <a:lnSpc>
                          <a:spcPts val="1725"/>
                        </a:lnSpc>
                        <a:spcAft>
                          <a:spcPts val="0"/>
                        </a:spcAft>
                      </a:pPr>
                      <a:r>
                        <a:rPr lang="en-IN" sz="1600" dirty="0" smtClean="0"/>
                        <a:t>public </a:t>
                      </a:r>
                      <a:r>
                        <a:rPr lang="en-IN" sz="1600" dirty="0"/>
                        <a:t>boolean absolute(int row</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move the cursor to the specified row number in the ResultSet object.</a:t>
                      </a:r>
                      <a:endParaRPr lang="en-IN" sz="1600" dirty="0">
                        <a:latin typeface="+mj-lt"/>
                        <a:ea typeface="Calibri"/>
                        <a:cs typeface="Times New Roman"/>
                      </a:endParaRPr>
                    </a:p>
                  </a:txBody>
                  <a:tcPr marL="35733" marR="35733" marT="35733" marB="35733"/>
                </a:tc>
              </a:tr>
              <a:tr h="526478">
                <a:tc>
                  <a:txBody>
                    <a:bodyPr/>
                    <a:lstStyle/>
                    <a:p>
                      <a:pPr marL="190500" marR="107950" algn="just">
                        <a:lnSpc>
                          <a:spcPts val="1725"/>
                        </a:lnSpc>
                        <a:spcAft>
                          <a:spcPts val="0"/>
                        </a:spcAft>
                      </a:pPr>
                      <a:r>
                        <a:rPr lang="en-IN" sz="1600" dirty="0" smtClean="0"/>
                        <a:t>public </a:t>
                      </a:r>
                      <a:r>
                        <a:rPr lang="en-IN" sz="1600" dirty="0"/>
                        <a:t>int getInt(int columnIndex</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return the data of specified column index of the current row as int.</a:t>
                      </a:r>
                      <a:endParaRPr lang="en-IN" sz="1600" dirty="0">
                        <a:latin typeface="+mj-lt"/>
                        <a:ea typeface="Calibri"/>
                        <a:cs typeface="Times New Roman"/>
                      </a:endParaRPr>
                    </a:p>
                  </a:txBody>
                  <a:tcPr marL="35733" marR="35733" marT="35733" marB="35733"/>
                </a:tc>
              </a:tr>
              <a:tr h="526478">
                <a:tc>
                  <a:txBody>
                    <a:bodyPr/>
                    <a:lstStyle/>
                    <a:p>
                      <a:pPr marL="190500" marR="107950" algn="just">
                        <a:lnSpc>
                          <a:spcPts val="1725"/>
                        </a:lnSpc>
                        <a:spcAft>
                          <a:spcPts val="0"/>
                        </a:spcAft>
                      </a:pPr>
                      <a:r>
                        <a:rPr lang="en-IN" sz="1600" dirty="0" smtClean="0"/>
                        <a:t>public </a:t>
                      </a:r>
                      <a:r>
                        <a:rPr lang="en-IN" sz="1600" dirty="0"/>
                        <a:t>int getInt(String columnName</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return the data of specified column name of the current row as int.</a:t>
                      </a:r>
                      <a:endParaRPr lang="en-IN" sz="1600" dirty="0">
                        <a:latin typeface="+mj-lt"/>
                        <a:ea typeface="Calibri"/>
                        <a:cs typeface="Times New Roman"/>
                      </a:endParaRPr>
                    </a:p>
                  </a:txBody>
                  <a:tcPr marL="35733" marR="35733" marT="35733" marB="35733"/>
                </a:tc>
              </a:tr>
              <a:tr h="585332">
                <a:tc>
                  <a:txBody>
                    <a:bodyPr/>
                    <a:lstStyle/>
                    <a:p>
                      <a:pPr marL="190500" marR="107950" algn="just">
                        <a:lnSpc>
                          <a:spcPts val="1725"/>
                        </a:lnSpc>
                        <a:spcAft>
                          <a:spcPts val="0"/>
                        </a:spcAft>
                      </a:pPr>
                      <a:r>
                        <a:rPr lang="en-IN" sz="1600" dirty="0" smtClean="0"/>
                        <a:t>public </a:t>
                      </a:r>
                      <a:r>
                        <a:rPr lang="en-IN" sz="1600" dirty="0"/>
                        <a:t>String getString(int columnIndex</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return the data of specified column index of the current row as String.</a:t>
                      </a:r>
                      <a:endParaRPr lang="en-IN" sz="1600" dirty="0">
                        <a:latin typeface="+mj-lt"/>
                        <a:ea typeface="Calibri"/>
                        <a:cs typeface="Times New Roman"/>
                      </a:endParaRPr>
                    </a:p>
                  </a:txBody>
                  <a:tcPr marL="35733" marR="35733" marT="35733" marB="35733"/>
                </a:tc>
              </a:tr>
              <a:tr h="670031">
                <a:tc>
                  <a:txBody>
                    <a:bodyPr/>
                    <a:lstStyle/>
                    <a:p>
                      <a:pPr marL="190500" marR="107950" algn="just">
                        <a:lnSpc>
                          <a:spcPts val="1725"/>
                        </a:lnSpc>
                        <a:spcAft>
                          <a:spcPts val="0"/>
                        </a:spcAft>
                      </a:pPr>
                      <a:r>
                        <a:rPr lang="en-IN" sz="1600" dirty="0" smtClean="0"/>
                        <a:t>public </a:t>
                      </a:r>
                      <a:r>
                        <a:rPr lang="en-IN" sz="1600" dirty="0"/>
                        <a:t>String getString(String columnName</a:t>
                      </a:r>
                      <a:r>
                        <a:rPr lang="en-IN" sz="1600" dirty="0" smtClean="0"/>
                        <a:t>);</a:t>
                      </a:r>
                      <a:endParaRPr lang="en-IN" sz="1600" dirty="0">
                        <a:latin typeface="+mj-lt"/>
                        <a:ea typeface="Calibri"/>
                        <a:cs typeface="Times New Roman"/>
                      </a:endParaRPr>
                    </a:p>
                  </a:txBody>
                  <a:tcPr marL="35733" marR="35733" marT="35733" marB="35733"/>
                </a:tc>
                <a:tc>
                  <a:txBody>
                    <a:bodyPr/>
                    <a:lstStyle/>
                    <a:p>
                      <a:pPr marL="190500" marR="107950" algn="just">
                        <a:lnSpc>
                          <a:spcPts val="1725"/>
                        </a:lnSpc>
                        <a:spcAft>
                          <a:spcPts val="0"/>
                        </a:spcAft>
                      </a:pPr>
                      <a:r>
                        <a:rPr lang="en-IN" sz="1600" dirty="0"/>
                        <a:t>is used to return the data of specified column name of the current row as String.</a:t>
                      </a:r>
                      <a:endParaRPr lang="en-IN" sz="1600" dirty="0">
                        <a:latin typeface="+mj-lt"/>
                        <a:ea typeface="Calibri"/>
                        <a:cs typeface="Times New Roman"/>
                      </a:endParaRPr>
                    </a:p>
                  </a:txBody>
                  <a:tcPr marL="35733" marR="35733" marT="35733" marB="35733"/>
                </a:tc>
              </a:tr>
            </a:tbl>
          </a:graphicData>
        </a:graphic>
      </p:graphicFrame>
      <p:sp>
        <p:nvSpPr>
          <p:cNvPr id="40961" name="Rectangle 1"/>
          <p:cNvSpPr>
            <a:spLocks noChangeArrowheads="1"/>
          </p:cNvSpPr>
          <p:nvPr/>
        </p:nvSpPr>
        <p:spPr bwMode="auto">
          <a:xfrm>
            <a:off x="500034" y="-24"/>
            <a:ext cx="8215370" cy="5232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610B4B"/>
                </a:solidFill>
                <a:effectLst/>
                <a:latin typeface="Helvetica" charset="0"/>
                <a:ea typeface="Times New Roman" pitchFamily="18" charset="0"/>
                <a:cs typeface="Arial" pitchFamily="34" charset="0"/>
              </a:rPr>
              <a:t>Commonly used methods of </a:t>
            </a:r>
            <a:r>
              <a:rPr kumimoji="0" lang="en-US" sz="2800" b="0" i="0" u="none" strike="noStrike" cap="none" normalizeH="0" baseline="0" dirty="0" err="1" smtClean="0">
                <a:ln>
                  <a:noFill/>
                </a:ln>
                <a:solidFill>
                  <a:srgbClr val="610B4B"/>
                </a:solidFill>
                <a:effectLst/>
                <a:latin typeface="Helvetica" charset="0"/>
                <a:ea typeface="Times New Roman" pitchFamily="18" charset="0"/>
                <a:cs typeface="Arial" pitchFamily="34" charset="0"/>
              </a:rPr>
              <a:t>ResultSet</a:t>
            </a:r>
            <a:r>
              <a:rPr kumimoji="0" lang="en-US" sz="2800" b="0" i="0" u="none" strike="noStrike" cap="none" normalizeH="0" baseline="0" dirty="0" smtClean="0">
                <a:ln>
                  <a:noFill/>
                </a:ln>
                <a:solidFill>
                  <a:srgbClr val="610B4B"/>
                </a:solidFill>
                <a:effectLst/>
                <a:latin typeface="Helvetica" charset="0"/>
                <a:ea typeface="Times New Roman" pitchFamily="18" charset="0"/>
                <a:cs typeface="Arial" pitchFamily="34" charset="0"/>
              </a:rPr>
              <a:t> interface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85818"/>
          </a:xfrm>
        </p:spPr>
        <p:txBody>
          <a:bodyPr/>
          <a:lstStyle/>
          <a:p>
            <a:r>
              <a:rPr lang="en-IN" dirty="0"/>
              <a:t>Connecting to Database</a:t>
            </a:r>
          </a:p>
        </p:txBody>
      </p:sp>
      <p:sp>
        <p:nvSpPr>
          <p:cNvPr id="3" name="Content Placeholder 2"/>
          <p:cNvSpPr>
            <a:spLocks noGrp="1"/>
          </p:cNvSpPr>
          <p:nvPr>
            <p:ph idx="1"/>
          </p:nvPr>
        </p:nvSpPr>
        <p:spPr>
          <a:xfrm>
            <a:off x="457200" y="1000108"/>
            <a:ext cx="8229600" cy="5126055"/>
          </a:xfrm>
        </p:spPr>
        <p:txBody>
          <a:bodyPr/>
          <a:lstStyle/>
          <a:p>
            <a:r>
              <a:rPr lang="en-IN" dirty="0"/>
              <a:t>There are 5 steps to connect any java application with the database in java using JDBC. They are as follows</a:t>
            </a:r>
            <a:r>
              <a:rPr lang="en-IN" dirty="0" smtClean="0"/>
              <a:t>:</a:t>
            </a:r>
          </a:p>
          <a:p>
            <a:pPr>
              <a:buNone/>
            </a:pPr>
            <a:endParaRPr lang="en-IN" dirty="0"/>
          </a:p>
          <a:p>
            <a:pPr marL="1371600" lvl="2" indent="-514350">
              <a:buFont typeface="+mj-lt"/>
              <a:buAutoNum type="arabicPeriod"/>
            </a:pPr>
            <a:r>
              <a:rPr lang="en-IN" sz="2800" dirty="0"/>
              <a:t>Register the driver class</a:t>
            </a:r>
          </a:p>
          <a:p>
            <a:pPr marL="1371600" lvl="2" indent="-514350">
              <a:buFont typeface="+mj-lt"/>
              <a:buAutoNum type="arabicPeriod"/>
            </a:pPr>
            <a:r>
              <a:rPr lang="en-IN" sz="2800" dirty="0"/>
              <a:t>Creating connection</a:t>
            </a:r>
          </a:p>
          <a:p>
            <a:pPr marL="1371600" lvl="2" indent="-514350">
              <a:buFont typeface="+mj-lt"/>
              <a:buAutoNum type="arabicPeriod"/>
            </a:pPr>
            <a:r>
              <a:rPr lang="en-IN" sz="2800" dirty="0"/>
              <a:t>Creating statement</a:t>
            </a:r>
          </a:p>
          <a:p>
            <a:pPr marL="1371600" lvl="2" indent="-514350">
              <a:buFont typeface="+mj-lt"/>
              <a:buAutoNum type="arabicPeriod"/>
            </a:pPr>
            <a:r>
              <a:rPr lang="en-IN" sz="2800" dirty="0"/>
              <a:t>Executing queries</a:t>
            </a:r>
          </a:p>
          <a:p>
            <a:pPr marL="1371600" lvl="2" indent="-514350">
              <a:buFont typeface="+mj-lt"/>
              <a:buAutoNum type="arabicPeriod"/>
            </a:pPr>
            <a:r>
              <a:rPr lang="en-IN" sz="2800" dirty="0"/>
              <a:t>Closing connection</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1.Register the driver class</a:t>
            </a:r>
            <a:endParaRPr lang="en-IN" dirty="0"/>
          </a:p>
        </p:txBody>
      </p:sp>
      <p:sp>
        <p:nvSpPr>
          <p:cNvPr id="3" name="Content Placeholder 2"/>
          <p:cNvSpPr>
            <a:spLocks noGrp="1"/>
          </p:cNvSpPr>
          <p:nvPr>
            <p:ph idx="1"/>
          </p:nvPr>
        </p:nvSpPr>
        <p:spPr>
          <a:xfrm>
            <a:off x="214282" y="1600200"/>
            <a:ext cx="8929718" cy="4525963"/>
          </a:xfrm>
        </p:spPr>
        <p:txBody>
          <a:bodyPr>
            <a:normAutofit fontScale="92500" lnSpcReduction="20000"/>
          </a:bodyPr>
          <a:lstStyle/>
          <a:p>
            <a:r>
              <a:rPr lang="en-IN" dirty="0" smtClean="0"/>
              <a:t>The </a:t>
            </a:r>
            <a:r>
              <a:rPr lang="en-IN" b="1" dirty="0" err="1" smtClean="0"/>
              <a:t>Class.forName</a:t>
            </a:r>
            <a:r>
              <a:rPr lang="en-IN" b="1" dirty="0"/>
              <a:t>()</a:t>
            </a:r>
            <a:r>
              <a:rPr lang="en-IN" dirty="0"/>
              <a:t> method </a:t>
            </a:r>
            <a:r>
              <a:rPr lang="en-IN" dirty="0" smtClean="0"/>
              <a:t>is </a:t>
            </a:r>
            <a:r>
              <a:rPr lang="en-IN" dirty="0"/>
              <a:t>used to register the driver class. This method is used to dynamically load the driver class</a:t>
            </a:r>
            <a:r>
              <a:rPr lang="en-IN" dirty="0" smtClean="0"/>
              <a:t>.</a:t>
            </a:r>
          </a:p>
          <a:p>
            <a:pPr>
              <a:buNone/>
            </a:pPr>
            <a:endParaRPr lang="en-IN" dirty="0"/>
          </a:p>
          <a:p>
            <a:r>
              <a:rPr lang="en-IN" sz="3000" b="1" dirty="0"/>
              <a:t>Syntax of </a:t>
            </a:r>
            <a:r>
              <a:rPr lang="en-IN" sz="3000" b="1" dirty="0" err="1"/>
              <a:t>forName</a:t>
            </a:r>
            <a:r>
              <a:rPr lang="en-IN" sz="3000" b="1" dirty="0"/>
              <a:t>() </a:t>
            </a:r>
            <a:r>
              <a:rPr lang="en-IN" sz="3000" b="1" dirty="0" smtClean="0"/>
              <a:t>method</a:t>
            </a:r>
          </a:p>
          <a:p>
            <a:pPr lvl="0">
              <a:buNone/>
            </a:pPr>
            <a:endParaRPr lang="en-IN" sz="2200" dirty="0" smtClean="0"/>
          </a:p>
          <a:p>
            <a:pPr lvl="0">
              <a:buNone/>
            </a:pPr>
            <a:r>
              <a:rPr lang="en-IN" sz="2200" dirty="0" smtClean="0"/>
              <a:t>public</a:t>
            </a:r>
            <a:r>
              <a:rPr lang="en-IN" sz="2200" dirty="0"/>
              <a:t> static void </a:t>
            </a:r>
            <a:r>
              <a:rPr lang="en-IN" sz="2200" dirty="0" err="1"/>
              <a:t>forName</a:t>
            </a:r>
            <a:r>
              <a:rPr lang="en-IN" sz="2200" dirty="0"/>
              <a:t>(String </a:t>
            </a:r>
            <a:r>
              <a:rPr lang="en-IN" sz="2200" dirty="0" err="1"/>
              <a:t>className</a:t>
            </a:r>
            <a:r>
              <a:rPr lang="en-IN" sz="2200" dirty="0"/>
              <a:t>)throws </a:t>
            </a:r>
            <a:r>
              <a:rPr lang="en-IN" sz="2200" dirty="0" err="1" smtClean="0"/>
              <a:t>ClassNotFoundException</a:t>
            </a:r>
            <a:endParaRPr lang="en-IN" sz="2200" dirty="0" smtClean="0"/>
          </a:p>
          <a:p>
            <a:pPr lvl="0">
              <a:buNone/>
            </a:pPr>
            <a:endParaRPr lang="en-IN" dirty="0"/>
          </a:p>
          <a:p>
            <a:r>
              <a:rPr lang="en-IN" sz="3000" b="1" dirty="0"/>
              <a:t>Example to register with JDBC-ODBC </a:t>
            </a:r>
            <a:r>
              <a:rPr lang="en-IN" sz="3000" b="1" dirty="0" smtClean="0"/>
              <a:t>Driver</a:t>
            </a:r>
          </a:p>
          <a:p>
            <a:pPr>
              <a:buNone/>
            </a:pPr>
            <a:endParaRPr lang="en-IN" sz="1900" dirty="0"/>
          </a:p>
          <a:p>
            <a:pPr>
              <a:buNone/>
            </a:pPr>
            <a:r>
              <a:rPr lang="en-IN" dirty="0" smtClean="0"/>
              <a:t>		</a:t>
            </a:r>
            <a:r>
              <a:rPr lang="en-IN" sz="2600" dirty="0" err="1" smtClean="0"/>
              <a:t>Class.forName</a:t>
            </a:r>
            <a:r>
              <a:rPr lang="en-IN" sz="2600" dirty="0" smtClean="0"/>
              <a:t>("</a:t>
            </a:r>
            <a:r>
              <a:rPr lang="en-IN" sz="2600" dirty="0" err="1" smtClean="0"/>
              <a:t>sun.jdbc.odbc.JdbcOdbcDriver</a:t>
            </a:r>
            <a:r>
              <a:rPr lang="en-IN" sz="2600" dirty="0" smtClean="0"/>
              <a:t>");</a:t>
            </a:r>
            <a:r>
              <a:rPr lang="en-IN" sz="2600" dirty="0"/>
              <a:t>  </a:t>
            </a:r>
            <a:endParaRPr lang="en-IN" dirty="0"/>
          </a:p>
          <a:p>
            <a:pPr>
              <a:buNone/>
            </a:pP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000132"/>
          </a:xfrm>
        </p:spPr>
        <p:txBody>
          <a:bodyPr>
            <a:normAutofit/>
          </a:bodyPr>
          <a:lstStyle/>
          <a:p>
            <a:pPr lvl="2" algn="ctr" rtl="0">
              <a:spcBef>
                <a:spcPct val="0"/>
              </a:spcBef>
            </a:pPr>
            <a:r>
              <a:rPr lang="en-IN" sz="3600" dirty="0" smtClean="0"/>
              <a:t>2. Creating connection</a:t>
            </a:r>
            <a:endParaRPr lang="en-IN" sz="2400" dirty="0"/>
          </a:p>
        </p:txBody>
      </p:sp>
      <p:sp>
        <p:nvSpPr>
          <p:cNvPr id="3" name="Content Placeholder 2"/>
          <p:cNvSpPr>
            <a:spLocks noGrp="1"/>
          </p:cNvSpPr>
          <p:nvPr>
            <p:ph idx="1"/>
          </p:nvPr>
        </p:nvSpPr>
        <p:spPr>
          <a:xfrm>
            <a:off x="214282" y="1142984"/>
            <a:ext cx="8715436" cy="5500726"/>
          </a:xfrm>
        </p:spPr>
        <p:txBody>
          <a:bodyPr>
            <a:normAutofit fontScale="92500"/>
          </a:bodyPr>
          <a:lstStyle/>
          <a:p>
            <a:r>
              <a:rPr lang="en-IN" dirty="0"/>
              <a:t>The </a:t>
            </a:r>
            <a:r>
              <a:rPr lang="en-IN" dirty="0" err="1"/>
              <a:t>DriverManager</a:t>
            </a:r>
            <a:r>
              <a:rPr lang="en-IN" dirty="0"/>
              <a:t> </a:t>
            </a:r>
            <a:r>
              <a:rPr lang="en-IN" dirty="0" smtClean="0"/>
              <a:t>.</a:t>
            </a:r>
            <a:r>
              <a:rPr lang="en-IN" dirty="0" err="1" smtClean="0"/>
              <a:t>getConnection</a:t>
            </a:r>
            <a:r>
              <a:rPr lang="en-IN" dirty="0"/>
              <a:t>() </a:t>
            </a:r>
            <a:r>
              <a:rPr lang="en-IN" dirty="0" smtClean="0"/>
              <a:t>method </a:t>
            </a:r>
            <a:r>
              <a:rPr lang="en-IN" dirty="0"/>
              <a:t>is used to establish connection with the database.</a:t>
            </a:r>
          </a:p>
          <a:p>
            <a:endParaRPr lang="en-IN" sz="2400" b="1" dirty="0" smtClean="0"/>
          </a:p>
          <a:p>
            <a:r>
              <a:rPr lang="en-IN" sz="3000" b="1" dirty="0" smtClean="0"/>
              <a:t>Syntax </a:t>
            </a:r>
            <a:r>
              <a:rPr lang="en-IN" sz="3000" b="1" dirty="0"/>
              <a:t>of </a:t>
            </a:r>
            <a:r>
              <a:rPr lang="en-IN" sz="3000" b="1" dirty="0" err="1"/>
              <a:t>getConnection</a:t>
            </a:r>
            <a:r>
              <a:rPr lang="en-IN" sz="3000" b="1" dirty="0"/>
              <a:t>() method</a:t>
            </a:r>
            <a:endParaRPr lang="en-IN" sz="3000" dirty="0"/>
          </a:p>
          <a:p>
            <a:pPr lvl="0">
              <a:buNone/>
            </a:pPr>
            <a:endParaRPr lang="en-IN" sz="2200" dirty="0" smtClean="0"/>
          </a:p>
          <a:p>
            <a:pPr lvl="0">
              <a:buNone/>
            </a:pPr>
            <a:r>
              <a:rPr lang="en-IN" sz="2200" dirty="0" smtClean="0"/>
              <a:t>public</a:t>
            </a:r>
            <a:r>
              <a:rPr lang="en-IN" sz="2200" dirty="0"/>
              <a:t> static Connection </a:t>
            </a:r>
            <a:r>
              <a:rPr lang="en-IN" sz="2200" dirty="0" err="1"/>
              <a:t>getConnection</a:t>
            </a:r>
            <a:r>
              <a:rPr lang="en-IN" sz="2200" dirty="0"/>
              <a:t>(String </a:t>
            </a:r>
            <a:r>
              <a:rPr lang="en-IN" sz="2200" dirty="0" err="1"/>
              <a:t>url</a:t>
            </a:r>
            <a:r>
              <a:rPr lang="en-IN" sz="2200" dirty="0"/>
              <a:t>)throws </a:t>
            </a:r>
            <a:r>
              <a:rPr lang="en-IN" sz="2200" dirty="0" err="1"/>
              <a:t>SQLException</a:t>
            </a:r>
            <a:r>
              <a:rPr lang="en-IN" sz="2200" dirty="0"/>
              <a:t>  </a:t>
            </a:r>
            <a:endParaRPr lang="en-IN" sz="2200" dirty="0" smtClean="0"/>
          </a:p>
          <a:p>
            <a:pPr lvl="0">
              <a:buNone/>
            </a:pPr>
            <a:endParaRPr lang="en-IN" sz="2200" dirty="0"/>
          </a:p>
          <a:p>
            <a:pPr lvl="0">
              <a:buNone/>
            </a:pPr>
            <a:r>
              <a:rPr lang="en-IN" sz="2200" dirty="0" smtClean="0"/>
              <a:t>public</a:t>
            </a:r>
            <a:r>
              <a:rPr lang="en-IN" sz="2200" dirty="0"/>
              <a:t> static Connection </a:t>
            </a:r>
            <a:r>
              <a:rPr lang="en-IN" sz="2200" dirty="0" err="1"/>
              <a:t>getConnection</a:t>
            </a:r>
            <a:r>
              <a:rPr lang="en-IN" sz="2200" dirty="0"/>
              <a:t>(String </a:t>
            </a:r>
            <a:r>
              <a:rPr lang="en-IN" sz="2200" dirty="0" err="1"/>
              <a:t>url,String</a:t>
            </a:r>
            <a:r>
              <a:rPr lang="en-IN" sz="2200" dirty="0"/>
              <a:t> </a:t>
            </a:r>
            <a:r>
              <a:rPr lang="en-IN" sz="2200" dirty="0" err="1"/>
              <a:t>name,String</a:t>
            </a:r>
            <a:r>
              <a:rPr lang="en-IN" sz="2200" dirty="0"/>
              <a:t> password)  </a:t>
            </a:r>
            <a:endParaRPr lang="en-IN" sz="2200" dirty="0" smtClean="0"/>
          </a:p>
          <a:p>
            <a:pPr lvl="0">
              <a:buNone/>
            </a:pPr>
            <a:r>
              <a:rPr lang="en-IN" sz="2200" dirty="0" smtClean="0"/>
              <a:t>throws</a:t>
            </a:r>
            <a:r>
              <a:rPr lang="en-IN" sz="2200" dirty="0"/>
              <a:t> </a:t>
            </a:r>
            <a:r>
              <a:rPr lang="en-IN" sz="2200" dirty="0" err="1"/>
              <a:t>SQLException</a:t>
            </a:r>
            <a:r>
              <a:rPr lang="en-IN" sz="2200" dirty="0"/>
              <a:t>  </a:t>
            </a:r>
            <a:endParaRPr lang="en-IN" sz="2200" dirty="0" smtClean="0"/>
          </a:p>
          <a:p>
            <a:pPr lvl="0">
              <a:buNone/>
            </a:pPr>
            <a:endParaRPr lang="en-IN" sz="2200" dirty="0" smtClean="0"/>
          </a:p>
          <a:p>
            <a:r>
              <a:rPr lang="en-IN" sz="3000" b="1" dirty="0"/>
              <a:t>Example establish connection with Oracle Driver</a:t>
            </a:r>
            <a:endParaRPr lang="en-IN" sz="3000" dirty="0"/>
          </a:p>
          <a:p>
            <a:pPr>
              <a:buNone/>
            </a:pPr>
            <a:r>
              <a:rPr lang="en-IN" sz="2400" dirty="0" smtClean="0"/>
              <a:t>	Connection con = </a:t>
            </a:r>
            <a:r>
              <a:rPr lang="en-IN" sz="2400" dirty="0" err="1" smtClean="0"/>
              <a:t>DriverManager.getConnection</a:t>
            </a:r>
            <a:r>
              <a:rPr lang="en-IN" sz="2400" dirty="0" smtClean="0"/>
              <a:t> ("</a:t>
            </a:r>
            <a:r>
              <a:rPr lang="en-IN" sz="2400" dirty="0" err="1" smtClean="0"/>
              <a:t>jdbc:odbc:DemoDB","username","password</a:t>
            </a:r>
            <a:r>
              <a:rPr lang="en-IN" sz="2400" dirty="0" smtClean="0"/>
              <a:t>");</a:t>
            </a:r>
            <a:endParaRPr lang="en-IN" sz="2200"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normAutofit/>
          </a:bodyPr>
          <a:lstStyle/>
          <a:p>
            <a:pPr lvl="2" algn="ctr" rtl="0">
              <a:spcBef>
                <a:spcPct val="0"/>
              </a:spcBef>
            </a:pPr>
            <a:r>
              <a:rPr lang="en-IN" sz="3600" dirty="0" smtClean="0"/>
              <a:t>3. Creating statement</a:t>
            </a:r>
            <a:endParaRPr lang="en-IN" sz="2400" dirty="0"/>
          </a:p>
        </p:txBody>
      </p:sp>
      <p:sp>
        <p:nvSpPr>
          <p:cNvPr id="3" name="Content Placeholder 2"/>
          <p:cNvSpPr>
            <a:spLocks noGrp="1"/>
          </p:cNvSpPr>
          <p:nvPr>
            <p:ph idx="1"/>
          </p:nvPr>
        </p:nvSpPr>
        <p:spPr>
          <a:xfrm>
            <a:off x="457200" y="1214422"/>
            <a:ext cx="8229600" cy="5286412"/>
          </a:xfrm>
        </p:spPr>
        <p:txBody>
          <a:bodyPr>
            <a:normAutofit/>
          </a:bodyPr>
          <a:lstStyle/>
          <a:p>
            <a:r>
              <a:rPr lang="en-IN" dirty="0"/>
              <a:t>The </a:t>
            </a:r>
            <a:r>
              <a:rPr lang="en-IN" dirty="0" err="1"/>
              <a:t>createStatement</a:t>
            </a:r>
            <a:r>
              <a:rPr lang="en-IN" dirty="0"/>
              <a:t>() method of Connection interface is used to create statement. The object of statement is responsible to execute queries with the database.</a:t>
            </a:r>
          </a:p>
          <a:p>
            <a:r>
              <a:rPr lang="en-IN" b="1" dirty="0"/>
              <a:t>Syntax of </a:t>
            </a:r>
            <a:r>
              <a:rPr lang="en-IN" b="1" dirty="0" err="1"/>
              <a:t>createStatement</a:t>
            </a:r>
            <a:r>
              <a:rPr lang="en-IN" b="1" dirty="0"/>
              <a:t>() method</a:t>
            </a:r>
            <a:endParaRPr lang="en-IN" dirty="0"/>
          </a:p>
          <a:p>
            <a:pPr lvl="0">
              <a:buNone/>
            </a:pPr>
            <a:endParaRPr lang="en-IN" sz="1800" dirty="0" smtClean="0"/>
          </a:p>
          <a:p>
            <a:pPr lvl="0">
              <a:buNone/>
            </a:pPr>
            <a:r>
              <a:rPr lang="en-IN" sz="2400" dirty="0" smtClean="0"/>
              <a:t>public</a:t>
            </a:r>
            <a:r>
              <a:rPr lang="en-IN" sz="2400" dirty="0"/>
              <a:t> Statement </a:t>
            </a:r>
            <a:r>
              <a:rPr lang="en-IN" sz="2400" dirty="0" err="1"/>
              <a:t>createStatement</a:t>
            </a:r>
            <a:r>
              <a:rPr lang="en-IN" sz="2400" dirty="0"/>
              <a:t>()throws </a:t>
            </a:r>
            <a:r>
              <a:rPr lang="en-IN" sz="2400" dirty="0" err="1"/>
              <a:t>SQLException</a:t>
            </a:r>
            <a:r>
              <a:rPr lang="en-IN" sz="2400" dirty="0"/>
              <a:t> </a:t>
            </a:r>
            <a:endParaRPr lang="en-IN" sz="2400" dirty="0" smtClean="0"/>
          </a:p>
          <a:p>
            <a:pPr lvl="0">
              <a:buNone/>
            </a:pPr>
            <a:r>
              <a:rPr lang="en-IN" sz="1600" dirty="0"/>
              <a:t> </a:t>
            </a:r>
          </a:p>
          <a:p>
            <a:r>
              <a:rPr lang="en-IN" b="1" dirty="0"/>
              <a:t>Example to create the statement object</a:t>
            </a:r>
          </a:p>
          <a:p>
            <a:pPr>
              <a:buNone/>
            </a:pPr>
            <a:r>
              <a:rPr lang="en-IN" dirty="0" smtClean="0"/>
              <a:t>		Statement</a:t>
            </a:r>
            <a:r>
              <a:rPr lang="en-IN" dirty="0"/>
              <a:t> stmt=</a:t>
            </a:r>
            <a:r>
              <a:rPr lang="en-IN" dirty="0" err="1"/>
              <a:t>con.createStatement</a:t>
            </a:r>
            <a:r>
              <a:rPr lang="en-IN" dirty="0"/>
              <a:t>();  </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000132"/>
          </a:xfrm>
        </p:spPr>
        <p:txBody>
          <a:bodyPr>
            <a:normAutofit/>
          </a:bodyPr>
          <a:lstStyle/>
          <a:p>
            <a:pPr lvl="2" algn="ctr" rtl="0">
              <a:spcBef>
                <a:spcPct val="0"/>
              </a:spcBef>
            </a:pPr>
            <a:r>
              <a:rPr lang="en-IN" sz="3600" dirty="0" smtClean="0"/>
              <a:t>4. Executing queries</a:t>
            </a:r>
            <a:endParaRPr lang="en-IN" sz="2400" dirty="0"/>
          </a:p>
        </p:txBody>
      </p:sp>
      <p:sp>
        <p:nvSpPr>
          <p:cNvPr id="3" name="Content Placeholder 2"/>
          <p:cNvSpPr>
            <a:spLocks noGrp="1"/>
          </p:cNvSpPr>
          <p:nvPr>
            <p:ph idx="1"/>
          </p:nvPr>
        </p:nvSpPr>
        <p:spPr>
          <a:xfrm>
            <a:off x="457200" y="1071546"/>
            <a:ext cx="8229600" cy="5786454"/>
          </a:xfrm>
        </p:spPr>
        <p:txBody>
          <a:bodyPr>
            <a:normAutofit fontScale="77500" lnSpcReduction="20000"/>
          </a:bodyPr>
          <a:lstStyle/>
          <a:p>
            <a:r>
              <a:rPr lang="en-IN" dirty="0"/>
              <a:t>The executeQuery() method of Statement interface is used to execute queries to the database. This method returns the object of ResultSet that can be used to get all the records of a table</a:t>
            </a:r>
            <a:r>
              <a:rPr lang="en-IN" dirty="0" smtClean="0"/>
              <a:t>.</a:t>
            </a:r>
          </a:p>
          <a:p>
            <a:endParaRPr lang="en-IN" dirty="0"/>
          </a:p>
          <a:p>
            <a:r>
              <a:rPr lang="en-IN" b="1" dirty="0"/>
              <a:t>Syntax of executeQuery() </a:t>
            </a:r>
            <a:r>
              <a:rPr lang="en-IN" b="1" dirty="0" smtClean="0"/>
              <a:t>method</a:t>
            </a:r>
          </a:p>
          <a:p>
            <a:endParaRPr lang="en-IN" sz="1500" dirty="0"/>
          </a:p>
          <a:p>
            <a:pPr lvl="0">
              <a:buNone/>
            </a:pPr>
            <a:r>
              <a:rPr lang="en-IN" dirty="0"/>
              <a:t>public ResultSet </a:t>
            </a:r>
            <a:r>
              <a:rPr lang="en-IN" dirty="0" err="1"/>
              <a:t>executeQuery</a:t>
            </a:r>
            <a:r>
              <a:rPr lang="en-IN" dirty="0"/>
              <a:t>(String </a:t>
            </a:r>
            <a:r>
              <a:rPr lang="en-IN" dirty="0" err="1"/>
              <a:t>sql</a:t>
            </a:r>
            <a:r>
              <a:rPr lang="en-IN" dirty="0"/>
              <a:t>)throws </a:t>
            </a:r>
            <a:r>
              <a:rPr lang="en-IN" dirty="0" err="1" smtClean="0"/>
              <a:t>SQLException</a:t>
            </a:r>
            <a:endParaRPr lang="en-IN" dirty="0" smtClean="0"/>
          </a:p>
          <a:p>
            <a:pPr lvl="0">
              <a:buNone/>
            </a:pPr>
            <a:endParaRPr lang="en-IN" sz="3100" dirty="0"/>
          </a:p>
          <a:p>
            <a:r>
              <a:rPr lang="en-IN" b="1" dirty="0"/>
              <a:t>Example to execute </a:t>
            </a:r>
            <a:r>
              <a:rPr lang="en-IN" b="1" dirty="0" smtClean="0"/>
              <a:t>query</a:t>
            </a:r>
          </a:p>
          <a:p>
            <a:endParaRPr lang="en-IN" sz="1500" b="1" dirty="0"/>
          </a:p>
          <a:p>
            <a:pPr lvl="0">
              <a:buNone/>
            </a:pPr>
            <a:r>
              <a:rPr lang="en-IN" dirty="0" smtClean="0"/>
              <a:t>	ResultSet</a:t>
            </a:r>
            <a:r>
              <a:rPr lang="en-IN" dirty="0"/>
              <a:t> </a:t>
            </a:r>
            <a:r>
              <a:rPr lang="en-IN" dirty="0" err="1"/>
              <a:t>rs</a:t>
            </a:r>
            <a:r>
              <a:rPr lang="en-IN" dirty="0"/>
              <a:t>=</a:t>
            </a:r>
            <a:r>
              <a:rPr lang="en-IN" dirty="0" err="1"/>
              <a:t>stmt.executeQuery</a:t>
            </a:r>
            <a:r>
              <a:rPr lang="en-IN" dirty="0"/>
              <a:t>("select * from </a:t>
            </a:r>
            <a:r>
              <a:rPr lang="en-IN" dirty="0" err="1"/>
              <a:t>emp</a:t>
            </a:r>
            <a:r>
              <a:rPr lang="en-IN" dirty="0"/>
              <a:t>");  </a:t>
            </a:r>
          </a:p>
          <a:p>
            <a:pPr lvl="0">
              <a:buNone/>
            </a:pPr>
            <a:r>
              <a:rPr lang="en-IN" b="1" dirty="0" smtClean="0"/>
              <a:t>	while</a:t>
            </a:r>
            <a:r>
              <a:rPr lang="en-IN" dirty="0" smtClean="0"/>
              <a:t>(</a:t>
            </a:r>
            <a:r>
              <a:rPr lang="en-IN" dirty="0" err="1" smtClean="0"/>
              <a:t>rs.next</a:t>
            </a:r>
            <a:r>
              <a:rPr lang="en-IN" dirty="0" smtClean="0"/>
              <a:t>())</a:t>
            </a:r>
          </a:p>
          <a:p>
            <a:pPr lvl="0">
              <a:buNone/>
            </a:pPr>
            <a:r>
              <a:rPr lang="en-IN" dirty="0"/>
              <a:t> </a:t>
            </a:r>
            <a:r>
              <a:rPr lang="en-IN" dirty="0" smtClean="0"/>
              <a:t>    {</a:t>
            </a:r>
            <a:r>
              <a:rPr lang="en-IN" dirty="0"/>
              <a:t>  </a:t>
            </a:r>
          </a:p>
          <a:p>
            <a:pPr lvl="0">
              <a:buNone/>
            </a:pPr>
            <a:r>
              <a:rPr lang="en-IN" dirty="0" smtClean="0"/>
              <a:t>		</a:t>
            </a:r>
            <a:r>
              <a:rPr lang="en-IN" dirty="0" err="1" smtClean="0"/>
              <a:t>System.out.println</a:t>
            </a:r>
            <a:r>
              <a:rPr lang="en-IN" dirty="0" smtClean="0"/>
              <a:t>(</a:t>
            </a:r>
            <a:r>
              <a:rPr lang="en-IN" dirty="0" err="1" smtClean="0"/>
              <a:t>rs.getInt</a:t>
            </a:r>
            <a:r>
              <a:rPr lang="en-IN" dirty="0" smtClean="0"/>
              <a:t>(1</a:t>
            </a:r>
            <a:r>
              <a:rPr lang="en-IN" dirty="0"/>
              <a:t>)+" "+</a:t>
            </a:r>
            <a:r>
              <a:rPr lang="en-IN" dirty="0" err="1"/>
              <a:t>rs.getString</a:t>
            </a:r>
            <a:r>
              <a:rPr lang="en-IN" dirty="0"/>
              <a:t>(2));  </a:t>
            </a:r>
          </a:p>
          <a:p>
            <a:pPr lvl="0">
              <a:buNone/>
            </a:pPr>
            <a:r>
              <a:rPr lang="en-IN" dirty="0" smtClean="0"/>
              <a:t>	}</a:t>
            </a:r>
            <a:r>
              <a:rPr lang="en-IN" dirty="0"/>
              <a:t>  </a:t>
            </a:r>
          </a:p>
          <a:p>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928670"/>
          </a:xfrm>
        </p:spPr>
        <p:txBody>
          <a:bodyPr>
            <a:normAutofit/>
          </a:bodyPr>
          <a:lstStyle/>
          <a:p>
            <a:pPr lvl="2" algn="ctr" rtl="0">
              <a:spcBef>
                <a:spcPct val="0"/>
              </a:spcBef>
            </a:pPr>
            <a:r>
              <a:rPr lang="en-IN" sz="3600" dirty="0" smtClean="0"/>
              <a:t>5. Closing connection</a:t>
            </a:r>
            <a:endParaRPr lang="en-IN" sz="2400" dirty="0"/>
          </a:p>
        </p:txBody>
      </p:sp>
      <p:sp>
        <p:nvSpPr>
          <p:cNvPr id="3" name="Content Placeholder 2"/>
          <p:cNvSpPr>
            <a:spLocks noGrp="1"/>
          </p:cNvSpPr>
          <p:nvPr>
            <p:ph idx="1"/>
          </p:nvPr>
        </p:nvSpPr>
        <p:spPr>
          <a:xfrm>
            <a:off x="457200" y="1160465"/>
            <a:ext cx="8229600" cy="5054617"/>
          </a:xfrm>
        </p:spPr>
        <p:txBody>
          <a:bodyPr>
            <a:normAutofit fontScale="92500" lnSpcReduction="10000"/>
          </a:bodyPr>
          <a:lstStyle/>
          <a:p>
            <a:r>
              <a:rPr lang="en-IN" dirty="0"/>
              <a:t>By closing connection object statement and ResultSet will be closed automatically. The close() method of Connection interface is used to close the connection</a:t>
            </a:r>
            <a:r>
              <a:rPr lang="en-IN" dirty="0" smtClean="0"/>
              <a:t>.</a:t>
            </a:r>
          </a:p>
          <a:p>
            <a:endParaRPr lang="en-IN" sz="1800" dirty="0"/>
          </a:p>
          <a:p>
            <a:r>
              <a:rPr lang="en-IN" b="1" dirty="0"/>
              <a:t>Syntax of close() </a:t>
            </a:r>
            <a:r>
              <a:rPr lang="en-IN" b="1" dirty="0" smtClean="0"/>
              <a:t>method</a:t>
            </a:r>
          </a:p>
          <a:p>
            <a:pPr>
              <a:buNone/>
            </a:pPr>
            <a:endParaRPr lang="en-IN" sz="1400" dirty="0"/>
          </a:p>
          <a:p>
            <a:pPr lvl="0">
              <a:buNone/>
            </a:pPr>
            <a:r>
              <a:rPr lang="en-IN" b="1" dirty="0" smtClean="0"/>
              <a:t>	</a:t>
            </a:r>
            <a:r>
              <a:rPr lang="en-IN" dirty="0" smtClean="0"/>
              <a:t>public</a:t>
            </a:r>
            <a:r>
              <a:rPr lang="en-IN" dirty="0"/>
              <a:t> void close()throws </a:t>
            </a:r>
            <a:r>
              <a:rPr lang="en-IN" dirty="0" err="1"/>
              <a:t>SQLException</a:t>
            </a:r>
            <a:r>
              <a:rPr lang="en-IN" dirty="0"/>
              <a:t>  </a:t>
            </a:r>
            <a:endParaRPr lang="en-IN" dirty="0" smtClean="0"/>
          </a:p>
          <a:p>
            <a:pPr lvl="0">
              <a:buNone/>
            </a:pPr>
            <a:endParaRPr lang="en-IN" sz="1800" dirty="0"/>
          </a:p>
          <a:p>
            <a:r>
              <a:rPr lang="en-IN" b="1" dirty="0"/>
              <a:t>Example to close </a:t>
            </a:r>
            <a:r>
              <a:rPr lang="en-IN" b="1" dirty="0" smtClean="0"/>
              <a:t>connection</a:t>
            </a:r>
          </a:p>
          <a:p>
            <a:endParaRPr lang="en-IN" sz="1500" b="1" dirty="0"/>
          </a:p>
          <a:p>
            <a:pPr lvl="0">
              <a:buNone/>
            </a:pPr>
            <a:r>
              <a:rPr lang="en-IN" dirty="0" smtClean="0"/>
              <a:t>	</a:t>
            </a:r>
            <a:r>
              <a:rPr lang="en-IN" dirty="0" err="1" smtClean="0"/>
              <a:t>con.close</a:t>
            </a:r>
            <a:r>
              <a:rPr lang="en-IN" dirty="0"/>
              <a:t>();  </a:t>
            </a:r>
          </a:p>
          <a:p>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5720" y="2571744"/>
            <a:ext cx="8572560" cy="164307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000" b="1" i="0" u="none" strike="noStrike" kern="1200" cap="none" spc="0" normalizeH="0" baseline="0" noProof="0" smtClean="0">
                <a:ln>
                  <a:noFill/>
                </a:ln>
                <a:solidFill>
                  <a:schemeClr val="tx1"/>
                </a:solidFill>
                <a:effectLst/>
                <a:uLnTx/>
                <a:uFillTx/>
                <a:latin typeface="+mj-lt"/>
                <a:ea typeface="+mj-ea"/>
                <a:cs typeface="+mj-cs"/>
              </a:rPr>
              <a:t>Example to Connect Java Application with mysql database</a:t>
            </a:r>
            <a:br>
              <a:rPr kumimoji="0" lang="en-IN" sz="4000" b="1" i="0" u="none" strike="noStrike" kern="1200" cap="none" spc="0" normalizeH="0" baseline="0" noProof="0" smtClean="0">
                <a:ln>
                  <a:noFill/>
                </a:ln>
                <a:solidFill>
                  <a:schemeClr val="tx1"/>
                </a:solidFill>
                <a:effectLst/>
                <a:uLnTx/>
                <a:uFillTx/>
                <a:latin typeface="+mj-lt"/>
                <a:ea typeface="+mj-ea"/>
                <a:cs typeface="+mj-cs"/>
              </a:rPr>
            </a:br>
            <a:endParaRPr kumimoji="0" lang="en-IN"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Autofit/>
          </a:bodyPr>
          <a:lstStyle/>
          <a:p>
            <a:pPr>
              <a:buNone/>
            </a:pPr>
            <a:r>
              <a:rPr lang="en-IN" sz="1800" b="1" dirty="0" smtClean="0"/>
              <a:t>import</a:t>
            </a:r>
            <a:r>
              <a:rPr lang="en-IN" sz="1800" dirty="0"/>
              <a:t> java.sql.*;  </a:t>
            </a:r>
          </a:p>
          <a:p>
            <a:pPr>
              <a:buNone/>
            </a:pPr>
            <a:r>
              <a:rPr lang="en-IN" sz="1800" b="1" dirty="0"/>
              <a:t>class</a:t>
            </a:r>
            <a:r>
              <a:rPr lang="en-IN" sz="1800" dirty="0"/>
              <a:t> </a:t>
            </a:r>
            <a:r>
              <a:rPr lang="en-IN" sz="1800" dirty="0" err="1"/>
              <a:t>MysqlCon</a:t>
            </a:r>
            <a:r>
              <a:rPr lang="en-IN" sz="1800" dirty="0"/>
              <a:t>{  </a:t>
            </a:r>
          </a:p>
          <a:p>
            <a:pPr>
              <a:buNone/>
            </a:pPr>
            <a:r>
              <a:rPr lang="en-IN" sz="1800" b="1" dirty="0"/>
              <a:t>public</a:t>
            </a:r>
            <a:r>
              <a:rPr lang="en-IN" sz="1800" dirty="0"/>
              <a:t> </a:t>
            </a:r>
            <a:r>
              <a:rPr lang="en-IN" sz="1800" b="1" dirty="0"/>
              <a:t>static</a:t>
            </a:r>
            <a:r>
              <a:rPr lang="en-IN" sz="1800" dirty="0"/>
              <a:t> </a:t>
            </a:r>
            <a:r>
              <a:rPr lang="en-IN" sz="1800" b="1" dirty="0"/>
              <a:t>void</a:t>
            </a:r>
            <a:r>
              <a:rPr lang="en-IN" sz="1800" dirty="0"/>
              <a:t> main(String </a:t>
            </a:r>
            <a:r>
              <a:rPr lang="en-IN" sz="1800" dirty="0" err="1"/>
              <a:t>args</a:t>
            </a:r>
            <a:r>
              <a:rPr lang="en-IN" sz="1800" dirty="0" smtClean="0"/>
              <a:t>[])</a:t>
            </a:r>
          </a:p>
          <a:p>
            <a:pPr>
              <a:buNone/>
            </a:pPr>
            <a:r>
              <a:rPr lang="en-IN" sz="1800" dirty="0" smtClean="0"/>
              <a:t>{</a:t>
            </a:r>
            <a:r>
              <a:rPr lang="en-IN" sz="1800" dirty="0"/>
              <a:t>  </a:t>
            </a:r>
          </a:p>
          <a:p>
            <a:pPr>
              <a:buNone/>
            </a:pPr>
            <a:r>
              <a:rPr lang="en-IN" sz="1800" b="1" dirty="0"/>
              <a:t> </a:t>
            </a:r>
            <a:r>
              <a:rPr lang="en-IN" sz="1800" b="1" dirty="0" smtClean="0"/>
              <a:t>   Try</a:t>
            </a:r>
          </a:p>
          <a:p>
            <a:pPr>
              <a:buNone/>
            </a:pPr>
            <a:r>
              <a:rPr lang="en-IN" sz="1800" dirty="0" smtClean="0"/>
              <a:t>    { </a:t>
            </a:r>
            <a:r>
              <a:rPr lang="en-IN" sz="1800" dirty="0"/>
              <a:t>  </a:t>
            </a:r>
          </a:p>
          <a:p>
            <a:pPr>
              <a:buNone/>
            </a:pPr>
            <a:r>
              <a:rPr lang="en-IN" sz="1800" dirty="0" smtClean="0"/>
              <a:t>        </a:t>
            </a:r>
            <a:r>
              <a:rPr lang="en-IN" sz="1800" dirty="0" err="1" smtClean="0"/>
              <a:t>Class.forName</a:t>
            </a:r>
            <a:r>
              <a:rPr lang="en-IN" sz="1800" dirty="0"/>
              <a:t>("</a:t>
            </a:r>
            <a:r>
              <a:rPr lang="en-IN" sz="1800" dirty="0" err="1"/>
              <a:t>com.mysql.jdbc.Driver</a:t>
            </a:r>
            <a:r>
              <a:rPr lang="en-IN" sz="1800" dirty="0"/>
              <a:t>");  </a:t>
            </a:r>
          </a:p>
          <a:p>
            <a:pPr>
              <a:buNone/>
            </a:pPr>
            <a:r>
              <a:rPr lang="en-IN" sz="1800" dirty="0" smtClean="0"/>
              <a:t>	</a:t>
            </a:r>
            <a:r>
              <a:rPr lang="en-IN" sz="1700" dirty="0" smtClean="0"/>
              <a:t>Connection</a:t>
            </a:r>
            <a:r>
              <a:rPr lang="en-IN" sz="1700" dirty="0"/>
              <a:t> con=</a:t>
            </a:r>
            <a:r>
              <a:rPr lang="en-IN" sz="1700" dirty="0" err="1"/>
              <a:t>DriverManager.getConnection</a:t>
            </a:r>
            <a:r>
              <a:rPr lang="en-IN" sz="1700" dirty="0" smtClean="0"/>
              <a:t>("</a:t>
            </a:r>
            <a:r>
              <a:rPr lang="en-IN" sz="1700" dirty="0" err="1"/>
              <a:t>jdbc:mysql</a:t>
            </a:r>
            <a:r>
              <a:rPr lang="en-IN" sz="1700" dirty="0"/>
              <a:t>://</a:t>
            </a:r>
            <a:r>
              <a:rPr lang="en-IN" sz="1700" dirty="0" smtClean="0"/>
              <a:t>localhost:3306/</a:t>
            </a:r>
            <a:r>
              <a:rPr lang="en-IN" sz="1700" dirty="0" err="1" smtClean="0"/>
              <a:t>sun","</a:t>
            </a:r>
            <a:r>
              <a:rPr lang="en-IN" sz="1700" dirty="0" err="1"/>
              <a:t>root","root</a:t>
            </a:r>
            <a:r>
              <a:rPr lang="en-IN" sz="1700" dirty="0" smtClean="0"/>
              <a:t>");</a:t>
            </a:r>
            <a:r>
              <a:rPr lang="en-IN" sz="1800" dirty="0" smtClean="0"/>
              <a:t>			//</a:t>
            </a:r>
            <a:r>
              <a:rPr lang="en-IN" sz="1800" dirty="0"/>
              <a:t>here </a:t>
            </a:r>
            <a:r>
              <a:rPr lang="en-IN" sz="1800" dirty="0" smtClean="0"/>
              <a:t>sun</a:t>
            </a:r>
            <a:r>
              <a:rPr lang="en-IN" sz="1800" dirty="0"/>
              <a:t> is database name, root is username and password  </a:t>
            </a:r>
          </a:p>
          <a:p>
            <a:pPr>
              <a:buNone/>
            </a:pPr>
            <a:r>
              <a:rPr lang="en-IN" sz="1800" dirty="0"/>
              <a:t>  </a:t>
            </a:r>
            <a:r>
              <a:rPr lang="en-IN" sz="1800" dirty="0" smtClean="0"/>
              <a:t>      Statement</a:t>
            </a:r>
            <a:r>
              <a:rPr lang="en-IN" sz="1800" dirty="0"/>
              <a:t> stmt=</a:t>
            </a:r>
            <a:r>
              <a:rPr lang="en-IN" sz="1800" dirty="0" err="1"/>
              <a:t>con.createStatement</a:t>
            </a:r>
            <a:r>
              <a:rPr lang="en-IN" sz="1800" dirty="0"/>
              <a:t>();  </a:t>
            </a:r>
          </a:p>
          <a:p>
            <a:pPr>
              <a:buNone/>
            </a:pPr>
            <a:r>
              <a:rPr lang="en-IN" sz="1800" dirty="0" smtClean="0"/>
              <a:t>        ResultSet</a:t>
            </a:r>
            <a:r>
              <a:rPr lang="en-IN" sz="1800" dirty="0"/>
              <a:t> </a:t>
            </a:r>
            <a:r>
              <a:rPr lang="en-IN" sz="1800" dirty="0" err="1"/>
              <a:t>rs</a:t>
            </a:r>
            <a:r>
              <a:rPr lang="en-IN" sz="1800" dirty="0"/>
              <a:t>=</a:t>
            </a:r>
            <a:r>
              <a:rPr lang="en-IN" sz="1800" dirty="0" err="1"/>
              <a:t>stmt.executeQuery</a:t>
            </a:r>
            <a:r>
              <a:rPr lang="en-IN" sz="1800" dirty="0"/>
              <a:t>("select * from </a:t>
            </a:r>
            <a:r>
              <a:rPr lang="en-IN" sz="1800" dirty="0" err="1"/>
              <a:t>emp</a:t>
            </a:r>
            <a:r>
              <a:rPr lang="en-IN" sz="1800" dirty="0"/>
              <a:t>");    </a:t>
            </a:r>
          </a:p>
          <a:p>
            <a:pPr>
              <a:buNone/>
            </a:pPr>
            <a:r>
              <a:rPr lang="en-IN" sz="1800" b="1" dirty="0" smtClean="0"/>
              <a:t>        while</a:t>
            </a:r>
            <a:r>
              <a:rPr lang="en-IN" sz="1800" dirty="0" smtClean="0"/>
              <a:t>(</a:t>
            </a:r>
            <a:r>
              <a:rPr lang="en-IN" sz="1800" dirty="0" err="1" smtClean="0"/>
              <a:t>rs.next</a:t>
            </a:r>
            <a:r>
              <a:rPr lang="en-IN" sz="1800" dirty="0"/>
              <a:t>())  </a:t>
            </a:r>
          </a:p>
          <a:p>
            <a:pPr>
              <a:buNone/>
            </a:pPr>
            <a:r>
              <a:rPr lang="en-IN" sz="1800" dirty="0" smtClean="0"/>
              <a:t>		</a:t>
            </a:r>
            <a:r>
              <a:rPr lang="en-IN" sz="1800" dirty="0" err="1" smtClean="0"/>
              <a:t>System.out.println</a:t>
            </a:r>
            <a:r>
              <a:rPr lang="en-IN" sz="1800" dirty="0" smtClean="0"/>
              <a:t>(</a:t>
            </a:r>
            <a:r>
              <a:rPr lang="en-IN" sz="1800" dirty="0" err="1" smtClean="0"/>
              <a:t>rs.getInt</a:t>
            </a:r>
            <a:r>
              <a:rPr lang="en-IN" sz="1800" dirty="0" smtClean="0"/>
              <a:t>(1</a:t>
            </a:r>
            <a:r>
              <a:rPr lang="en-IN" sz="1800" dirty="0"/>
              <a:t>)+"  "+</a:t>
            </a:r>
            <a:r>
              <a:rPr lang="en-IN" sz="1800" dirty="0" err="1"/>
              <a:t>rs.getString</a:t>
            </a:r>
            <a:r>
              <a:rPr lang="en-IN" sz="1800" dirty="0"/>
              <a:t>(2)+"  "+</a:t>
            </a:r>
            <a:r>
              <a:rPr lang="en-IN" sz="1800" dirty="0" err="1"/>
              <a:t>rs.getString</a:t>
            </a:r>
            <a:r>
              <a:rPr lang="en-IN" sz="1800" dirty="0"/>
              <a:t>(3));  </a:t>
            </a:r>
          </a:p>
          <a:p>
            <a:pPr>
              <a:buNone/>
            </a:pPr>
            <a:r>
              <a:rPr lang="en-IN" sz="1800" dirty="0"/>
              <a:t> </a:t>
            </a:r>
            <a:r>
              <a:rPr lang="en-IN" sz="1800" dirty="0" smtClean="0"/>
              <a:t>       </a:t>
            </a:r>
            <a:r>
              <a:rPr lang="en-IN" sz="1800" dirty="0" err="1" smtClean="0"/>
              <a:t>con.close</a:t>
            </a:r>
            <a:r>
              <a:rPr lang="en-IN" sz="1800" dirty="0"/>
              <a:t>();  </a:t>
            </a:r>
          </a:p>
          <a:p>
            <a:pPr>
              <a:buNone/>
            </a:pPr>
            <a:r>
              <a:rPr lang="en-IN" sz="1800" dirty="0" smtClean="0"/>
              <a:t>    }</a:t>
            </a:r>
          </a:p>
          <a:p>
            <a:pPr>
              <a:buNone/>
            </a:pPr>
            <a:r>
              <a:rPr lang="en-IN" sz="1800" b="1" dirty="0" smtClean="0"/>
              <a:t>    catch</a:t>
            </a:r>
            <a:r>
              <a:rPr lang="en-IN" sz="1800" dirty="0" smtClean="0"/>
              <a:t>(Exception</a:t>
            </a:r>
            <a:r>
              <a:rPr lang="en-IN" sz="1800" dirty="0"/>
              <a:t> e</a:t>
            </a:r>
            <a:r>
              <a:rPr lang="en-IN" sz="1800" dirty="0" smtClean="0"/>
              <a:t>)</a:t>
            </a:r>
          </a:p>
          <a:p>
            <a:pPr>
              <a:buNone/>
            </a:pPr>
            <a:r>
              <a:rPr lang="en-IN" sz="1800" dirty="0" smtClean="0"/>
              <a:t>   {</a:t>
            </a:r>
            <a:r>
              <a:rPr lang="en-IN" sz="1800" dirty="0"/>
              <a:t> </a:t>
            </a:r>
            <a:endParaRPr lang="en-IN" sz="1800" dirty="0" smtClean="0"/>
          </a:p>
          <a:p>
            <a:pPr>
              <a:buNone/>
            </a:pPr>
            <a:r>
              <a:rPr lang="en-IN" sz="1800" dirty="0" smtClean="0"/>
              <a:t>         </a:t>
            </a:r>
            <a:r>
              <a:rPr lang="en-IN" sz="1800" dirty="0" err="1" smtClean="0"/>
              <a:t>System.out.println</a:t>
            </a:r>
            <a:r>
              <a:rPr lang="en-IN" sz="1800" dirty="0" smtClean="0"/>
              <a:t>(e);</a:t>
            </a:r>
          </a:p>
          <a:p>
            <a:pPr>
              <a:buNone/>
            </a:pPr>
            <a:r>
              <a:rPr lang="en-IN" sz="1800" dirty="0" smtClean="0"/>
              <a:t>   }</a:t>
            </a:r>
            <a:r>
              <a:rPr lang="en-IN" sz="1800" dirty="0"/>
              <a:t>  </a:t>
            </a:r>
            <a:endParaRPr lang="en-IN" sz="1800" dirty="0" smtClean="0"/>
          </a:p>
          <a:p>
            <a:pPr>
              <a:buNone/>
            </a:pPr>
            <a:r>
              <a:rPr lang="en-IN" sz="1800" dirty="0" smtClean="0"/>
              <a:t>}</a:t>
            </a:r>
            <a:r>
              <a:rPr lang="en-IN" sz="1800" dirty="0"/>
              <a: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US" b="1" dirty="0" smtClean="0"/>
              <a:t>JDBC</a:t>
            </a:r>
            <a:endParaRPr lang="en-IN" b="1" dirty="0"/>
          </a:p>
        </p:txBody>
      </p:sp>
      <p:sp>
        <p:nvSpPr>
          <p:cNvPr id="3" name="Content Placeholder 2"/>
          <p:cNvSpPr>
            <a:spLocks noGrp="1"/>
          </p:cNvSpPr>
          <p:nvPr>
            <p:ph idx="1"/>
          </p:nvPr>
        </p:nvSpPr>
        <p:spPr>
          <a:xfrm>
            <a:off x="179512" y="1214422"/>
            <a:ext cx="8784976" cy="5454938"/>
          </a:xfrm>
        </p:spPr>
        <p:txBody>
          <a:bodyPr>
            <a:normAutofit/>
          </a:bodyPr>
          <a:lstStyle/>
          <a:p>
            <a:pPr algn="just"/>
            <a:r>
              <a:rPr lang="en-IN" sz="3600" dirty="0" smtClean="0"/>
              <a:t>JDBC stands </a:t>
            </a:r>
            <a:r>
              <a:rPr lang="en-IN" sz="3600" dirty="0"/>
              <a:t>for </a:t>
            </a:r>
            <a:r>
              <a:rPr lang="en-IN" sz="3600" b="1" dirty="0"/>
              <a:t>J</a:t>
            </a:r>
            <a:r>
              <a:rPr lang="en-IN" sz="3600" dirty="0"/>
              <a:t>ava </a:t>
            </a:r>
            <a:r>
              <a:rPr lang="en-IN" sz="3600" b="1" dirty="0"/>
              <a:t>D</a:t>
            </a:r>
            <a:r>
              <a:rPr lang="en-IN" sz="3600" dirty="0"/>
              <a:t>ata</a:t>
            </a:r>
            <a:r>
              <a:rPr lang="en-IN" sz="3600" b="1" dirty="0"/>
              <a:t>b</a:t>
            </a:r>
            <a:r>
              <a:rPr lang="en-IN" sz="3600" dirty="0"/>
              <a:t>ase </a:t>
            </a:r>
            <a:r>
              <a:rPr lang="en-IN" sz="3600" b="1" dirty="0" smtClean="0"/>
              <a:t>C</a:t>
            </a:r>
            <a:r>
              <a:rPr lang="en-IN" sz="3600" dirty="0" smtClean="0"/>
              <a:t>onnectivity.</a:t>
            </a:r>
          </a:p>
          <a:p>
            <a:pPr algn="just"/>
            <a:r>
              <a:rPr lang="en-IN" sz="3600" dirty="0" smtClean="0"/>
              <a:t>It </a:t>
            </a:r>
            <a:r>
              <a:rPr lang="en-IN" sz="3600" dirty="0"/>
              <a:t>is a standard Java API </a:t>
            </a:r>
            <a:r>
              <a:rPr lang="en-IN" sz="3600" dirty="0" smtClean="0"/>
              <a:t>for </a:t>
            </a:r>
            <a:r>
              <a:rPr lang="en-IN" sz="3600" dirty="0"/>
              <a:t>connecting programs written in Java to the data in relational databases.</a:t>
            </a:r>
            <a:r>
              <a:rPr lang="en-IN" sz="3600" dirty="0" smtClean="0"/>
              <a:t> </a:t>
            </a:r>
          </a:p>
          <a:p>
            <a:pPr algn="just"/>
            <a:r>
              <a:rPr lang="en-IN" sz="3600" dirty="0" smtClean="0"/>
              <a:t>JDBC </a:t>
            </a:r>
            <a:r>
              <a:rPr lang="en-IN" sz="3600" dirty="0"/>
              <a:t>works with Java on a variety of platforms, such as Windows, Mac OS, and the various versions of UNIX.</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JDBC Driver</a:t>
            </a:r>
            <a:endParaRPr lang="en-IN" dirty="0"/>
          </a:p>
        </p:txBody>
      </p:sp>
      <p:sp>
        <p:nvSpPr>
          <p:cNvPr id="3" name="Content Placeholder 2"/>
          <p:cNvSpPr>
            <a:spLocks noGrp="1"/>
          </p:cNvSpPr>
          <p:nvPr>
            <p:ph idx="1"/>
          </p:nvPr>
        </p:nvSpPr>
        <p:spPr>
          <a:xfrm>
            <a:off x="251520" y="1600200"/>
            <a:ext cx="8640960" cy="4525963"/>
          </a:xfrm>
        </p:spPr>
        <p:txBody>
          <a:bodyPr>
            <a:normAutofit lnSpcReduction="10000"/>
          </a:bodyPr>
          <a:lstStyle/>
          <a:p>
            <a:pPr algn="just"/>
            <a:r>
              <a:rPr lang="en-IN" dirty="0"/>
              <a:t>JDBC Driver is a software component that enables java application to interact with the database</a:t>
            </a:r>
            <a:r>
              <a:rPr lang="en-IN" dirty="0" smtClean="0"/>
              <a:t>. There </a:t>
            </a:r>
            <a:r>
              <a:rPr lang="en-IN" dirty="0"/>
              <a:t>are 4 types of JDBC drivers</a:t>
            </a:r>
            <a:r>
              <a:rPr lang="en-IN" dirty="0" smtClean="0"/>
              <a:t>:</a:t>
            </a:r>
          </a:p>
          <a:p>
            <a:pPr algn="just">
              <a:buNone/>
            </a:pPr>
            <a:endParaRPr lang="en-IN" sz="1800" dirty="0"/>
          </a:p>
          <a:p>
            <a:pPr lvl="1" algn="just">
              <a:buFont typeface="Wingdings" pitchFamily="2" charset="2"/>
              <a:buChar char="Ø"/>
            </a:pPr>
            <a:r>
              <a:rPr lang="en-IN" dirty="0"/>
              <a:t>JDBC-ODBC bridge driver</a:t>
            </a:r>
          </a:p>
          <a:p>
            <a:pPr lvl="1" algn="just">
              <a:buFont typeface="Wingdings" pitchFamily="2" charset="2"/>
              <a:buChar char="Ø"/>
            </a:pPr>
            <a:r>
              <a:rPr lang="en-IN" dirty="0"/>
              <a:t>Native-API driver (partially java driver)</a:t>
            </a:r>
          </a:p>
          <a:p>
            <a:pPr lvl="1" algn="just">
              <a:buFont typeface="Wingdings" pitchFamily="2" charset="2"/>
              <a:buChar char="Ø"/>
            </a:pPr>
            <a:r>
              <a:rPr lang="en-IN" dirty="0"/>
              <a:t>JDBC-Net pure </a:t>
            </a:r>
            <a:r>
              <a:rPr lang="en-IN" dirty="0" smtClean="0"/>
              <a:t>Java/</a:t>
            </a:r>
            <a:r>
              <a:rPr lang="en-IN" dirty="0"/>
              <a:t> Network-Protocol driver </a:t>
            </a:r>
            <a:r>
              <a:rPr lang="en-IN" dirty="0" smtClean="0"/>
              <a:t>(fully </a:t>
            </a:r>
            <a:r>
              <a:rPr lang="en-IN" dirty="0"/>
              <a:t>java driver)</a:t>
            </a:r>
          </a:p>
          <a:p>
            <a:pPr lvl="1" algn="just">
              <a:buFont typeface="Wingdings" pitchFamily="2" charset="2"/>
              <a:buChar char="Ø"/>
            </a:pPr>
            <a:r>
              <a:rPr lang="en-IN" dirty="0"/>
              <a:t>Pure Java Driver </a:t>
            </a:r>
            <a:r>
              <a:rPr lang="en-IN" dirty="0" smtClean="0"/>
              <a:t>/Thin </a:t>
            </a:r>
            <a:r>
              <a:rPr lang="en-IN" dirty="0"/>
              <a:t>driver </a:t>
            </a:r>
            <a:r>
              <a:rPr lang="en-IN" dirty="0" smtClean="0"/>
              <a:t>/ </a:t>
            </a:r>
            <a:r>
              <a:rPr lang="en-IN" dirty="0"/>
              <a:t>Database-Protocol driver</a:t>
            </a:r>
            <a:r>
              <a:rPr lang="en-IN" dirty="0" smtClean="0"/>
              <a:t>(fully </a:t>
            </a:r>
            <a:r>
              <a:rPr lang="en-IN" dirty="0"/>
              <a:t>java driver)</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r>
              <a:rPr lang="en-IN" dirty="0" smtClean="0"/>
              <a:t>JDBC-ODBC bridge driver</a:t>
            </a:r>
            <a:endParaRPr lang="en-IN" dirty="0"/>
          </a:p>
        </p:txBody>
      </p:sp>
      <p:sp>
        <p:nvSpPr>
          <p:cNvPr id="3" name="Content Placeholder 2"/>
          <p:cNvSpPr>
            <a:spLocks noGrp="1"/>
          </p:cNvSpPr>
          <p:nvPr>
            <p:ph idx="1"/>
          </p:nvPr>
        </p:nvSpPr>
        <p:spPr>
          <a:xfrm>
            <a:off x="457200" y="836712"/>
            <a:ext cx="8329642" cy="2071702"/>
          </a:xfrm>
        </p:spPr>
        <p:txBody>
          <a:bodyPr>
            <a:normAutofit fontScale="92500" lnSpcReduction="10000"/>
          </a:bodyPr>
          <a:lstStyle/>
          <a:p>
            <a:r>
              <a:rPr lang="en-IN" sz="2800" dirty="0"/>
              <a:t>The JDBC type 1 driver, also known as the </a:t>
            </a:r>
            <a:r>
              <a:rPr lang="en-IN" sz="2800" b="1" dirty="0"/>
              <a:t>JDBC-ODBC </a:t>
            </a:r>
            <a:r>
              <a:rPr lang="en-IN" sz="2800" b="1" dirty="0" smtClean="0"/>
              <a:t>bridge driver</a:t>
            </a:r>
            <a:r>
              <a:rPr lang="en-IN" sz="2800" dirty="0" smtClean="0"/>
              <a:t>.</a:t>
            </a:r>
          </a:p>
          <a:p>
            <a:r>
              <a:rPr lang="en-IN" sz="2800" dirty="0" smtClean="0"/>
              <a:t>The </a:t>
            </a:r>
            <a:r>
              <a:rPr lang="en-IN" sz="2800" dirty="0"/>
              <a:t>JDBC-ODBC bridge driver uses ODBC driver to connect to the database. The JDBC-ODBC bridge driver converts JDBC method calls into the ODBC function calls.</a:t>
            </a:r>
          </a:p>
        </p:txBody>
      </p:sp>
      <p:pic>
        <p:nvPicPr>
          <p:cNvPr id="1026" name="Picture 2"/>
          <p:cNvPicPr>
            <a:picLocks noChangeAspect="1" noChangeArrowheads="1"/>
          </p:cNvPicPr>
          <p:nvPr/>
        </p:nvPicPr>
        <p:blipFill>
          <a:blip r:embed="rId2"/>
          <a:srcRect/>
          <a:stretch>
            <a:fillRect/>
          </a:stretch>
        </p:blipFill>
        <p:spPr bwMode="auto">
          <a:xfrm>
            <a:off x="857224" y="2924944"/>
            <a:ext cx="7500990" cy="3714776"/>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IN" dirty="0" smtClean="0"/>
              <a:t>Native API driver</a:t>
            </a:r>
            <a:endParaRPr lang="en-IN" dirty="0"/>
          </a:p>
        </p:txBody>
      </p:sp>
      <p:sp>
        <p:nvSpPr>
          <p:cNvPr id="3" name="Content Placeholder 2"/>
          <p:cNvSpPr>
            <a:spLocks noGrp="1"/>
          </p:cNvSpPr>
          <p:nvPr>
            <p:ph idx="1"/>
          </p:nvPr>
        </p:nvSpPr>
        <p:spPr>
          <a:xfrm>
            <a:off x="179512" y="908720"/>
            <a:ext cx="8712968" cy="2043114"/>
          </a:xfrm>
        </p:spPr>
        <p:txBody>
          <a:bodyPr>
            <a:noAutofit/>
          </a:bodyPr>
          <a:lstStyle/>
          <a:p>
            <a:r>
              <a:rPr lang="en-IN" sz="2600" dirty="0"/>
              <a:t>The JDBC type 2 driver, also known as the </a:t>
            </a:r>
            <a:r>
              <a:rPr lang="en-IN" sz="2600" b="1" dirty="0"/>
              <a:t>Native-API driver</a:t>
            </a:r>
            <a:endParaRPr lang="en-IN" sz="2600" dirty="0" smtClean="0"/>
          </a:p>
          <a:p>
            <a:r>
              <a:rPr lang="en-IN" sz="2600" dirty="0" smtClean="0"/>
              <a:t>The </a:t>
            </a:r>
            <a:r>
              <a:rPr lang="en-IN" sz="2600" dirty="0"/>
              <a:t>Native API driver uses the client-side libraries of the database. The driver converts JDBC method calls into native calls of the database API. It is not written entirely in java.</a:t>
            </a:r>
          </a:p>
        </p:txBody>
      </p:sp>
      <p:pic>
        <p:nvPicPr>
          <p:cNvPr id="2050" name="Picture 2"/>
          <p:cNvPicPr>
            <a:picLocks noChangeAspect="1" noChangeArrowheads="1"/>
          </p:cNvPicPr>
          <p:nvPr/>
        </p:nvPicPr>
        <p:blipFill>
          <a:blip r:embed="rId2"/>
          <a:srcRect/>
          <a:stretch>
            <a:fillRect/>
          </a:stretch>
        </p:blipFill>
        <p:spPr bwMode="auto">
          <a:xfrm>
            <a:off x="1071538" y="2857496"/>
            <a:ext cx="7215238" cy="4000504"/>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IN" dirty="0"/>
              <a:t>JDBC-Net pure </a:t>
            </a:r>
            <a:r>
              <a:rPr lang="en-IN" dirty="0" smtClean="0"/>
              <a:t>Java Driver</a:t>
            </a:r>
            <a:endParaRPr lang="en-IN" dirty="0"/>
          </a:p>
        </p:txBody>
      </p:sp>
      <p:sp>
        <p:nvSpPr>
          <p:cNvPr id="3" name="Content Placeholder 2"/>
          <p:cNvSpPr>
            <a:spLocks noGrp="1"/>
          </p:cNvSpPr>
          <p:nvPr>
            <p:ph idx="1"/>
          </p:nvPr>
        </p:nvSpPr>
        <p:spPr>
          <a:xfrm>
            <a:off x="179512" y="836712"/>
            <a:ext cx="8784976" cy="2043114"/>
          </a:xfrm>
        </p:spPr>
        <p:txBody>
          <a:bodyPr>
            <a:noAutofit/>
          </a:bodyPr>
          <a:lstStyle/>
          <a:p>
            <a:pPr algn="just"/>
            <a:r>
              <a:rPr lang="en-IN" sz="2400" dirty="0"/>
              <a:t>The JDBC type 3 driver, also known as the Pure Java driver for database </a:t>
            </a:r>
            <a:r>
              <a:rPr lang="en-IN" sz="2400" dirty="0" smtClean="0"/>
              <a:t>middleware. It is </a:t>
            </a:r>
            <a:r>
              <a:rPr lang="en-IN" sz="2400" dirty="0"/>
              <a:t>a database driver implementation which makes use of a middle tier between the calling program and the database. </a:t>
            </a:r>
            <a:endParaRPr lang="en-IN" sz="2400" dirty="0" smtClean="0"/>
          </a:p>
          <a:p>
            <a:pPr algn="just"/>
            <a:r>
              <a:rPr lang="en-IN" sz="2400" dirty="0" smtClean="0"/>
              <a:t>The </a:t>
            </a:r>
            <a:r>
              <a:rPr lang="en-IN" sz="2400" dirty="0"/>
              <a:t>middle-tier (application server) converts JDBC calls directly or indirectly into a vendor-specific database protocol.</a:t>
            </a:r>
            <a:r>
              <a:rPr lang="en-IN" sz="2400" dirty="0" smtClean="0"/>
              <a:t> </a:t>
            </a:r>
            <a:r>
              <a:rPr lang="en-IN" sz="2400" dirty="0"/>
              <a:t>It is fully written in java</a:t>
            </a:r>
            <a:r>
              <a:rPr lang="en-IN" sz="2400" dirty="0" smtClean="0"/>
              <a:t>.</a:t>
            </a:r>
            <a:endParaRPr lang="en-IN" sz="2400" dirty="0"/>
          </a:p>
        </p:txBody>
      </p:sp>
      <p:pic>
        <p:nvPicPr>
          <p:cNvPr id="3074" name="Picture 2"/>
          <p:cNvPicPr>
            <a:picLocks noChangeAspect="1" noChangeArrowheads="1"/>
          </p:cNvPicPr>
          <p:nvPr/>
        </p:nvPicPr>
        <p:blipFill>
          <a:blip r:embed="rId2"/>
          <a:srcRect/>
          <a:stretch>
            <a:fillRect/>
          </a:stretch>
        </p:blipFill>
        <p:spPr bwMode="auto">
          <a:xfrm>
            <a:off x="505148" y="3501008"/>
            <a:ext cx="8215370" cy="3354142"/>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r>
              <a:rPr lang="en-IN" dirty="0"/>
              <a:t>T</a:t>
            </a:r>
            <a:r>
              <a:rPr lang="en-IN" dirty="0" smtClean="0"/>
              <a:t>hin driver</a:t>
            </a:r>
            <a:endParaRPr lang="en-IN" dirty="0"/>
          </a:p>
        </p:txBody>
      </p:sp>
      <p:sp>
        <p:nvSpPr>
          <p:cNvPr id="3" name="Content Placeholder 2"/>
          <p:cNvSpPr>
            <a:spLocks noGrp="1"/>
          </p:cNvSpPr>
          <p:nvPr>
            <p:ph idx="1"/>
          </p:nvPr>
        </p:nvSpPr>
        <p:spPr>
          <a:xfrm>
            <a:off x="179512" y="764704"/>
            <a:ext cx="8784976" cy="1857388"/>
          </a:xfrm>
        </p:spPr>
        <p:txBody>
          <a:bodyPr>
            <a:noAutofit/>
          </a:bodyPr>
          <a:lstStyle/>
          <a:p>
            <a:r>
              <a:rPr lang="en-IN" sz="2300" dirty="0"/>
              <a:t>The JDBC type 4 driver, also known as the Direct to Database </a:t>
            </a:r>
            <a:r>
              <a:rPr lang="en-IN" sz="2300" b="1" dirty="0"/>
              <a:t>Pure Java Driver</a:t>
            </a:r>
            <a:r>
              <a:rPr lang="en-IN" sz="2300" dirty="0"/>
              <a:t>, is a database driver implementation that </a:t>
            </a:r>
            <a:r>
              <a:rPr lang="en-IN" sz="2300" dirty="0" smtClean="0"/>
              <a:t>converts</a:t>
            </a:r>
            <a:r>
              <a:rPr lang="en-IN" sz="2300" dirty="0"/>
              <a:t> </a:t>
            </a:r>
            <a:r>
              <a:rPr lang="en-IN" sz="2300" dirty="0" smtClean="0"/>
              <a:t>JDBC</a:t>
            </a:r>
            <a:r>
              <a:rPr lang="en-IN" sz="2300" dirty="0"/>
              <a:t> calls directly into a </a:t>
            </a:r>
            <a:r>
              <a:rPr lang="en-IN" sz="2300" dirty="0" smtClean="0"/>
              <a:t>vendor- specific</a:t>
            </a:r>
            <a:r>
              <a:rPr lang="en-IN" sz="2300" dirty="0"/>
              <a:t> </a:t>
            </a:r>
            <a:r>
              <a:rPr lang="en-IN" sz="2300" dirty="0" smtClean="0"/>
              <a:t> database</a:t>
            </a:r>
            <a:r>
              <a:rPr lang="en-IN" sz="2300" dirty="0"/>
              <a:t> protocol.</a:t>
            </a:r>
            <a:endParaRPr lang="en-IN" sz="2300" dirty="0" smtClean="0"/>
          </a:p>
          <a:p>
            <a:r>
              <a:rPr lang="en-IN" sz="2300" dirty="0" smtClean="0"/>
              <a:t>That </a:t>
            </a:r>
            <a:r>
              <a:rPr lang="en-IN" sz="2300" dirty="0"/>
              <a:t>is why it is known as thin driver. It is fully written in Java language.</a:t>
            </a:r>
          </a:p>
        </p:txBody>
      </p:sp>
      <p:pic>
        <p:nvPicPr>
          <p:cNvPr id="4098" name="Picture 2"/>
          <p:cNvPicPr>
            <a:picLocks noChangeAspect="1" noChangeArrowheads="1"/>
          </p:cNvPicPr>
          <p:nvPr/>
        </p:nvPicPr>
        <p:blipFill>
          <a:blip r:embed="rId2"/>
          <a:srcRect/>
          <a:stretch>
            <a:fillRect/>
          </a:stretch>
        </p:blipFill>
        <p:spPr bwMode="auto">
          <a:xfrm>
            <a:off x="928662" y="3078203"/>
            <a:ext cx="7358114" cy="378619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r>
              <a:rPr lang="en-IN" dirty="0"/>
              <a:t>JDBC two tier </a:t>
            </a:r>
            <a:r>
              <a:rPr lang="en-IN" dirty="0" smtClean="0"/>
              <a:t>model</a:t>
            </a:r>
            <a:endParaRPr lang="en-IN" dirty="0"/>
          </a:p>
        </p:txBody>
      </p:sp>
      <p:sp>
        <p:nvSpPr>
          <p:cNvPr id="3" name="Content Placeholder 2"/>
          <p:cNvSpPr>
            <a:spLocks noGrp="1"/>
          </p:cNvSpPr>
          <p:nvPr>
            <p:ph idx="1"/>
          </p:nvPr>
        </p:nvSpPr>
        <p:spPr>
          <a:xfrm>
            <a:off x="428596" y="857233"/>
            <a:ext cx="8229600" cy="1059599"/>
          </a:xfrm>
        </p:spPr>
        <p:txBody>
          <a:bodyPr>
            <a:normAutofit/>
          </a:bodyPr>
          <a:lstStyle/>
          <a:p>
            <a:pPr algn="just"/>
            <a:r>
              <a:rPr lang="en-IN" sz="2800" dirty="0"/>
              <a:t>In a two-tier model, a Java </a:t>
            </a:r>
            <a:r>
              <a:rPr lang="en-IN" sz="2800" dirty="0" smtClean="0"/>
              <a:t>application </a:t>
            </a:r>
            <a:r>
              <a:rPr lang="en-IN" sz="2800" dirty="0"/>
              <a:t>communicates directly with the database, via the JDBC driver. </a:t>
            </a:r>
          </a:p>
        </p:txBody>
      </p:sp>
      <p:pic>
        <p:nvPicPr>
          <p:cNvPr id="4" name="Picture 3" descr="http://www-12.lotus.com/ldd/doc/drivers/jdbc/1.1/jdbc.nsf/66208c256b4136a2852563c000646f8c/70314bb11bd29758852567cc005c8505/Body/0.210?OpenElement&amp;FieldElemFormat=gif"/>
          <p:cNvPicPr/>
          <p:nvPr/>
        </p:nvPicPr>
        <p:blipFill>
          <a:blip r:embed="rId2"/>
          <a:srcRect/>
          <a:stretch>
            <a:fillRect/>
          </a:stretch>
        </p:blipFill>
        <p:spPr bwMode="auto">
          <a:xfrm>
            <a:off x="1500166" y="2420888"/>
            <a:ext cx="6143668" cy="4222822"/>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IN" smtClean="0"/>
              <a:t>SACHIN KHARADE</a:t>
            </a:r>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1043</Words>
  <Application>Microsoft Office PowerPoint</Application>
  <PresentationFormat>On-screen Show (4:3)</PresentationFormat>
  <Paragraphs>224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Interacting with Database</vt:lpstr>
      <vt:lpstr>ODBC</vt:lpstr>
      <vt:lpstr>JDBC</vt:lpstr>
      <vt:lpstr>JDBC Driver</vt:lpstr>
      <vt:lpstr>JDBC-ODBC bridge driver</vt:lpstr>
      <vt:lpstr>Native API driver</vt:lpstr>
      <vt:lpstr>JDBC-Net pure Java Driver</vt:lpstr>
      <vt:lpstr>Thin driver</vt:lpstr>
      <vt:lpstr>JDBC two tier model</vt:lpstr>
      <vt:lpstr>JDBC three tier model</vt:lpstr>
      <vt:lpstr>Common JDBC Components</vt:lpstr>
      <vt:lpstr>Common JDBC Components</vt:lpstr>
      <vt:lpstr>PowerPoint Presentation</vt:lpstr>
      <vt:lpstr>Common JDBC Components (cont’d..)</vt:lpstr>
      <vt:lpstr>Common JDBC Components (cont’d..)</vt:lpstr>
      <vt:lpstr>PowerPoint Presentation</vt:lpstr>
      <vt:lpstr>Common JDBC Components (cont’d..)</vt:lpstr>
      <vt:lpstr>PowerPoint Presentation</vt:lpstr>
      <vt:lpstr>Common JDBC Components (cont’d..)</vt:lpstr>
      <vt:lpstr>PowerPoint Presentation</vt:lpstr>
      <vt:lpstr>Connecting to Database</vt:lpstr>
      <vt:lpstr>1.Register the driver class</vt:lpstr>
      <vt:lpstr>2. Creating connection</vt:lpstr>
      <vt:lpstr>3. Creating statement</vt:lpstr>
      <vt:lpstr>4. Executing queries</vt:lpstr>
      <vt:lpstr>5. Closing connection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Prag</dc:creator>
  <cp:lastModifiedBy>PL LAB 136</cp:lastModifiedBy>
  <cp:revision>56</cp:revision>
  <dcterms:created xsi:type="dcterms:W3CDTF">2016-02-27T04:32:05Z</dcterms:created>
  <dcterms:modified xsi:type="dcterms:W3CDTF">2020-11-06T05:48:12Z</dcterms:modified>
</cp:coreProperties>
</file>