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sldIdLst>
    <p:sldId id="256" r:id="rId2"/>
    <p:sldId id="351" r:id="rId3"/>
    <p:sldId id="259" r:id="rId4"/>
    <p:sldId id="260" r:id="rId5"/>
    <p:sldId id="257" r:id="rId6"/>
    <p:sldId id="261" r:id="rId7"/>
    <p:sldId id="262" r:id="rId8"/>
    <p:sldId id="263" r:id="rId9"/>
    <p:sldId id="264" r:id="rId10"/>
    <p:sldId id="266" r:id="rId11"/>
    <p:sldId id="267" r:id="rId12"/>
    <p:sldId id="354" r:id="rId13"/>
    <p:sldId id="352" r:id="rId14"/>
    <p:sldId id="353" r:id="rId15"/>
    <p:sldId id="355" r:id="rId16"/>
    <p:sldId id="276" r:id="rId17"/>
    <p:sldId id="277" r:id="rId18"/>
    <p:sldId id="356" r:id="rId19"/>
    <p:sldId id="278" r:id="rId20"/>
    <p:sldId id="287" r:id="rId21"/>
    <p:sldId id="285" r:id="rId22"/>
    <p:sldId id="286" r:id="rId23"/>
    <p:sldId id="284" r:id="rId24"/>
    <p:sldId id="279" r:id="rId25"/>
    <p:sldId id="280" r:id="rId26"/>
    <p:sldId id="288" r:id="rId27"/>
    <p:sldId id="289" r:id="rId28"/>
    <p:sldId id="290" r:id="rId29"/>
    <p:sldId id="291" r:id="rId30"/>
    <p:sldId id="281" r:id="rId31"/>
    <p:sldId id="282" r:id="rId32"/>
    <p:sldId id="283" r:id="rId33"/>
    <p:sldId id="292" r:id="rId34"/>
    <p:sldId id="293" r:id="rId35"/>
    <p:sldId id="294" r:id="rId36"/>
    <p:sldId id="296" r:id="rId37"/>
    <p:sldId id="295" r:id="rId38"/>
    <p:sldId id="301" r:id="rId39"/>
    <p:sldId id="297" r:id="rId40"/>
    <p:sldId id="298" r:id="rId41"/>
    <p:sldId id="299" r:id="rId42"/>
    <p:sldId id="300" r:id="rId43"/>
    <p:sldId id="303" r:id="rId44"/>
    <p:sldId id="304" r:id="rId45"/>
    <p:sldId id="302" r:id="rId46"/>
    <p:sldId id="306" r:id="rId47"/>
    <p:sldId id="307" r:id="rId48"/>
    <p:sldId id="308" r:id="rId49"/>
    <p:sldId id="309" r:id="rId50"/>
    <p:sldId id="310" r:id="rId51"/>
    <p:sldId id="311" r:id="rId52"/>
    <p:sldId id="305" r:id="rId53"/>
    <p:sldId id="312" r:id="rId54"/>
    <p:sldId id="313" r:id="rId55"/>
    <p:sldId id="314" r:id="rId56"/>
    <p:sldId id="331" r:id="rId57"/>
    <p:sldId id="332" r:id="rId58"/>
    <p:sldId id="333" r:id="rId59"/>
    <p:sldId id="344" r:id="rId60"/>
    <p:sldId id="345" r:id="rId61"/>
    <p:sldId id="315" r:id="rId62"/>
    <p:sldId id="316" r:id="rId63"/>
    <p:sldId id="317" r:id="rId64"/>
    <p:sldId id="318" r:id="rId65"/>
    <p:sldId id="319" r:id="rId66"/>
    <p:sldId id="320" r:id="rId67"/>
    <p:sldId id="321" r:id="rId68"/>
    <p:sldId id="322" r:id="rId69"/>
    <p:sldId id="336" r:id="rId70"/>
    <p:sldId id="346" r:id="rId71"/>
    <p:sldId id="347" r:id="rId72"/>
    <p:sldId id="343" r:id="rId73"/>
    <p:sldId id="340" r:id="rId74"/>
    <p:sldId id="341" r:id="rId75"/>
    <p:sldId id="338" r:id="rId76"/>
    <p:sldId id="339" r:id="rId77"/>
    <p:sldId id="328" r:id="rId78"/>
    <p:sldId id="348" r:id="rId79"/>
    <p:sldId id="349" r:id="rId80"/>
    <p:sldId id="350" r:id="rId81"/>
    <p:sldId id="327" r:id="rId82"/>
    <p:sldId id="272" r:id="rId83"/>
    <p:sldId id="273" r:id="rId84"/>
    <p:sldId id="274" r:id="rId85"/>
    <p:sldId id="275"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D0FC91-A9EB-414F-B108-B34405947B5C}" type="datetimeFigureOut">
              <a:rPr lang="en-IN" smtClean="0"/>
              <a:t>06-11-2020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5696E8-0AE8-46C6-939B-E5C1A60617D9}" type="slidenum">
              <a:rPr lang="en-IN" smtClean="0"/>
              <a:t>‹#›</a:t>
            </a:fld>
            <a:endParaRPr lang="en-IN"/>
          </a:p>
        </p:txBody>
      </p:sp>
    </p:spTree>
    <p:extLst>
      <p:ext uri="{BB962C8B-B14F-4D97-AF65-F5344CB8AC3E}">
        <p14:creationId xmlns:p14="http://schemas.microsoft.com/office/powerpoint/2010/main" val="1210278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D5696E8-0AE8-46C6-939B-E5C1A60617D9}" type="slidenum">
              <a:rPr lang="en-IN" smtClean="0"/>
              <a:t>1</a:t>
            </a:fld>
            <a:endParaRPr lang="en-IN" dirty="0"/>
          </a:p>
        </p:txBody>
      </p:sp>
    </p:spTree>
    <p:extLst>
      <p:ext uri="{BB962C8B-B14F-4D97-AF65-F5344CB8AC3E}">
        <p14:creationId xmlns:p14="http://schemas.microsoft.com/office/powerpoint/2010/main" val="2030344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E807A34-3EF8-4766-A7A7-6B6343DD5A81}"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CABF7EEA-85D2-497E-9C95-F3C1348C26C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EFCDDB8-0C58-439D-8535-0C1D3841E842}"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CABF7EEA-85D2-497E-9C95-F3C1348C26C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F9B7701-5AA3-466E-98A6-488CD8304500}"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CABF7EEA-85D2-497E-9C95-F3C1348C26C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5003173-6FFD-4E42-8250-4FF3ECEFBFBE}"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CABF7EEA-85D2-497E-9C95-F3C1348C26C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6608E1-2FE2-4134-9A66-999EFFA2CA47}" type="datetime1">
              <a:rPr lang="en-US" smtClean="0"/>
              <a:t>11/6/2020</a:t>
            </a:fld>
            <a:endParaRPr lang="en-IN"/>
          </a:p>
        </p:txBody>
      </p:sp>
      <p:sp>
        <p:nvSpPr>
          <p:cNvPr id="5" name="Footer Placeholder 4"/>
          <p:cNvSpPr>
            <a:spLocks noGrp="1"/>
          </p:cNvSpPr>
          <p:nvPr>
            <p:ph type="ftr" sz="quarter" idx="11"/>
          </p:nvPr>
        </p:nvSpPr>
        <p:spPr/>
        <p:txBody>
          <a:bodyPr/>
          <a:lstStyle/>
          <a:p>
            <a:r>
              <a:rPr lang="en-IN" smtClean="0"/>
              <a:t>SACHIN KHARADE</a:t>
            </a:r>
            <a:endParaRPr lang="en-IN"/>
          </a:p>
        </p:txBody>
      </p:sp>
      <p:sp>
        <p:nvSpPr>
          <p:cNvPr id="6" name="Slide Number Placeholder 5"/>
          <p:cNvSpPr>
            <a:spLocks noGrp="1"/>
          </p:cNvSpPr>
          <p:nvPr>
            <p:ph type="sldNum" sz="quarter" idx="12"/>
          </p:nvPr>
        </p:nvSpPr>
        <p:spPr/>
        <p:txBody>
          <a:bodyPr/>
          <a:lstStyle/>
          <a:p>
            <a:fld id="{CABF7EEA-85D2-497E-9C95-F3C1348C26C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AF2ED10-4BC1-4C22-AE02-7B8E8F2FF6EB}" type="datetime1">
              <a:rPr lang="en-US" smtClean="0"/>
              <a:t>11/6/2020</a:t>
            </a:fld>
            <a:endParaRPr lang="en-IN"/>
          </a:p>
        </p:txBody>
      </p:sp>
      <p:sp>
        <p:nvSpPr>
          <p:cNvPr id="6" name="Footer Placeholder 5"/>
          <p:cNvSpPr>
            <a:spLocks noGrp="1"/>
          </p:cNvSpPr>
          <p:nvPr>
            <p:ph type="ftr" sz="quarter" idx="11"/>
          </p:nvPr>
        </p:nvSpPr>
        <p:spPr/>
        <p:txBody>
          <a:bodyPr/>
          <a:lstStyle/>
          <a:p>
            <a:r>
              <a:rPr lang="en-IN" smtClean="0"/>
              <a:t>SACHIN KHARADE</a:t>
            </a:r>
            <a:endParaRPr lang="en-IN"/>
          </a:p>
        </p:txBody>
      </p:sp>
      <p:sp>
        <p:nvSpPr>
          <p:cNvPr id="7" name="Slide Number Placeholder 6"/>
          <p:cNvSpPr>
            <a:spLocks noGrp="1"/>
          </p:cNvSpPr>
          <p:nvPr>
            <p:ph type="sldNum" sz="quarter" idx="12"/>
          </p:nvPr>
        </p:nvSpPr>
        <p:spPr/>
        <p:txBody>
          <a:bodyPr/>
          <a:lstStyle/>
          <a:p>
            <a:fld id="{CABF7EEA-85D2-497E-9C95-F3C1348C26C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109922E-314B-4578-A555-C7EF8B1B5259}" type="datetime1">
              <a:rPr lang="en-US" smtClean="0"/>
              <a:t>11/6/2020</a:t>
            </a:fld>
            <a:endParaRPr lang="en-IN"/>
          </a:p>
        </p:txBody>
      </p:sp>
      <p:sp>
        <p:nvSpPr>
          <p:cNvPr id="8" name="Footer Placeholder 7"/>
          <p:cNvSpPr>
            <a:spLocks noGrp="1"/>
          </p:cNvSpPr>
          <p:nvPr>
            <p:ph type="ftr" sz="quarter" idx="11"/>
          </p:nvPr>
        </p:nvSpPr>
        <p:spPr/>
        <p:txBody>
          <a:bodyPr/>
          <a:lstStyle/>
          <a:p>
            <a:r>
              <a:rPr lang="en-IN" smtClean="0"/>
              <a:t>SACHIN KHARADE</a:t>
            </a:r>
            <a:endParaRPr lang="en-IN"/>
          </a:p>
        </p:txBody>
      </p:sp>
      <p:sp>
        <p:nvSpPr>
          <p:cNvPr id="9" name="Slide Number Placeholder 8"/>
          <p:cNvSpPr>
            <a:spLocks noGrp="1"/>
          </p:cNvSpPr>
          <p:nvPr>
            <p:ph type="sldNum" sz="quarter" idx="12"/>
          </p:nvPr>
        </p:nvSpPr>
        <p:spPr/>
        <p:txBody>
          <a:bodyPr/>
          <a:lstStyle/>
          <a:p>
            <a:fld id="{CABF7EEA-85D2-497E-9C95-F3C1348C26C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9EECF2F-969E-4E67-AB87-620F191DDC37}" type="datetime1">
              <a:rPr lang="en-US" smtClean="0"/>
              <a:t>11/6/2020</a:t>
            </a:fld>
            <a:endParaRPr lang="en-IN"/>
          </a:p>
        </p:txBody>
      </p:sp>
      <p:sp>
        <p:nvSpPr>
          <p:cNvPr id="4" name="Footer Placeholder 3"/>
          <p:cNvSpPr>
            <a:spLocks noGrp="1"/>
          </p:cNvSpPr>
          <p:nvPr>
            <p:ph type="ftr" sz="quarter" idx="11"/>
          </p:nvPr>
        </p:nvSpPr>
        <p:spPr/>
        <p:txBody>
          <a:bodyPr/>
          <a:lstStyle/>
          <a:p>
            <a:r>
              <a:rPr lang="en-IN" smtClean="0"/>
              <a:t>SACHIN KHARADE</a:t>
            </a:r>
            <a:endParaRPr lang="en-IN"/>
          </a:p>
        </p:txBody>
      </p:sp>
      <p:sp>
        <p:nvSpPr>
          <p:cNvPr id="5" name="Slide Number Placeholder 4"/>
          <p:cNvSpPr>
            <a:spLocks noGrp="1"/>
          </p:cNvSpPr>
          <p:nvPr>
            <p:ph type="sldNum" sz="quarter" idx="12"/>
          </p:nvPr>
        </p:nvSpPr>
        <p:spPr/>
        <p:txBody>
          <a:bodyPr/>
          <a:lstStyle/>
          <a:p>
            <a:fld id="{CABF7EEA-85D2-497E-9C95-F3C1348C26C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6FC02-F61F-4497-96E1-951168558719}" type="datetime1">
              <a:rPr lang="en-US" smtClean="0"/>
              <a:t>11/6/2020</a:t>
            </a:fld>
            <a:endParaRPr lang="en-IN"/>
          </a:p>
        </p:txBody>
      </p:sp>
      <p:sp>
        <p:nvSpPr>
          <p:cNvPr id="3" name="Footer Placeholder 2"/>
          <p:cNvSpPr>
            <a:spLocks noGrp="1"/>
          </p:cNvSpPr>
          <p:nvPr>
            <p:ph type="ftr" sz="quarter" idx="11"/>
          </p:nvPr>
        </p:nvSpPr>
        <p:spPr/>
        <p:txBody>
          <a:bodyPr/>
          <a:lstStyle/>
          <a:p>
            <a:r>
              <a:rPr lang="en-IN" smtClean="0"/>
              <a:t>SACHIN KHARADE</a:t>
            </a:r>
            <a:endParaRPr lang="en-IN"/>
          </a:p>
        </p:txBody>
      </p:sp>
      <p:sp>
        <p:nvSpPr>
          <p:cNvPr id="4" name="Slide Number Placeholder 3"/>
          <p:cNvSpPr>
            <a:spLocks noGrp="1"/>
          </p:cNvSpPr>
          <p:nvPr>
            <p:ph type="sldNum" sz="quarter" idx="12"/>
          </p:nvPr>
        </p:nvSpPr>
        <p:spPr/>
        <p:txBody>
          <a:bodyPr/>
          <a:lstStyle/>
          <a:p>
            <a:fld id="{CABF7EEA-85D2-497E-9C95-F3C1348C26C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B2311C-0812-4B24-8320-1F1DC7EE1CA2}" type="datetime1">
              <a:rPr lang="en-US" smtClean="0"/>
              <a:t>11/6/2020</a:t>
            </a:fld>
            <a:endParaRPr lang="en-IN"/>
          </a:p>
        </p:txBody>
      </p:sp>
      <p:sp>
        <p:nvSpPr>
          <p:cNvPr id="6" name="Footer Placeholder 5"/>
          <p:cNvSpPr>
            <a:spLocks noGrp="1"/>
          </p:cNvSpPr>
          <p:nvPr>
            <p:ph type="ftr" sz="quarter" idx="11"/>
          </p:nvPr>
        </p:nvSpPr>
        <p:spPr/>
        <p:txBody>
          <a:bodyPr/>
          <a:lstStyle/>
          <a:p>
            <a:r>
              <a:rPr lang="en-IN" smtClean="0"/>
              <a:t>SACHIN KHARADE</a:t>
            </a:r>
            <a:endParaRPr lang="en-IN"/>
          </a:p>
        </p:txBody>
      </p:sp>
      <p:sp>
        <p:nvSpPr>
          <p:cNvPr id="7" name="Slide Number Placeholder 6"/>
          <p:cNvSpPr>
            <a:spLocks noGrp="1"/>
          </p:cNvSpPr>
          <p:nvPr>
            <p:ph type="sldNum" sz="quarter" idx="12"/>
          </p:nvPr>
        </p:nvSpPr>
        <p:spPr/>
        <p:txBody>
          <a:bodyPr/>
          <a:lstStyle/>
          <a:p>
            <a:fld id="{CABF7EEA-85D2-497E-9C95-F3C1348C26C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E03C15-7460-4268-B688-7E7A2F48AC3D}" type="datetime1">
              <a:rPr lang="en-US" smtClean="0"/>
              <a:t>11/6/2020</a:t>
            </a:fld>
            <a:endParaRPr lang="en-IN"/>
          </a:p>
        </p:txBody>
      </p:sp>
      <p:sp>
        <p:nvSpPr>
          <p:cNvPr id="6" name="Footer Placeholder 5"/>
          <p:cNvSpPr>
            <a:spLocks noGrp="1"/>
          </p:cNvSpPr>
          <p:nvPr>
            <p:ph type="ftr" sz="quarter" idx="11"/>
          </p:nvPr>
        </p:nvSpPr>
        <p:spPr/>
        <p:txBody>
          <a:bodyPr/>
          <a:lstStyle/>
          <a:p>
            <a:r>
              <a:rPr lang="en-IN" smtClean="0"/>
              <a:t>SACHIN KHARADE</a:t>
            </a:r>
            <a:endParaRPr lang="en-IN"/>
          </a:p>
        </p:txBody>
      </p:sp>
      <p:sp>
        <p:nvSpPr>
          <p:cNvPr id="7" name="Slide Number Placeholder 6"/>
          <p:cNvSpPr>
            <a:spLocks noGrp="1"/>
          </p:cNvSpPr>
          <p:nvPr>
            <p:ph type="sldNum" sz="quarter" idx="12"/>
          </p:nvPr>
        </p:nvSpPr>
        <p:spPr/>
        <p:txBody>
          <a:bodyPr/>
          <a:lstStyle/>
          <a:p>
            <a:fld id="{CABF7EEA-85D2-497E-9C95-F3C1348C26C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E4ED8-3A35-49BA-8A3F-A26FFC60CC8B}" type="datetime1">
              <a:rPr lang="en-US" smtClean="0"/>
              <a:t>11/6/2020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t>SACHIN KHARADE</a:t>
            </a: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BF7EEA-85D2-497E-9C95-F3C1348C26C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ki/Computer_keyboard" TargetMode="External"/><Relationship Id="rId2" Type="http://schemas.openxmlformats.org/officeDocument/2006/relationships/hyperlink" Target="https://en.wikipedia.org/wiki/Modifier_key"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0"/>
            <a:ext cx="7772400" cy="928694"/>
          </a:xfrm>
        </p:spPr>
        <p:txBody>
          <a:bodyPr>
            <a:normAutofit/>
          </a:bodyPr>
          <a:lstStyle/>
          <a:p>
            <a:r>
              <a:rPr lang="en-US" sz="5400" b="1" dirty="0" smtClean="0">
                <a:solidFill>
                  <a:srgbClr val="7030A0"/>
                </a:solidFill>
                <a:latin typeface="Cambria" pitchFamily="18" charset="0"/>
              </a:rPr>
              <a:t>Event Handling</a:t>
            </a:r>
            <a:endParaRPr lang="en-IN" sz="5400" dirty="0">
              <a:solidFill>
                <a:srgbClr val="7030A0"/>
              </a:solidFill>
              <a:latin typeface="Cambria" pitchFamily="18" charset="0"/>
            </a:endParaRPr>
          </a:p>
        </p:txBody>
      </p:sp>
      <p:sp>
        <p:nvSpPr>
          <p:cNvPr id="3" name="Subtitle 2"/>
          <p:cNvSpPr>
            <a:spLocks noGrp="1"/>
          </p:cNvSpPr>
          <p:nvPr>
            <p:ph type="subTitle" idx="1"/>
          </p:nvPr>
        </p:nvSpPr>
        <p:spPr>
          <a:xfrm>
            <a:off x="571472" y="1428736"/>
            <a:ext cx="8358246" cy="4786346"/>
          </a:xfrm>
        </p:spPr>
        <p:txBody>
          <a:bodyPr/>
          <a:lstStyle/>
          <a:p>
            <a:pPr algn="just"/>
            <a:r>
              <a:rPr lang="en-IN" dirty="0" smtClean="0">
                <a:solidFill>
                  <a:schemeClr val="tx1"/>
                </a:solidFill>
              </a:rPr>
              <a:t>	Any </a:t>
            </a:r>
            <a:r>
              <a:rPr lang="en-IN" dirty="0">
                <a:solidFill>
                  <a:schemeClr val="tx1"/>
                </a:solidFill>
              </a:rPr>
              <a:t>program that uses GUI (graphical user interface) such as Java application written for windows, is event driven. Event describes the change of state of any object. Events are generated as result of user interaction with the graphical user interface components</a:t>
            </a:r>
            <a:r>
              <a:rPr lang="en-IN" dirty="0" smtClean="0">
                <a:solidFill>
                  <a:schemeClr val="tx1"/>
                </a:solidFill>
              </a:rPr>
              <a:t>. </a:t>
            </a:r>
            <a:endParaRPr lang="en-IN" dirty="0">
              <a:solidFill>
                <a:schemeClr val="tx1"/>
              </a:solidFill>
            </a:endParaRP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1"/>
          <p:cNvPicPr>
            <a:picLocks noChangeAspect="1" noChangeArrowheads="1"/>
          </p:cNvPicPr>
          <p:nvPr/>
        </p:nvPicPr>
        <p:blipFill>
          <a:blip r:embed="rId2"/>
          <a:srcRect/>
          <a:stretch>
            <a:fillRect/>
          </a:stretch>
        </p:blipFill>
        <p:spPr bwMode="auto">
          <a:xfrm>
            <a:off x="500034" y="214290"/>
            <a:ext cx="8415366" cy="6357982"/>
          </a:xfrm>
          <a:prstGeom prst="rect">
            <a:avLst/>
          </a:prstGeom>
          <a:noFill/>
        </p:spPr>
      </p:pic>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28600"/>
            <a:ext cx="8229600" cy="484188"/>
          </a:xfrm>
        </p:spPr>
        <p:txBody>
          <a:bodyPr>
            <a:normAutofit fontScale="90000"/>
          </a:bodyPr>
          <a:lstStyle/>
          <a:p>
            <a:r>
              <a:rPr lang="en-US" sz="3800" b="1"/>
              <a:t>Event Listeners</a:t>
            </a:r>
          </a:p>
        </p:txBody>
      </p:sp>
      <p:sp>
        <p:nvSpPr>
          <p:cNvPr id="13315" name="Rectangle 3"/>
          <p:cNvSpPr>
            <a:spLocks noGrp="1" noChangeArrowheads="1"/>
          </p:cNvSpPr>
          <p:nvPr>
            <p:ph type="body" idx="1"/>
          </p:nvPr>
        </p:nvSpPr>
        <p:spPr>
          <a:xfrm>
            <a:off x="304800" y="838200"/>
            <a:ext cx="8610600" cy="5791200"/>
          </a:xfrm>
        </p:spPr>
        <p:txBody>
          <a:bodyPr>
            <a:normAutofit/>
          </a:bodyPr>
          <a:lstStyle/>
          <a:p>
            <a:pPr algn="just">
              <a:lnSpc>
                <a:spcPct val="80000"/>
              </a:lnSpc>
            </a:pPr>
            <a:r>
              <a:rPr lang="en-US" sz="2800" dirty="0"/>
              <a:t>A listener </a:t>
            </a:r>
            <a:r>
              <a:rPr lang="en-US" sz="2800" b="1" dirty="0"/>
              <a:t>is an object that is notified when an event occurs. </a:t>
            </a:r>
          </a:p>
          <a:p>
            <a:pPr algn="just">
              <a:lnSpc>
                <a:spcPct val="80000"/>
              </a:lnSpc>
            </a:pPr>
            <a:r>
              <a:rPr lang="en-US" sz="2800" b="1" dirty="0"/>
              <a:t>It has two major requirements</a:t>
            </a:r>
            <a:r>
              <a:rPr lang="en-US" sz="2800" dirty="0"/>
              <a:t>. </a:t>
            </a:r>
            <a:r>
              <a:rPr lang="en-US" sz="2800" b="1" dirty="0"/>
              <a:t>First,</a:t>
            </a:r>
            <a:r>
              <a:rPr lang="en-US" sz="2800" dirty="0"/>
              <a:t> it must have been registered with one or more sources to receive notifications about specific types of events. </a:t>
            </a:r>
          </a:p>
          <a:p>
            <a:pPr algn="just">
              <a:lnSpc>
                <a:spcPct val="80000"/>
              </a:lnSpc>
            </a:pPr>
            <a:r>
              <a:rPr lang="en-US" sz="2800" b="1" dirty="0"/>
              <a:t>Second</a:t>
            </a:r>
            <a:r>
              <a:rPr lang="en-US" sz="2800" dirty="0"/>
              <a:t>, it must implement methods to receive and process these notifications. </a:t>
            </a:r>
          </a:p>
          <a:p>
            <a:pPr algn="just">
              <a:lnSpc>
                <a:spcPct val="80000"/>
              </a:lnSpc>
            </a:pPr>
            <a:r>
              <a:rPr lang="en-US" sz="2800" dirty="0"/>
              <a:t>The method that receive and process events are defined in a set of interfaces found in </a:t>
            </a:r>
            <a:r>
              <a:rPr lang="en-US" sz="2800" b="1" dirty="0" err="1"/>
              <a:t>java.awt.event</a:t>
            </a:r>
            <a:r>
              <a:rPr lang="en-US" sz="2800" b="1" dirty="0"/>
              <a:t>.</a:t>
            </a:r>
          </a:p>
          <a:p>
            <a:pPr algn="just">
              <a:lnSpc>
                <a:spcPct val="80000"/>
              </a:lnSpc>
            </a:pPr>
            <a:r>
              <a:rPr lang="en-US" sz="2800" dirty="0"/>
              <a:t> For example, the </a:t>
            </a:r>
            <a:r>
              <a:rPr lang="en-US" sz="2800" dirty="0" err="1"/>
              <a:t>MouseMotionListener</a:t>
            </a:r>
            <a:r>
              <a:rPr lang="en-US" sz="2800" dirty="0"/>
              <a:t> interface defines two methods to receive notifications when the mouse is dragged or moved. </a:t>
            </a:r>
          </a:p>
          <a:p>
            <a:pPr algn="just">
              <a:lnSpc>
                <a:spcPct val="80000"/>
              </a:lnSpc>
            </a:pPr>
            <a:r>
              <a:rPr lang="en-US" sz="2800" dirty="0"/>
              <a:t>Any object may receive and process one or both of these events if it provides an implementation of this interface.</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11560" y="2852936"/>
            <a:ext cx="8229600" cy="5928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5400" b="1" dirty="0" smtClean="0"/>
              <a:t>Important Event Classes and Interface</a:t>
            </a:r>
            <a:endParaRPr lang="en-IN" sz="5400"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extLst>
      <p:ext uri="{BB962C8B-B14F-4D97-AF65-F5344CB8AC3E}">
        <p14:creationId xmlns:p14="http://schemas.microsoft.com/office/powerpoint/2010/main" val="1183221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5054425"/>
              </p:ext>
            </p:extLst>
          </p:nvPr>
        </p:nvGraphicFramePr>
        <p:xfrm>
          <a:off x="0" y="-1"/>
          <a:ext cx="9144000" cy="6858002"/>
        </p:xfrm>
        <a:graphic>
          <a:graphicData uri="http://schemas.openxmlformats.org/drawingml/2006/table">
            <a:tbl>
              <a:tblPr/>
              <a:tblGrid>
                <a:gridCol w="2051720"/>
                <a:gridCol w="4608512"/>
                <a:gridCol w="2483768"/>
              </a:tblGrid>
              <a:tr h="325717">
                <a:tc>
                  <a:txBody>
                    <a:bodyPr/>
                    <a:lstStyle/>
                    <a:p>
                      <a:pPr algn="ctr" fontAlgn="t"/>
                      <a:r>
                        <a:rPr lang="en-IN" sz="1400" b="1" dirty="0">
                          <a:effectLst/>
                          <a:latin typeface="Verdana" pitchFamily="34" charset="0"/>
                          <a:ea typeface="Verdana" pitchFamily="34" charset="0"/>
                          <a:cs typeface="Verdana" pitchFamily="34" charset="0"/>
                        </a:rPr>
                        <a:t>Event Classes</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IN" sz="1400" b="1">
                          <a:effectLst/>
                          <a:latin typeface="Verdana" pitchFamily="34" charset="0"/>
                          <a:ea typeface="Verdana" pitchFamily="34" charset="0"/>
                          <a:cs typeface="Verdana" pitchFamily="34" charset="0"/>
                        </a:rPr>
                        <a:t>Description</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ctr" fontAlgn="t"/>
                      <a:r>
                        <a:rPr lang="en-IN" sz="1400" b="1" dirty="0">
                          <a:effectLst/>
                          <a:latin typeface="Verdana" pitchFamily="34" charset="0"/>
                          <a:ea typeface="Verdana" pitchFamily="34" charset="0"/>
                          <a:cs typeface="Verdana" pitchFamily="34" charset="0"/>
                        </a:rPr>
                        <a:t>Listener Interface</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715494">
                <a:tc>
                  <a:txBody>
                    <a:bodyPr/>
                    <a:lstStyle/>
                    <a:p>
                      <a:pPr algn="l" fontAlgn="t"/>
                      <a:r>
                        <a:rPr lang="en-IN" sz="1400" b="1" dirty="0" err="1">
                          <a:effectLst/>
                          <a:latin typeface="Verdana" pitchFamily="34" charset="0"/>
                          <a:ea typeface="Verdana" pitchFamily="34" charset="0"/>
                          <a:cs typeface="Verdana" pitchFamily="34" charset="0"/>
                        </a:rPr>
                        <a:t>ActionEvent</a:t>
                      </a:r>
                      <a:endParaRPr lang="en-IN" sz="1400" dirty="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dirty="0">
                          <a:effectLst/>
                          <a:latin typeface="Verdana" pitchFamily="34" charset="0"/>
                          <a:ea typeface="Verdana" pitchFamily="34" charset="0"/>
                          <a:cs typeface="Verdana" pitchFamily="34" charset="0"/>
                        </a:rPr>
                        <a:t>generated when button is pressed, menu-item is selected, list-item is double clicked</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a:effectLst/>
                          <a:latin typeface="Verdana" pitchFamily="34" charset="0"/>
                          <a:ea typeface="Verdana" pitchFamily="34" charset="0"/>
                          <a:cs typeface="Verdana" pitchFamily="34" charset="0"/>
                        </a:rPr>
                        <a:t>ActionListener</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852223">
                <a:tc>
                  <a:txBody>
                    <a:bodyPr/>
                    <a:lstStyle/>
                    <a:p>
                      <a:pPr algn="l" fontAlgn="t"/>
                      <a:r>
                        <a:rPr lang="en-IN" sz="1400" b="1">
                          <a:effectLst/>
                          <a:latin typeface="Verdana" pitchFamily="34" charset="0"/>
                          <a:ea typeface="Verdana" pitchFamily="34" charset="0"/>
                          <a:cs typeface="Verdana" pitchFamily="34" charset="0"/>
                        </a:rPr>
                        <a:t>MouseEvent</a:t>
                      </a:r>
                      <a:endParaRPr lang="en-IN" sz="140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dirty="0">
                          <a:effectLst/>
                          <a:latin typeface="Verdana" pitchFamily="34" charset="0"/>
                          <a:ea typeface="Verdana" pitchFamily="34" charset="0"/>
                          <a:cs typeface="Verdana" pitchFamily="34" charset="0"/>
                        </a:rPr>
                        <a:t>generated when mouse is dragged, moved</a:t>
                      </a:r>
                      <a:r>
                        <a:rPr lang="en-IN" sz="1400" dirty="0" smtClean="0">
                          <a:effectLst/>
                          <a:latin typeface="Verdana" pitchFamily="34" charset="0"/>
                          <a:ea typeface="Verdana" pitchFamily="34" charset="0"/>
                          <a:cs typeface="Verdana" pitchFamily="34" charset="0"/>
                        </a:rPr>
                        <a:t>, clicked, pressed </a:t>
                      </a:r>
                      <a:r>
                        <a:rPr lang="en-IN" sz="1400" dirty="0">
                          <a:effectLst/>
                          <a:latin typeface="Verdana" pitchFamily="34" charset="0"/>
                          <a:ea typeface="Verdana" pitchFamily="34" charset="0"/>
                          <a:cs typeface="Verdana" pitchFamily="34" charset="0"/>
                        </a:rPr>
                        <a:t>or released and also when it enters or exit a component</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a:effectLst/>
                          <a:latin typeface="Verdana" pitchFamily="34" charset="0"/>
                          <a:ea typeface="Verdana" pitchFamily="34" charset="0"/>
                          <a:cs typeface="Verdana" pitchFamily="34" charset="0"/>
                        </a:rPr>
                        <a:t>MouseListener</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57916">
                <a:tc>
                  <a:txBody>
                    <a:bodyPr/>
                    <a:lstStyle/>
                    <a:p>
                      <a:pPr algn="l" fontAlgn="t"/>
                      <a:r>
                        <a:rPr lang="en-IN" sz="1400" b="1">
                          <a:effectLst/>
                          <a:latin typeface="Verdana" pitchFamily="34" charset="0"/>
                          <a:ea typeface="Verdana" pitchFamily="34" charset="0"/>
                          <a:cs typeface="Verdana" pitchFamily="34" charset="0"/>
                        </a:rPr>
                        <a:t>KeyEvent</a:t>
                      </a:r>
                      <a:endParaRPr lang="en-IN" sz="140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dirty="0">
                          <a:effectLst/>
                          <a:latin typeface="Verdana" pitchFamily="34" charset="0"/>
                          <a:ea typeface="Verdana" pitchFamily="34" charset="0"/>
                          <a:cs typeface="Verdana" pitchFamily="34" charset="0"/>
                        </a:rPr>
                        <a:t>generated when input is received from keyboard</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a:effectLst/>
                          <a:latin typeface="Verdana" pitchFamily="34" charset="0"/>
                          <a:ea typeface="Verdana" pitchFamily="34" charset="0"/>
                          <a:cs typeface="Verdana" pitchFamily="34" charset="0"/>
                        </a:rPr>
                        <a:t>KeyListener</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57916">
                <a:tc>
                  <a:txBody>
                    <a:bodyPr/>
                    <a:lstStyle/>
                    <a:p>
                      <a:pPr algn="l" fontAlgn="t"/>
                      <a:r>
                        <a:rPr lang="en-IN" sz="1400" b="1">
                          <a:effectLst/>
                          <a:latin typeface="Verdana" pitchFamily="34" charset="0"/>
                          <a:ea typeface="Verdana" pitchFamily="34" charset="0"/>
                          <a:cs typeface="Verdana" pitchFamily="34" charset="0"/>
                        </a:rPr>
                        <a:t>ItemEvent</a:t>
                      </a:r>
                      <a:endParaRPr lang="en-IN" sz="140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dirty="0">
                          <a:effectLst/>
                          <a:latin typeface="Verdana" pitchFamily="34" charset="0"/>
                          <a:ea typeface="Verdana" pitchFamily="34" charset="0"/>
                          <a:cs typeface="Verdana" pitchFamily="34" charset="0"/>
                        </a:rPr>
                        <a:t>generated when check-box or list item is clicked</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a:effectLst/>
                          <a:latin typeface="Verdana" pitchFamily="34" charset="0"/>
                          <a:ea typeface="Verdana" pitchFamily="34" charset="0"/>
                          <a:cs typeface="Verdana" pitchFamily="34" charset="0"/>
                        </a:rPr>
                        <a:t>ItemListener</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588971">
                <a:tc>
                  <a:txBody>
                    <a:bodyPr/>
                    <a:lstStyle/>
                    <a:p>
                      <a:pPr algn="l" fontAlgn="t"/>
                      <a:r>
                        <a:rPr lang="en-IN" sz="1400" b="1">
                          <a:effectLst/>
                          <a:latin typeface="Verdana" pitchFamily="34" charset="0"/>
                          <a:ea typeface="Verdana" pitchFamily="34" charset="0"/>
                          <a:cs typeface="Verdana" pitchFamily="34" charset="0"/>
                        </a:rPr>
                        <a:t>TextEvent</a:t>
                      </a:r>
                      <a:endParaRPr lang="en-IN" sz="140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dirty="0">
                          <a:effectLst/>
                          <a:latin typeface="Verdana" pitchFamily="34" charset="0"/>
                          <a:ea typeface="Verdana" pitchFamily="34" charset="0"/>
                          <a:cs typeface="Verdana" pitchFamily="34" charset="0"/>
                        </a:rPr>
                        <a:t>generated when value of </a:t>
                      </a:r>
                      <a:r>
                        <a:rPr lang="en-IN" sz="1400" dirty="0" err="1">
                          <a:effectLst/>
                          <a:latin typeface="Verdana" pitchFamily="34" charset="0"/>
                          <a:ea typeface="Verdana" pitchFamily="34" charset="0"/>
                          <a:cs typeface="Verdana" pitchFamily="34" charset="0"/>
                        </a:rPr>
                        <a:t>textarea</a:t>
                      </a:r>
                      <a:r>
                        <a:rPr lang="en-IN" sz="1400" dirty="0">
                          <a:effectLst/>
                          <a:latin typeface="Verdana" pitchFamily="34" charset="0"/>
                          <a:ea typeface="Verdana" pitchFamily="34" charset="0"/>
                          <a:cs typeface="Verdana" pitchFamily="34" charset="0"/>
                        </a:rPr>
                        <a:t> or </a:t>
                      </a:r>
                      <a:r>
                        <a:rPr lang="en-IN" sz="1400" dirty="0" err="1">
                          <a:effectLst/>
                          <a:latin typeface="Verdana" pitchFamily="34" charset="0"/>
                          <a:ea typeface="Verdana" pitchFamily="34" charset="0"/>
                          <a:cs typeface="Verdana" pitchFamily="34" charset="0"/>
                        </a:rPr>
                        <a:t>textfield</a:t>
                      </a:r>
                      <a:r>
                        <a:rPr lang="en-IN" sz="1400" dirty="0">
                          <a:effectLst/>
                          <a:latin typeface="Verdana" pitchFamily="34" charset="0"/>
                          <a:ea typeface="Verdana" pitchFamily="34" charset="0"/>
                          <a:cs typeface="Verdana" pitchFamily="34" charset="0"/>
                        </a:rPr>
                        <a:t> is changed</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dirty="0" err="1">
                          <a:effectLst/>
                          <a:latin typeface="Verdana" pitchFamily="34" charset="0"/>
                          <a:ea typeface="Verdana" pitchFamily="34" charset="0"/>
                          <a:cs typeface="Verdana" pitchFamily="34" charset="0"/>
                        </a:rPr>
                        <a:t>TextListener</a:t>
                      </a:r>
                      <a:endParaRPr lang="en-IN" sz="1400" dirty="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57916">
                <a:tc>
                  <a:txBody>
                    <a:bodyPr/>
                    <a:lstStyle/>
                    <a:p>
                      <a:pPr algn="l" fontAlgn="t"/>
                      <a:r>
                        <a:rPr lang="en-IN" sz="1400" b="1">
                          <a:effectLst/>
                          <a:latin typeface="Verdana" pitchFamily="34" charset="0"/>
                          <a:ea typeface="Verdana" pitchFamily="34" charset="0"/>
                          <a:cs typeface="Verdana" pitchFamily="34" charset="0"/>
                        </a:rPr>
                        <a:t>MouseWheelEvent</a:t>
                      </a:r>
                      <a:endParaRPr lang="en-IN" sz="140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a:effectLst/>
                          <a:latin typeface="Verdana" pitchFamily="34" charset="0"/>
                          <a:ea typeface="Verdana" pitchFamily="34" charset="0"/>
                          <a:cs typeface="Verdana" pitchFamily="34" charset="0"/>
                        </a:rPr>
                        <a:t>generated when mouse wheel is moved</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dirty="0" err="1">
                          <a:effectLst/>
                          <a:latin typeface="Verdana" pitchFamily="34" charset="0"/>
                          <a:ea typeface="Verdana" pitchFamily="34" charset="0"/>
                          <a:cs typeface="Verdana" pitchFamily="34" charset="0"/>
                        </a:rPr>
                        <a:t>MouseWheelListener</a:t>
                      </a:r>
                      <a:endParaRPr lang="en-IN" sz="1400" dirty="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777020">
                <a:tc>
                  <a:txBody>
                    <a:bodyPr/>
                    <a:lstStyle/>
                    <a:p>
                      <a:pPr algn="l" fontAlgn="t"/>
                      <a:r>
                        <a:rPr lang="en-IN" sz="1400" b="1">
                          <a:effectLst/>
                          <a:latin typeface="Verdana" pitchFamily="34" charset="0"/>
                          <a:ea typeface="Verdana" pitchFamily="34" charset="0"/>
                          <a:cs typeface="Verdana" pitchFamily="34" charset="0"/>
                        </a:rPr>
                        <a:t>WindowEvent</a:t>
                      </a:r>
                      <a:endParaRPr lang="en-IN" sz="140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a:effectLst/>
                          <a:latin typeface="Verdana" pitchFamily="34" charset="0"/>
                          <a:ea typeface="Verdana" pitchFamily="34" charset="0"/>
                          <a:cs typeface="Verdana" pitchFamily="34" charset="0"/>
                        </a:rPr>
                        <a:t>generated when window is activated, deactivated, deiconified, iconified, opened or closed</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dirty="0" err="1">
                          <a:effectLst/>
                          <a:latin typeface="Verdana" pitchFamily="34" charset="0"/>
                          <a:ea typeface="Verdana" pitchFamily="34" charset="0"/>
                          <a:cs typeface="Verdana" pitchFamily="34" charset="0"/>
                        </a:rPr>
                        <a:t>WindowListener</a:t>
                      </a:r>
                      <a:endParaRPr lang="en-IN" sz="1400" dirty="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588971">
                <a:tc>
                  <a:txBody>
                    <a:bodyPr/>
                    <a:lstStyle/>
                    <a:p>
                      <a:pPr algn="l" fontAlgn="t"/>
                      <a:r>
                        <a:rPr lang="en-IN" sz="1400" b="1">
                          <a:effectLst/>
                          <a:latin typeface="Verdana" pitchFamily="34" charset="0"/>
                          <a:ea typeface="Verdana" pitchFamily="34" charset="0"/>
                          <a:cs typeface="Verdana" pitchFamily="34" charset="0"/>
                        </a:rPr>
                        <a:t>ComponentEvent</a:t>
                      </a:r>
                      <a:endParaRPr lang="en-IN" sz="140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a:effectLst/>
                          <a:latin typeface="Verdana" pitchFamily="34" charset="0"/>
                          <a:ea typeface="Verdana" pitchFamily="34" charset="0"/>
                          <a:cs typeface="Verdana" pitchFamily="34" charset="0"/>
                        </a:rPr>
                        <a:t>generated when component is hidden, moved, resized or set visible</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dirty="0" err="1">
                          <a:effectLst/>
                          <a:latin typeface="Verdana" pitchFamily="34" charset="0"/>
                          <a:ea typeface="Verdana" pitchFamily="34" charset="0"/>
                          <a:cs typeface="Verdana" pitchFamily="34" charset="0"/>
                        </a:rPr>
                        <a:t>ComponentEventListener</a:t>
                      </a:r>
                      <a:endParaRPr lang="en-IN" sz="1400" dirty="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588971">
                <a:tc>
                  <a:txBody>
                    <a:bodyPr/>
                    <a:lstStyle/>
                    <a:p>
                      <a:pPr algn="l" fontAlgn="t"/>
                      <a:r>
                        <a:rPr lang="en-IN" sz="1400" b="1">
                          <a:effectLst/>
                          <a:latin typeface="Verdana" pitchFamily="34" charset="0"/>
                          <a:ea typeface="Verdana" pitchFamily="34" charset="0"/>
                          <a:cs typeface="Verdana" pitchFamily="34" charset="0"/>
                        </a:rPr>
                        <a:t>ContainerEvent</a:t>
                      </a:r>
                      <a:endParaRPr lang="en-IN" sz="140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a:effectLst/>
                          <a:latin typeface="Verdana" pitchFamily="34" charset="0"/>
                          <a:ea typeface="Verdana" pitchFamily="34" charset="0"/>
                          <a:cs typeface="Verdana" pitchFamily="34" charset="0"/>
                        </a:rPr>
                        <a:t>generated when component is added or removed from container</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dirty="0" err="1">
                          <a:effectLst/>
                          <a:latin typeface="Verdana" pitchFamily="34" charset="0"/>
                          <a:ea typeface="Verdana" pitchFamily="34" charset="0"/>
                          <a:cs typeface="Verdana" pitchFamily="34" charset="0"/>
                        </a:rPr>
                        <a:t>ContainerListener</a:t>
                      </a:r>
                      <a:endParaRPr lang="en-IN" sz="1400" dirty="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457916">
                <a:tc>
                  <a:txBody>
                    <a:bodyPr/>
                    <a:lstStyle/>
                    <a:p>
                      <a:pPr algn="l" fontAlgn="t"/>
                      <a:r>
                        <a:rPr lang="en-IN" sz="1400" b="1">
                          <a:effectLst/>
                          <a:latin typeface="Verdana" pitchFamily="34" charset="0"/>
                          <a:ea typeface="Verdana" pitchFamily="34" charset="0"/>
                          <a:cs typeface="Verdana" pitchFamily="34" charset="0"/>
                        </a:rPr>
                        <a:t>AdjustmentEvent</a:t>
                      </a:r>
                      <a:endParaRPr lang="en-IN" sz="140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a:effectLst/>
                          <a:latin typeface="Verdana" pitchFamily="34" charset="0"/>
                          <a:ea typeface="Verdana" pitchFamily="34" charset="0"/>
                          <a:cs typeface="Verdana" pitchFamily="34" charset="0"/>
                        </a:rPr>
                        <a:t>generated when scroll bar is manipulated</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dirty="0" err="1">
                          <a:effectLst/>
                          <a:latin typeface="Verdana" pitchFamily="34" charset="0"/>
                          <a:ea typeface="Verdana" pitchFamily="34" charset="0"/>
                          <a:cs typeface="Verdana" pitchFamily="34" charset="0"/>
                        </a:rPr>
                        <a:t>AdjustmentListener</a:t>
                      </a:r>
                      <a:endParaRPr lang="en-IN" sz="1400" dirty="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588971">
                <a:tc>
                  <a:txBody>
                    <a:bodyPr/>
                    <a:lstStyle/>
                    <a:p>
                      <a:pPr algn="l" fontAlgn="t"/>
                      <a:r>
                        <a:rPr lang="en-IN" sz="1400" b="1" dirty="0" err="1">
                          <a:effectLst/>
                          <a:latin typeface="Verdana" pitchFamily="34" charset="0"/>
                          <a:ea typeface="Verdana" pitchFamily="34" charset="0"/>
                          <a:cs typeface="Verdana" pitchFamily="34" charset="0"/>
                        </a:rPr>
                        <a:t>FocusEvent</a:t>
                      </a:r>
                      <a:endParaRPr lang="en-IN" sz="1400" dirty="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a:effectLst/>
                          <a:latin typeface="Verdana" pitchFamily="34" charset="0"/>
                          <a:ea typeface="Verdana" pitchFamily="34" charset="0"/>
                          <a:cs typeface="Verdana" pitchFamily="34" charset="0"/>
                        </a:rPr>
                        <a:t>generated when component gains or loses keyboard focus</a:t>
                      </a: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400" dirty="0" err="1">
                          <a:effectLst/>
                          <a:latin typeface="Verdana" pitchFamily="34" charset="0"/>
                          <a:ea typeface="Verdana" pitchFamily="34" charset="0"/>
                          <a:cs typeface="Verdana" pitchFamily="34" charset="0"/>
                        </a:rPr>
                        <a:t>FocusListener</a:t>
                      </a:r>
                      <a:endParaRPr lang="en-IN" sz="1400" dirty="0">
                        <a:effectLst/>
                        <a:latin typeface="Verdana" pitchFamily="34" charset="0"/>
                        <a:ea typeface="Verdana" pitchFamily="34" charset="0"/>
                        <a:cs typeface="Verdana" pitchFamily="34" charset="0"/>
                      </a:endParaRPr>
                    </a:p>
                  </a:txBody>
                  <a:tcPr marL="72000" marR="72000" marT="36000" marB="360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2" name="Footer Placeholder 1"/>
          <p:cNvSpPr>
            <a:spLocks noGrp="1"/>
          </p:cNvSpPr>
          <p:nvPr>
            <p:ph type="ftr" sz="quarter" idx="11"/>
          </p:nvPr>
        </p:nvSpPr>
        <p:spPr/>
        <p:txBody>
          <a:bodyPr/>
          <a:lstStyle/>
          <a:p>
            <a:r>
              <a:rPr lang="en-IN" smtClean="0"/>
              <a:t>SACHIN KHARADE</a:t>
            </a:r>
            <a:endParaRPr lang="en-IN"/>
          </a:p>
        </p:txBody>
      </p:sp>
    </p:spTree>
    <p:extLst>
      <p:ext uri="{BB962C8B-B14F-4D97-AF65-F5344CB8AC3E}">
        <p14:creationId xmlns:p14="http://schemas.microsoft.com/office/powerpoint/2010/main" val="3821997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5527"/>
            <a:ext cx="8229600" cy="1665281"/>
          </a:xfrm>
        </p:spPr>
        <p:txBody>
          <a:bodyPr/>
          <a:lstStyle/>
          <a:p>
            <a:r>
              <a:rPr lang="en-IN" b="1" dirty="0"/>
              <a:t>Steps to handle events:</a:t>
            </a:r>
          </a:p>
          <a:p>
            <a:pPr lvl="1"/>
            <a:r>
              <a:rPr lang="en-IN" dirty="0"/>
              <a:t>Implement appropriate interface in the class.</a:t>
            </a:r>
          </a:p>
          <a:p>
            <a:pPr lvl="1"/>
            <a:r>
              <a:rPr lang="en-IN" dirty="0"/>
              <a:t>Register the component with the listener.</a:t>
            </a:r>
          </a:p>
          <a:p>
            <a:endParaRPr lang="en-IN"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extLst>
      <p:ext uri="{BB962C8B-B14F-4D97-AF65-F5344CB8AC3E}">
        <p14:creationId xmlns:p14="http://schemas.microsoft.com/office/powerpoint/2010/main" val="2981958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27384"/>
            <a:ext cx="8964488" cy="6786473"/>
          </a:xfrm>
          <a:prstGeom prst="rect">
            <a:avLst/>
          </a:prstGeom>
        </p:spPr>
        <p:txBody>
          <a:bodyPr wrap="square">
            <a:spAutoFit/>
          </a:bodyPr>
          <a:lstStyle/>
          <a:p>
            <a:r>
              <a:rPr lang="en-IN" sz="2400" b="1" dirty="0"/>
              <a:t>Registration Methods</a:t>
            </a:r>
          </a:p>
          <a:p>
            <a:r>
              <a:rPr lang="en-IN" sz="2400" dirty="0"/>
              <a:t>For registering the component with the Listener, many classes provide the registration methods. For example:</a:t>
            </a:r>
          </a:p>
          <a:p>
            <a:r>
              <a:rPr lang="en-IN" sz="2400" b="1" dirty="0"/>
              <a:t>Button</a:t>
            </a:r>
            <a:endParaRPr lang="en-IN" sz="2400" dirty="0"/>
          </a:p>
          <a:p>
            <a:pPr lvl="1"/>
            <a:r>
              <a:rPr lang="en-IN" sz="2200" dirty="0"/>
              <a:t>public void </a:t>
            </a:r>
            <a:r>
              <a:rPr lang="en-IN" sz="2200" dirty="0" err="1"/>
              <a:t>addActionListener</a:t>
            </a:r>
            <a:r>
              <a:rPr lang="en-IN" sz="2200" dirty="0"/>
              <a:t>(</a:t>
            </a:r>
            <a:r>
              <a:rPr lang="en-IN" sz="2200" dirty="0" err="1"/>
              <a:t>ActionListener</a:t>
            </a:r>
            <a:r>
              <a:rPr lang="en-IN" sz="2200" dirty="0"/>
              <a:t> a){}</a:t>
            </a:r>
          </a:p>
          <a:p>
            <a:r>
              <a:rPr lang="en-IN" sz="2400" b="1" dirty="0" err="1"/>
              <a:t>MenuItem</a:t>
            </a:r>
            <a:endParaRPr lang="en-IN" sz="2400" dirty="0"/>
          </a:p>
          <a:p>
            <a:pPr lvl="1"/>
            <a:r>
              <a:rPr lang="en-IN" sz="2200" dirty="0"/>
              <a:t>public void </a:t>
            </a:r>
            <a:r>
              <a:rPr lang="en-IN" sz="2200" dirty="0" err="1"/>
              <a:t>addActionListener</a:t>
            </a:r>
            <a:r>
              <a:rPr lang="en-IN" sz="2200" dirty="0"/>
              <a:t>(</a:t>
            </a:r>
            <a:r>
              <a:rPr lang="en-IN" sz="2200" dirty="0" err="1"/>
              <a:t>ActionListener</a:t>
            </a:r>
            <a:r>
              <a:rPr lang="en-IN" sz="2200" dirty="0"/>
              <a:t> a){}</a:t>
            </a:r>
          </a:p>
          <a:p>
            <a:r>
              <a:rPr lang="en-IN" sz="2400" b="1" dirty="0" err="1"/>
              <a:t>TextField</a:t>
            </a:r>
            <a:endParaRPr lang="en-IN" sz="2400" dirty="0"/>
          </a:p>
          <a:p>
            <a:pPr lvl="1"/>
            <a:r>
              <a:rPr lang="en-IN" sz="2200" dirty="0"/>
              <a:t>public void </a:t>
            </a:r>
            <a:r>
              <a:rPr lang="en-IN" sz="2200" dirty="0" err="1"/>
              <a:t>addActionListener</a:t>
            </a:r>
            <a:r>
              <a:rPr lang="en-IN" sz="2200" dirty="0"/>
              <a:t>(</a:t>
            </a:r>
            <a:r>
              <a:rPr lang="en-IN" sz="2200" dirty="0" err="1"/>
              <a:t>ActionListener</a:t>
            </a:r>
            <a:r>
              <a:rPr lang="en-IN" sz="2200" dirty="0"/>
              <a:t> a){}</a:t>
            </a:r>
          </a:p>
          <a:p>
            <a:pPr lvl="1"/>
            <a:r>
              <a:rPr lang="en-IN" sz="2200" dirty="0"/>
              <a:t>public void </a:t>
            </a:r>
            <a:r>
              <a:rPr lang="en-IN" sz="2200" dirty="0" err="1"/>
              <a:t>addTextListener</a:t>
            </a:r>
            <a:r>
              <a:rPr lang="en-IN" sz="2200" dirty="0"/>
              <a:t>(</a:t>
            </a:r>
            <a:r>
              <a:rPr lang="en-IN" sz="2200" dirty="0" err="1"/>
              <a:t>TextListener</a:t>
            </a:r>
            <a:r>
              <a:rPr lang="en-IN" sz="2200" dirty="0"/>
              <a:t> a){}</a:t>
            </a:r>
          </a:p>
          <a:p>
            <a:r>
              <a:rPr lang="en-IN" sz="2400" b="1" dirty="0" err="1"/>
              <a:t>TextArea</a:t>
            </a:r>
            <a:endParaRPr lang="en-IN" sz="2400" dirty="0"/>
          </a:p>
          <a:p>
            <a:pPr lvl="1"/>
            <a:r>
              <a:rPr lang="en-IN" sz="2200" dirty="0"/>
              <a:t>public void </a:t>
            </a:r>
            <a:r>
              <a:rPr lang="en-IN" sz="2200" dirty="0" err="1"/>
              <a:t>addTextListener</a:t>
            </a:r>
            <a:r>
              <a:rPr lang="en-IN" sz="2200" dirty="0"/>
              <a:t>(</a:t>
            </a:r>
            <a:r>
              <a:rPr lang="en-IN" sz="2200" dirty="0" err="1"/>
              <a:t>TextListener</a:t>
            </a:r>
            <a:r>
              <a:rPr lang="en-IN" sz="2200" dirty="0"/>
              <a:t> a){}</a:t>
            </a:r>
          </a:p>
          <a:p>
            <a:r>
              <a:rPr lang="en-IN" sz="2400" b="1" dirty="0"/>
              <a:t>Checkbox</a:t>
            </a:r>
            <a:endParaRPr lang="en-IN" sz="2400" dirty="0"/>
          </a:p>
          <a:p>
            <a:pPr lvl="1"/>
            <a:r>
              <a:rPr lang="en-IN" sz="2200" dirty="0"/>
              <a:t>public void </a:t>
            </a:r>
            <a:r>
              <a:rPr lang="en-IN" sz="2200" dirty="0" err="1"/>
              <a:t>addItemListener</a:t>
            </a:r>
            <a:r>
              <a:rPr lang="en-IN" sz="2200" dirty="0"/>
              <a:t>(</a:t>
            </a:r>
            <a:r>
              <a:rPr lang="en-IN" sz="2200" dirty="0" err="1"/>
              <a:t>ItemListener</a:t>
            </a:r>
            <a:r>
              <a:rPr lang="en-IN" sz="2200" dirty="0"/>
              <a:t> a){}</a:t>
            </a:r>
          </a:p>
          <a:p>
            <a:r>
              <a:rPr lang="en-IN" sz="2400" b="1" dirty="0"/>
              <a:t>Choice</a:t>
            </a:r>
            <a:endParaRPr lang="en-IN" sz="2400" dirty="0"/>
          </a:p>
          <a:p>
            <a:pPr lvl="1"/>
            <a:r>
              <a:rPr lang="en-IN" sz="2200" dirty="0"/>
              <a:t>public void </a:t>
            </a:r>
            <a:r>
              <a:rPr lang="en-IN" sz="2200" dirty="0" err="1"/>
              <a:t>addItemListener</a:t>
            </a:r>
            <a:r>
              <a:rPr lang="en-IN" sz="2200" dirty="0"/>
              <a:t>(</a:t>
            </a:r>
            <a:r>
              <a:rPr lang="en-IN" sz="2200" dirty="0" err="1"/>
              <a:t>ItemListener</a:t>
            </a:r>
            <a:r>
              <a:rPr lang="en-IN" sz="2200" dirty="0"/>
              <a:t> a){}</a:t>
            </a:r>
          </a:p>
          <a:p>
            <a:r>
              <a:rPr lang="en-IN" sz="2400" b="1" dirty="0"/>
              <a:t>List</a:t>
            </a:r>
            <a:endParaRPr lang="en-IN" sz="2400" dirty="0"/>
          </a:p>
          <a:p>
            <a:pPr lvl="1"/>
            <a:r>
              <a:rPr lang="en-IN" sz="2200" dirty="0"/>
              <a:t>public void </a:t>
            </a:r>
            <a:r>
              <a:rPr lang="en-IN" sz="2200" dirty="0" err="1"/>
              <a:t>addActionListener</a:t>
            </a:r>
            <a:r>
              <a:rPr lang="en-IN" sz="2200" dirty="0"/>
              <a:t>(</a:t>
            </a:r>
            <a:r>
              <a:rPr lang="en-IN" sz="2200" dirty="0" err="1"/>
              <a:t>ActionListener</a:t>
            </a:r>
            <a:r>
              <a:rPr lang="en-IN" sz="2200" dirty="0"/>
              <a:t> a){}</a:t>
            </a:r>
          </a:p>
          <a:p>
            <a:pPr lvl="1"/>
            <a:r>
              <a:rPr lang="en-IN" sz="2200" dirty="0"/>
              <a:t>public void </a:t>
            </a:r>
            <a:r>
              <a:rPr lang="en-IN" sz="2200" dirty="0" err="1"/>
              <a:t>addItemListener</a:t>
            </a:r>
            <a:r>
              <a:rPr lang="en-IN" sz="2200" dirty="0"/>
              <a:t>(</a:t>
            </a:r>
            <a:r>
              <a:rPr lang="en-IN" sz="2200" dirty="0" err="1"/>
              <a:t>ItemListener</a:t>
            </a:r>
            <a:r>
              <a:rPr lang="en-IN" sz="2200" dirty="0"/>
              <a:t> a){}</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extLst>
      <p:ext uri="{BB962C8B-B14F-4D97-AF65-F5344CB8AC3E}">
        <p14:creationId xmlns:p14="http://schemas.microsoft.com/office/powerpoint/2010/main" val="698411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00034" y="214290"/>
            <a:ext cx="8458200" cy="331788"/>
          </a:xfrm>
        </p:spPr>
        <p:txBody>
          <a:bodyPr>
            <a:normAutofit fontScale="90000"/>
          </a:bodyPr>
          <a:lstStyle/>
          <a:p>
            <a:r>
              <a:rPr lang="en-US" sz="3800" b="1" dirty="0" err="1"/>
              <a:t>ActionEvent</a:t>
            </a:r>
            <a:endParaRPr lang="en-US" sz="3800" dirty="0"/>
          </a:p>
        </p:txBody>
      </p:sp>
      <p:sp>
        <p:nvSpPr>
          <p:cNvPr id="20483" name="Rectangle 3"/>
          <p:cNvSpPr>
            <a:spLocks noGrp="1" noChangeArrowheads="1"/>
          </p:cNvSpPr>
          <p:nvPr>
            <p:ph type="body" idx="1"/>
          </p:nvPr>
        </p:nvSpPr>
        <p:spPr>
          <a:xfrm>
            <a:off x="0" y="685800"/>
            <a:ext cx="9144000" cy="6172200"/>
          </a:xfrm>
        </p:spPr>
        <p:txBody>
          <a:bodyPr>
            <a:noAutofit/>
          </a:bodyPr>
          <a:lstStyle/>
          <a:p>
            <a:r>
              <a:rPr lang="en-US" sz="2200" dirty="0"/>
              <a:t>An </a:t>
            </a:r>
            <a:r>
              <a:rPr lang="en-US" sz="2200" b="1" dirty="0" err="1"/>
              <a:t>ActionEvent</a:t>
            </a:r>
            <a:r>
              <a:rPr lang="en-US" sz="2200" b="1" dirty="0"/>
              <a:t> is generated when a button is pressed, a list item is double-clicked, or a menu item is selected.</a:t>
            </a:r>
          </a:p>
          <a:p>
            <a:r>
              <a:rPr lang="en-US" sz="2200" dirty="0"/>
              <a:t> The </a:t>
            </a:r>
            <a:r>
              <a:rPr lang="en-US" sz="2200" dirty="0" err="1"/>
              <a:t>ActionEvent</a:t>
            </a:r>
            <a:r>
              <a:rPr lang="en-US" sz="2200" dirty="0"/>
              <a:t> class defines four integer constants that can be used to identify any modifiers associated with an action event:</a:t>
            </a:r>
            <a:endParaRPr lang="en-US" sz="2200" b="1" dirty="0"/>
          </a:p>
          <a:p>
            <a:r>
              <a:rPr lang="en-US" sz="2200" b="1" dirty="0"/>
              <a:t>public static final </a:t>
            </a:r>
            <a:r>
              <a:rPr lang="en-US" sz="2200" b="1" dirty="0" err="1"/>
              <a:t>int</a:t>
            </a:r>
            <a:r>
              <a:rPr lang="en-US" sz="2200" b="1" dirty="0"/>
              <a:t> </a:t>
            </a:r>
            <a:r>
              <a:rPr lang="en-US" sz="2200" b="1" dirty="0" smtClean="0"/>
              <a:t>ALT_MASK </a:t>
            </a:r>
            <a:endParaRPr lang="en-US" sz="2200" dirty="0"/>
          </a:p>
          <a:p>
            <a:pPr lvl="1"/>
            <a:r>
              <a:rPr lang="en-US" sz="2200" dirty="0"/>
              <a:t>The alt modifier. An indicator that the alt key was held down during the event. </a:t>
            </a:r>
            <a:r>
              <a:rPr lang="en-US" sz="2200" dirty="0" smtClean="0"/>
              <a:t>(8)</a:t>
            </a:r>
            <a:endParaRPr lang="en-US" sz="2200" b="1" dirty="0"/>
          </a:p>
          <a:p>
            <a:r>
              <a:rPr lang="en-US" sz="2200" b="1" dirty="0"/>
              <a:t>public static final </a:t>
            </a:r>
            <a:r>
              <a:rPr lang="en-US" sz="2200" b="1" dirty="0" err="1"/>
              <a:t>int</a:t>
            </a:r>
            <a:r>
              <a:rPr lang="en-US" sz="2200" b="1" dirty="0"/>
              <a:t> SHIFT_MASK</a:t>
            </a:r>
            <a:endParaRPr lang="en-US" sz="2200" dirty="0"/>
          </a:p>
          <a:p>
            <a:pPr lvl="1"/>
            <a:r>
              <a:rPr lang="en-US" sz="2200" dirty="0"/>
              <a:t>The shift modifier. An indicator that the shift key was held down during the event. </a:t>
            </a:r>
            <a:r>
              <a:rPr lang="en-US" sz="2200" dirty="0" smtClean="0"/>
              <a:t>(1)</a:t>
            </a:r>
            <a:endParaRPr lang="en-US" sz="2200" b="1" dirty="0"/>
          </a:p>
          <a:p>
            <a:r>
              <a:rPr lang="en-US" sz="2200" b="1" dirty="0"/>
              <a:t>public static final </a:t>
            </a:r>
            <a:r>
              <a:rPr lang="en-US" sz="2200" b="1" dirty="0" err="1"/>
              <a:t>int</a:t>
            </a:r>
            <a:r>
              <a:rPr lang="en-US" sz="2200" b="1" dirty="0"/>
              <a:t> </a:t>
            </a:r>
            <a:r>
              <a:rPr lang="en-US" sz="2200" b="1" dirty="0" smtClean="0"/>
              <a:t>CTRL_MASK </a:t>
            </a:r>
            <a:endParaRPr lang="en-US" sz="2200" dirty="0"/>
          </a:p>
          <a:p>
            <a:pPr lvl="1"/>
            <a:r>
              <a:rPr lang="en-US" sz="2200" dirty="0"/>
              <a:t>The control modifier. An indicator that the control key was held down during the event. </a:t>
            </a:r>
            <a:r>
              <a:rPr lang="en-US" sz="2200" dirty="0" smtClean="0"/>
              <a:t>(2)</a:t>
            </a:r>
            <a:endParaRPr lang="en-US" sz="2200" b="1" dirty="0"/>
          </a:p>
          <a:p>
            <a:r>
              <a:rPr lang="en-US" sz="2200" b="1" dirty="0"/>
              <a:t>public static final </a:t>
            </a:r>
            <a:r>
              <a:rPr lang="en-US" sz="2200" b="1" dirty="0" err="1"/>
              <a:t>int</a:t>
            </a:r>
            <a:r>
              <a:rPr lang="en-US" sz="2200" b="1" dirty="0"/>
              <a:t> META_MASK</a:t>
            </a:r>
            <a:endParaRPr lang="en-US" sz="2200" dirty="0"/>
          </a:p>
          <a:p>
            <a:pPr lvl="1"/>
            <a:r>
              <a:rPr lang="en-US" sz="2200" dirty="0"/>
              <a:t>The meta modifier. An indicator that the meta key was held down during the event. </a:t>
            </a:r>
            <a:r>
              <a:rPr lang="en-US" sz="2200" dirty="0" smtClean="0"/>
              <a:t>(</a:t>
            </a:r>
            <a:r>
              <a:rPr lang="en-IN" sz="2000" dirty="0"/>
              <a:t>The </a:t>
            </a:r>
            <a:r>
              <a:rPr lang="en-IN" sz="2000" b="1" dirty="0"/>
              <a:t>Meta key</a:t>
            </a:r>
            <a:r>
              <a:rPr lang="en-IN" sz="2000" dirty="0"/>
              <a:t> is a </a:t>
            </a:r>
            <a:r>
              <a:rPr lang="en-IN" sz="2000" dirty="0">
                <a:hlinkClick r:id="rId2" tooltip="Modifier key"/>
              </a:rPr>
              <a:t>modifier key</a:t>
            </a:r>
            <a:r>
              <a:rPr lang="en-IN" sz="2000" dirty="0"/>
              <a:t> on certain </a:t>
            </a:r>
            <a:r>
              <a:rPr lang="en-IN" sz="2000" u="sng" dirty="0" smtClean="0">
                <a:hlinkClick r:id="rId3" tooltip="Computer keyboard"/>
              </a:rPr>
              <a:t>keyboards</a:t>
            </a:r>
            <a:r>
              <a:rPr lang="en-IN" sz="2000" dirty="0" smtClean="0"/>
              <a:t>) (4)</a:t>
            </a:r>
            <a:endParaRPr lang="en-US" sz="2200"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228600" y="1196752"/>
            <a:ext cx="8591872" cy="5432648"/>
          </a:xfrm>
        </p:spPr>
        <p:txBody>
          <a:bodyPr>
            <a:noAutofit/>
          </a:bodyPr>
          <a:lstStyle/>
          <a:p>
            <a:pPr marL="0" indent="0">
              <a:lnSpc>
                <a:spcPct val="90000"/>
              </a:lnSpc>
              <a:buNone/>
            </a:pPr>
            <a:r>
              <a:rPr lang="en-US" sz="2200" b="1" dirty="0"/>
              <a:t>public </a:t>
            </a:r>
            <a:r>
              <a:rPr lang="en-US" sz="2200" b="1" dirty="0" err="1"/>
              <a:t>ActionEvent</a:t>
            </a:r>
            <a:r>
              <a:rPr lang="en-US" sz="2200" b="1" dirty="0"/>
              <a:t>(Object </a:t>
            </a:r>
            <a:r>
              <a:rPr lang="en-US" sz="2200" b="1" dirty="0" err="1"/>
              <a:t>source,int</a:t>
            </a:r>
            <a:r>
              <a:rPr lang="en-US" sz="2200" b="1" dirty="0"/>
              <a:t> </a:t>
            </a:r>
            <a:r>
              <a:rPr lang="en-US" sz="2200" b="1" dirty="0" err="1"/>
              <a:t>id,String</a:t>
            </a:r>
            <a:r>
              <a:rPr lang="en-US" sz="2200" b="1" dirty="0"/>
              <a:t> </a:t>
            </a:r>
            <a:r>
              <a:rPr lang="en-US" sz="2200" b="1" dirty="0" err="1"/>
              <a:t>command,int</a:t>
            </a:r>
            <a:r>
              <a:rPr lang="en-US" sz="2200" b="1" dirty="0"/>
              <a:t> modifiers</a:t>
            </a:r>
            <a:r>
              <a:rPr lang="en-US" sz="2200" b="1" dirty="0" smtClean="0"/>
              <a:t>)</a:t>
            </a:r>
          </a:p>
          <a:p>
            <a:pPr marL="0" indent="0">
              <a:lnSpc>
                <a:spcPct val="90000"/>
              </a:lnSpc>
              <a:buNone/>
            </a:pPr>
            <a:endParaRPr lang="en-US" sz="2200" dirty="0"/>
          </a:p>
          <a:p>
            <a:pPr lvl="1">
              <a:lnSpc>
                <a:spcPct val="90000"/>
              </a:lnSpc>
            </a:pPr>
            <a:r>
              <a:rPr lang="en-US" sz="2200" dirty="0"/>
              <a:t>Constructs an </a:t>
            </a:r>
            <a:r>
              <a:rPr lang="en-US" sz="2200" dirty="0" err="1"/>
              <a:t>ActionEvent</a:t>
            </a:r>
            <a:r>
              <a:rPr lang="en-US" sz="2200" dirty="0"/>
              <a:t> object with modifier keys. </a:t>
            </a:r>
            <a:endParaRPr lang="en-US" sz="2200" b="1" dirty="0"/>
          </a:p>
          <a:p>
            <a:pPr lvl="1">
              <a:lnSpc>
                <a:spcPct val="90000"/>
              </a:lnSpc>
            </a:pPr>
            <a:r>
              <a:rPr lang="en-US" sz="2200" b="1" dirty="0"/>
              <a:t>Parameters:</a:t>
            </a:r>
            <a:r>
              <a:rPr lang="en-US" sz="2200" dirty="0"/>
              <a:t> </a:t>
            </a:r>
            <a:r>
              <a:rPr lang="en-US" sz="2200" b="1" dirty="0"/>
              <a:t>source</a:t>
            </a:r>
            <a:r>
              <a:rPr lang="en-US" sz="2200" dirty="0"/>
              <a:t> - the object that originated the event </a:t>
            </a:r>
            <a:endParaRPr lang="en-US" sz="2200" dirty="0" smtClean="0"/>
          </a:p>
          <a:p>
            <a:pPr lvl="1">
              <a:lnSpc>
                <a:spcPct val="90000"/>
              </a:lnSpc>
            </a:pPr>
            <a:endParaRPr lang="en-US" sz="2200" dirty="0"/>
          </a:p>
          <a:p>
            <a:pPr lvl="1">
              <a:lnSpc>
                <a:spcPct val="90000"/>
              </a:lnSpc>
            </a:pPr>
            <a:r>
              <a:rPr lang="en-US" sz="2200" b="1" dirty="0"/>
              <a:t>id</a:t>
            </a:r>
            <a:r>
              <a:rPr lang="en-US" sz="2200" dirty="0"/>
              <a:t> - an integer that identifies the event </a:t>
            </a:r>
            <a:endParaRPr lang="en-US" sz="2200" dirty="0" smtClean="0"/>
          </a:p>
          <a:p>
            <a:pPr lvl="1">
              <a:lnSpc>
                <a:spcPct val="90000"/>
              </a:lnSpc>
            </a:pPr>
            <a:endParaRPr lang="en-US" sz="2200" dirty="0"/>
          </a:p>
          <a:p>
            <a:pPr lvl="1">
              <a:lnSpc>
                <a:spcPct val="90000"/>
              </a:lnSpc>
            </a:pPr>
            <a:r>
              <a:rPr lang="en-US" sz="2200" b="1" dirty="0"/>
              <a:t>command </a:t>
            </a:r>
            <a:r>
              <a:rPr lang="en-US" sz="2200" dirty="0"/>
              <a:t>- a string that may specify a command (possibly one of several) 	associated with the event </a:t>
            </a:r>
            <a:endParaRPr lang="en-US" sz="2200" dirty="0" smtClean="0"/>
          </a:p>
          <a:p>
            <a:pPr lvl="1">
              <a:lnSpc>
                <a:spcPct val="90000"/>
              </a:lnSpc>
            </a:pPr>
            <a:endParaRPr lang="en-US" sz="2200" dirty="0"/>
          </a:p>
          <a:p>
            <a:pPr lvl="1">
              <a:lnSpc>
                <a:spcPct val="90000"/>
              </a:lnSpc>
            </a:pPr>
            <a:r>
              <a:rPr lang="en-US" sz="2200" b="1" dirty="0"/>
              <a:t>modifiers</a:t>
            </a:r>
            <a:r>
              <a:rPr lang="en-US" sz="2200" dirty="0"/>
              <a:t> - the modifier keys held down during this action </a:t>
            </a:r>
            <a:endParaRPr lang="en-US" sz="2200" b="1"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640545"/>
            <a:ext cx="8496944" cy="4662815"/>
          </a:xfrm>
          <a:prstGeom prst="rect">
            <a:avLst/>
          </a:prstGeom>
        </p:spPr>
        <p:txBody>
          <a:bodyPr wrap="square">
            <a:spAutoFit/>
          </a:bodyPr>
          <a:lstStyle/>
          <a:p>
            <a:pPr>
              <a:lnSpc>
                <a:spcPct val="90000"/>
              </a:lnSpc>
            </a:pPr>
            <a:r>
              <a:rPr lang="en-US" sz="2200" b="1" dirty="0" smtClean="0"/>
              <a:t>public </a:t>
            </a:r>
            <a:r>
              <a:rPr lang="en-US" sz="2200" b="1" dirty="0" err="1"/>
              <a:t>ActionEvent</a:t>
            </a:r>
            <a:r>
              <a:rPr lang="en-US" sz="2200" b="1" dirty="0"/>
              <a:t>(Object </a:t>
            </a:r>
            <a:r>
              <a:rPr lang="en-US" sz="2200" b="1" dirty="0" err="1"/>
              <a:t>source,int</a:t>
            </a:r>
            <a:r>
              <a:rPr lang="en-US" sz="2200" b="1" dirty="0"/>
              <a:t> </a:t>
            </a:r>
            <a:r>
              <a:rPr lang="en-US" sz="2200" b="1" dirty="0" err="1"/>
              <a:t>id,String</a:t>
            </a:r>
            <a:r>
              <a:rPr lang="en-US" sz="2200" b="1" dirty="0"/>
              <a:t> </a:t>
            </a:r>
            <a:r>
              <a:rPr lang="en-US" sz="2200" b="1" dirty="0" err="1"/>
              <a:t>command,long</a:t>
            </a:r>
            <a:r>
              <a:rPr lang="en-US" sz="2200" b="1" dirty="0"/>
              <a:t> when, </a:t>
            </a:r>
            <a:r>
              <a:rPr lang="en-US" sz="2200" b="1" dirty="0" err="1"/>
              <a:t>int</a:t>
            </a:r>
            <a:r>
              <a:rPr lang="en-US" sz="2200" b="1" dirty="0"/>
              <a:t> modifiers</a:t>
            </a:r>
            <a:r>
              <a:rPr lang="en-US" sz="2200" b="1" dirty="0" smtClean="0"/>
              <a:t>)</a:t>
            </a:r>
          </a:p>
          <a:p>
            <a:pPr>
              <a:lnSpc>
                <a:spcPct val="90000"/>
              </a:lnSpc>
            </a:pPr>
            <a:endParaRPr lang="en-US" sz="2200" dirty="0"/>
          </a:p>
          <a:p>
            <a:pPr lvl="1">
              <a:lnSpc>
                <a:spcPct val="90000"/>
              </a:lnSpc>
            </a:pPr>
            <a:r>
              <a:rPr lang="en-US" sz="2200" dirty="0"/>
              <a:t>Constructs an </a:t>
            </a:r>
            <a:r>
              <a:rPr lang="en-US" sz="2200" dirty="0" err="1"/>
              <a:t>ActionEvent</a:t>
            </a:r>
            <a:r>
              <a:rPr lang="en-US" sz="2200" dirty="0"/>
              <a:t> object with the specified modifier keys and timestamp. </a:t>
            </a:r>
          </a:p>
          <a:p>
            <a:pPr lvl="1">
              <a:lnSpc>
                <a:spcPct val="90000"/>
              </a:lnSpc>
            </a:pPr>
            <a:r>
              <a:rPr lang="en-US" sz="2200" b="1" dirty="0"/>
              <a:t>Parameters:</a:t>
            </a:r>
            <a:r>
              <a:rPr lang="en-US" sz="2200" dirty="0"/>
              <a:t> </a:t>
            </a:r>
            <a:r>
              <a:rPr lang="en-US" sz="2200" b="1" dirty="0"/>
              <a:t>source</a:t>
            </a:r>
            <a:r>
              <a:rPr lang="en-US" sz="2200" dirty="0"/>
              <a:t> - the object that originated the event </a:t>
            </a:r>
            <a:endParaRPr lang="en-US" sz="2200" dirty="0" smtClean="0"/>
          </a:p>
          <a:p>
            <a:pPr lvl="1">
              <a:lnSpc>
                <a:spcPct val="90000"/>
              </a:lnSpc>
            </a:pPr>
            <a:endParaRPr lang="en-US" sz="2200" dirty="0"/>
          </a:p>
          <a:p>
            <a:pPr lvl="1">
              <a:lnSpc>
                <a:spcPct val="90000"/>
              </a:lnSpc>
            </a:pPr>
            <a:r>
              <a:rPr lang="en-US" sz="2200" b="1" dirty="0"/>
              <a:t>id</a:t>
            </a:r>
            <a:r>
              <a:rPr lang="en-US" sz="2200" dirty="0"/>
              <a:t> - an integer that identifies the event </a:t>
            </a:r>
            <a:endParaRPr lang="en-US" sz="2200" dirty="0" smtClean="0"/>
          </a:p>
          <a:p>
            <a:pPr lvl="1">
              <a:lnSpc>
                <a:spcPct val="90000"/>
              </a:lnSpc>
            </a:pPr>
            <a:endParaRPr lang="en-US" sz="2200" dirty="0"/>
          </a:p>
          <a:p>
            <a:pPr lvl="1">
              <a:lnSpc>
                <a:spcPct val="90000"/>
              </a:lnSpc>
            </a:pPr>
            <a:r>
              <a:rPr lang="en-US" sz="2200" b="1" dirty="0"/>
              <a:t>command</a:t>
            </a:r>
            <a:r>
              <a:rPr lang="en-US" sz="2200" dirty="0"/>
              <a:t> - a string that may specify a command (possibly one of several) 	associated with the event </a:t>
            </a:r>
            <a:endParaRPr lang="en-US" sz="2200" dirty="0" smtClean="0"/>
          </a:p>
          <a:p>
            <a:pPr lvl="1">
              <a:lnSpc>
                <a:spcPct val="90000"/>
              </a:lnSpc>
            </a:pPr>
            <a:endParaRPr lang="en-US" sz="2200" dirty="0"/>
          </a:p>
          <a:p>
            <a:pPr lvl="1">
              <a:lnSpc>
                <a:spcPct val="90000"/>
              </a:lnSpc>
            </a:pPr>
            <a:r>
              <a:rPr lang="en-US" sz="2200" b="1" dirty="0"/>
              <a:t>when</a:t>
            </a:r>
            <a:r>
              <a:rPr lang="en-US" sz="2200" dirty="0"/>
              <a:t> - the time the event occurred </a:t>
            </a:r>
            <a:endParaRPr lang="en-US" sz="2200" dirty="0" smtClean="0"/>
          </a:p>
          <a:p>
            <a:pPr lvl="1">
              <a:lnSpc>
                <a:spcPct val="90000"/>
              </a:lnSpc>
            </a:pPr>
            <a:endParaRPr lang="en-US" sz="2200" dirty="0"/>
          </a:p>
          <a:p>
            <a:pPr lvl="1">
              <a:lnSpc>
                <a:spcPct val="90000"/>
              </a:lnSpc>
            </a:pPr>
            <a:r>
              <a:rPr lang="en-US" sz="2200" b="1" dirty="0"/>
              <a:t>modifiers</a:t>
            </a:r>
            <a:r>
              <a:rPr lang="en-US" sz="2200" dirty="0"/>
              <a:t> - the modifier keys held down during this action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extLst>
      <p:ext uri="{BB962C8B-B14F-4D97-AF65-F5344CB8AC3E}">
        <p14:creationId xmlns:p14="http://schemas.microsoft.com/office/powerpoint/2010/main" val="11639190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7813"/>
            <a:ext cx="8229600" cy="560387"/>
          </a:xfrm>
        </p:spPr>
        <p:txBody>
          <a:bodyPr>
            <a:normAutofit fontScale="90000"/>
          </a:bodyPr>
          <a:lstStyle/>
          <a:p>
            <a:r>
              <a:rPr lang="en-US" sz="3800" b="1"/>
              <a:t>Methods</a:t>
            </a:r>
          </a:p>
        </p:txBody>
      </p:sp>
      <p:sp>
        <p:nvSpPr>
          <p:cNvPr id="25603" name="Rectangle 3"/>
          <p:cNvSpPr>
            <a:spLocks noGrp="1" noChangeArrowheads="1"/>
          </p:cNvSpPr>
          <p:nvPr>
            <p:ph type="body" idx="1"/>
          </p:nvPr>
        </p:nvSpPr>
        <p:spPr>
          <a:xfrm>
            <a:off x="457200" y="1071546"/>
            <a:ext cx="8229600" cy="5597814"/>
          </a:xfrm>
        </p:spPr>
        <p:txBody>
          <a:bodyPr>
            <a:normAutofit fontScale="92500" lnSpcReduction="10000"/>
          </a:bodyPr>
          <a:lstStyle/>
          <a:p>
            <a:r>
              <a:rPr lang="en-US" b="1" dirty="0"/>
              <a:t>public String </a:t>
            </a:r>
            <a:r>
              <a:rPr lang="en-US" b="1" dirty="0" err="1"/>
              <a:t>getActionCommand</a:t>
            </a:r>
            <a:r>
              <a:rPr lang="en-US" b="1" dirty="0"/>
              <a:t>()</a:t>
            </a:r>
            <a:endParaRPr lang="en-US" dirty="0"/>
          </a:p>
          <a:p>
            <a:pPr lvl="1"/>
            <a:r>
              <a:rPr lang="en-US" dirty="0"/>
              <a:t>Returns the command string associated with this action. </a:t>
            </a:r>
            <a:endParaRPr lang="en-US" dirty="0" smtClean="0"/>
          </a:p>
          <a:p>
            <a:pPr lvl="1"/>
            <a:endParaRPr lang="en-US" sz="1500" b="1" dirty="0"/>
          </a:p>
          <a:p>
            <a:r>
              <a:rPr lang="en-US" b="1" dirty="0"/>
              <a:t>public long </a:t>
            </a:r>
            <a:r>
              <a:rPr lang="en-US" b="1" dirty="0" err="1"/>
              <a:t>getWhen</a:t>
            </a:r>
            <a:r>
              <a:rPr lang="en-US" b="1" dirty="0"/>
              <a:t>()</a:t>
            </a:r>
            <a:endParaRPr lang="en-US" dirty="0"/>
          </a:p>
          <a:p>
            <a:pPr lvl="1"/>
            <a:r>
              <a:rPr lang="en-US" dirty="0"/>
              <a:t>Returns the timestamp of when this event occurred. </a:t>
            </a:r>
            <a:endParaRPr lang="en-US" dirty="0" smtClean="0"/>
          </a:p>
          <a:p>
            <a:pPr lvl="1"/>
            <a:endParaRPr lang="en-US" sz="1700" dirty="0" smtClean="0"/>
          </a:p>
          <a:p>
            <a:r>
              <a:rPr lang="en-IN" b="1" dirty="0" err="1"/>
              <a:t>int</a:t>
            </a:r>
            <a:r>
              <a:rPr lang="en-IN" b="1" dirty="0"/>
              <a:t> </a:t>
            </a:r>
            <a:r>
              <a:rPr lang="en-IN" b="1" dirty="0" err="1"/>
              <a:t>getModifiers</a:t>
            </a:r>
            <a:r>
              <a:rPr lang="en-IN" b="1" dirty="0"/>
              <a:t>()</a:t>
            </a:r>
            <a:endParaRPr lang="en-IN" dirty="0"/>
          </a:p>
          <a:p>
            <a:pPr lvl="1"/>
            <a:r>
              <a:rPr lang="en-IN" dirty="0"/>
              <a:t>Returns the modifier keys held down during this action event</a:t>
            </a:r>
            <a:r>
              <a:rPr lang="en-IN" dirty="0" smtClean="0"/>
              <a:t>.</a:t>
            </a:r>
          </a:p>
          <a:p>
            <a:pPr lvl="1"/>
            <a:endParaRPr lang="en-IN" sz="1700" dirty="0" smtClean="0"/>
          </a:p>
          <a:p>
            <a:r>
              <a:rPr lang="en-IN" b="1" dirty="0"/>
              <a:t>String </a:t>
            </a:r>
            <a:r>
              <a:rPr lang="en-IN" b="1" dirty="0" err="1"/>
              <a:t>paramString</a:t>
            </a:r>
            <a:r>
              <a:rPr lang="en-IN" b="1" dirty="0"/>
              <a:t>()</a:t>
            </a:r>
            <a:endParaRPr lang="en-IN" dirty="0"/>
          </a:p>
          <a:p>
            <a:pPr lvl="1"/>
            <a:r>
              <a:rPr lang="en-IN" dirty="0"/>
              <a:t>Returns a parameter string identifying this action event.</a:t>
            </a:r>
          </a:p>
          <a:p>
            <a:pPr lvl="1">
              <a:buNone/>
            </a:pPr>
            <a:endParaRPr lang="en-IN" dirty="0"/>
          </a:p>
          <a:p>
            <a:pPr lvl="1">
              <a:buNone/>
            </a:pPr>
            <a:endParaRPr lang="en-US"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lnSpcReduction="10000"/>
          </a:bodyPr>
          <a:lstStyle/>
          <a:p>
            <a:r>
              <a:rPr lang="en-IN" dirty="0"/>
              <a:t>Changing the state of an object is known as an event. </a:t>
            </a:r>
            <a:endParaRPr lang="en-IN" dirty="0" smtClean="0"/>
          </a:p>
          <a:p>
            <a:r>
              <a:rPr lang="en-IN" b="1" dirty="0" smtClean="0"/>
              <a:t>For example: </a:t>
            </a:r>
            <a:r>
              <a:rPr lang="en-IN" dirty="0"/>
              <a:t>clicking on a button, Entering a character in Textbox, moving the mouse, selecting an item from list, scrolling the page, etc.</a:t>
            </a:r>
          </a:p>
          <a:p>
            <a:r>
              <a:rPr lang="en-IN" dirty="0" smtClean="0"/>
              <a:t>The </a:t>
            </a:r>
            <a:r>
              <a:rPr lang="en-IN" dirty="0"/>
              <a:t>java.awt.event package provides many event classes and Listener interfaces for event handling.</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extLst>
      <p:ext uri="{BB962C8B-B14F-4D97-AF65-F5344CB8AC3E}">
        <p14:creationId xmlns:p14="http://schemas.microsoft.com/office/powerpoint/2010/main" val="576340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229600" cy="560387"/>
          </a:xfrm>
        </p:spPr>
        <p:txBody>
          <a:bodyPr>
            <a:normAutofit fontScale="90000"/>
          </a:bodyPr>
          <a:lstStyle/>
          <a:p>
            <a:r>
              <a:rPr lang="en-US" sz="3800" b="1"/>
              <a:t>ActionListener Interface</a:t>
            </a:r>
            <a:endParaRPr lang="en-US" sz="3800"/>
          </a:p>
        </p:txBody>
      </p:sp>
      <p:sp>
        <p:nvSpPr>
          <p:cNvPr id="21507" name="Rectangle 3"/>
          <p:cNvSpPr>
            <a:spLocks noGrp="1" noChangeArrowheads="1"/>
          </p:cNvSpPr>
          <p:nvPr>
            <p:ph type="body" idx="1"/>
          </p:nvPr>
        </p:nvSpPr>
        <p:spPr>
          <a:xfrm>
            <a:off x="228600" y="1600200"/>
            <a:ext cx="8458200" cy="4724400"/>
          </a:xfrm>
        </p:spPr>
        <p:txBody>
          <a:bodyPr/>
          <a:lstStyle/>
          <a:p>
            <a:r>
              <a:rPr lang="en-US"/>
              <a:t>This interface defines the actionPerformed() method that is invoked when an action event occurs. </a:t>
            </a:r>
          </a:p>
          <a:p>
            <a:r>
              <a:rPr lang="en-US"/>
              <a:t>Its general form is shown here:</a:t>
            </a:r>
          </a:p>
          <a:p>
            <a:pPr lvl="1"/>
            <a:r>
              <a:rPr lang="en-US" b="1"/>
              <a:t>void actionPerformed(ActionEvent ae)</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25360"/>
            <a:ext cx="7429552" cy="6832640"/>
          </a:xfrm>
          <a:prstGeom prst="rect">
            <a:avLst/>
          </a:prstGeom>
        </p:spPr>
        <p:txBody>
          <a:bodyPr wrap="square">
            <a:spAutoFit/>
          </a:bodyPr>
          <a:lstStyle/>
          <a:p>
            <a:r>
              <a:rPr lang="en-IN" sz="2000" dirty="0" smtClean="0"/>
              <a:t>import </a:t>
            </a:r>
            <a:r>
              <a:rPr lang="en-IN" sz="2000" dirty="0" err="1" smtClean="0"/>
              <a:t>java.applet</a:t>
            </a:r>
            <a:r>
              <a:rPr lang="en-IN" sz="2000" dirty="0" smtClean="0"/>
              <a:t>.*;</a:t>
            </a:r>
          </a:p>
          <a:p>
            <a:r>
              <a:rPr lang="en-IN" sz="2000" dirty="0" smtClean="0"/>
              <a:t>import java.awt.*;</a:t>
            </a:r>
          </a:p>
          <a:p>
            <a:r>
              <a:rPr lang="en-IN" sz="2000" dirty="0" smtClean="0"/>
              <a:t>import java.awt.event.*;</a:t>
            </a:r>
          </a:p>
          <a:p>
            <a:r>
              <a:rPr lang="en-IN" sz="2000" dirty="0" smtClean="0"/>
              <a:t> </a:t>
            </a:r>
          </a:p>
          <a:p>
            <a:r>
              <a:rPr lang="en-IN" sz="2000" dirty="0" smtClean="0"/>
              <a:t>/* &lt;applet code="</a:t>
            </a:r>
            <a:r>
              <a:rPr lang="en-IN" sz="2000" dirty="0" err="1" smtClean="0"/>
              <a:t>ActionEventExample</a:t>
            </a:r>
            <a:r>
              <a:rPr lang="en-IN" sz="2000" dirty="0" smtClean="0"/>
              <a:t>" width=200 height=200&gt;</a:t>
            </a:r>
          </a:p>
          <a:p>
            <a:r>
              <a:rPr lang="en-IN" sz="2000" dirty="0" smtClean="0"/>
              <a:t>&lt;/applet&gt; */</a:t>
            </a:r>
          </a:p>
          <a:p>
            <a:r>
              <a:rPr lang="en-IN" sz="2000" dirty="0" smtClean="0"/>
              <a:t> </a:t>
            </a:r>
          </a:p>
          <a:p>
            <a:r>
              <a:rPr lang="en-IN" sz="2000" dirty="0" smtClean="0"/>
              <a:t>public class </a:t>
            </a:r>
            <a:r>
              <a:rPr lang="en-IN" sz="2000" dirty="0" err="1" smtClean="0"/>
              <a:t>ActionEventExample</a:t>
            </a:r>
            <a:r>
              <a:rPr lang="en-IN" sz="2000" dirty="0" smtClean="0"/>
              <a:t> extends Applet implements </a:t>
            </a:r>
            <a:r>
              <a:rPr lang="en-IN" sz="2000" dirty="0" err="1" smtClean="0"/>
              <a:t>ActionListener</a:t>
            </a:r>
            <a:endParaRPr lang="en-IN" sz="2000" dirty="0" smtClean="0"/>
          </a:p>
          <a:p>
            <a:r>
              <a:rPr lang="en-IN" sz="2000" dirty="0" smtClean="0"/>
              <a:t>{</a:t>
            </a:r>
          </a:p>
          <a:p>
            <a:r>
              <a:rPr lang="en-IN" sz="2000" dirty="0" smtClean="0"/>
              <a:t>     String </a:t>
            </a:r>
            <a:r>
              <a:rPr lang="en-IN" sz="2000" dirty="0" err="1" smtClean="0"/>
              <a:t>actionMessage</a:t>
            </a:r>
            <a:r>
              <a:rPr lang="en-IN" sz="2000" dirty="0" smtClean="0"/>
              <a:t>="";</a:t>
            </a:r>
          </a:p>
          <a:p>
            <a:endParaRPr lang="en-IN" sz="1200" dirty="0" smtClean="0"/>
          </a:p>
          <a:p>
            <a:r>
              <a:rPr lang="en-IN" sz="2000" dirty="0" smtClean="0"/>
              <a:t>       public void init()</a:t>
            </a:r>
          </a:p>
          <a:p>
            <a:r>
              <a:rPr lang="en-IN" sz="2000" dirty="0" smtClean="0"/>
              <a:t>       {</a:t>
            </a:r>
          </a:p>
          <a:p>
            <a:r>
              <a:rPr lang="en-IN" sz="2000" dirty="0" smtClean="0"/>
              <a:t>                Button Button1 = new Button("Ok");</a:t>
            </a:r>
          </a:p>
          <a:p>
            <a:r>
              <a:rPr lang="en-IN" sz="2000" dirty="0" smtClean="0"/>
              <a:t>                Button Button2 = new Button("Cancel");</a:t>
            </a:r>
          </a:p>
          <a:p>
            <a:endParaRPr lang="en-IN" sz="1200" dirty="0" smtClean="0"/>
          </a:p>
          <a:p>
            <a:r>
              <a:rPr lang="en-IN" sz="2000" dirty="0" smtClean="0"/>
              <a:t>                add(Button1);</a:t>
            </a:r>
          </a:p>
          <a:p>
            <a:r>
              <a:rPr lang="en-IN" sz="2000" dirty="0" smtClean="0"/>
              <a:t>                add(Button2);</a:t>
            </a:r>
          </a:p>
          <a:p>
            <a:endParaRPr lang="en-IN" sz="1200" dirty="0" smtClean="0"/>
          </a:p>
          <a:p>
            <a:r>
              <a:rPr lang="en-IN" sz="2000" dirty="0" smtClean="0"/>
              <a:t>                Button1.addActionListener(this); //Listener Registered</a:t>
            </a:r>
          </a:p>
          <a:p>
            <a:r>
              <a:rPr lang="en-IN" sz="2000" dirty="0" smtClean="0"/>
              <a:t>                Button2.addActionListener(this); //Listener Registered</a:t>
            </a:r>
          </a:p>
          <a:p>
            <a:r>
              <a:rPr lang="en-IN" sz="2000" dirty="0" smtClean="0"/>
              <a:t>        }</a:t>
            </a: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2976" y="428604"/>
            <a:ext cx="6929486" cy="5632311"/>
          </a:xfrm>
          <a:prstGeom prst="rect">
            <a:avLst/>
          </a:prstGeom>
        </p:spPr>
        <p:txBody>
          <a:bodyPr wrap="square">
            <a:spAutoFit/>
          </a:bodyPr>
          <a:lstStyle/>
          <a:p>
            <a:r>
              <a:rPr lang="en-IN" sz="2000" dirty="0" smtClean="0"/>
              <a:t>public void paint(Graphics g)</a:t>
            </a:r>
          </a:p>
          <a:p>
            <a:r>
              <a:rPr lang="en-IN" sz="2000" dirty="0" smtClean="0"/>
              <a:t>       {</a:t>
            </a:r>
          </a:p>
          <a:p>
            <a:r>
              <a:rPr lang="en-IN" sz="2000" dirty="0" smtClean="0"/>
              <a:t>                </a:t>
            </a:r>
            <a:r>
              <a:rPr lang="en-IN" sz="2000" dirty="0" err="1" smtClean="0"/>
              <a:t>g.drawString</a:t>
            </a:r>
            <a:r>
              <a:rPr lang="en-IN" sz="2000" dirty="0" smtClean="0"/>
              <a:t>(actionMessage,10,50);</a:t>
            </a:r>
          </a:p>
          <a:p>
            <a:r>
              <a:rPr lang="en-IN" sz="2000" dirty="0" smtClean="0"/>
              <a:t>        }</a:t>
            </a:r>
          </a:p>
          <a:p>
            <a:r>
              <a:rPr lang="en-IN" sz="2000" dirty="0" smtClean="0"/>
              <a:t> </a:t>
            </a:r>
          </a:p>
          <a:p>
            <a:r>
              <a:rPr lang="en-IN" sz="2000" dirty="0" smtClean="0"/>
              <a:t>public void </a:t>
            </a:r>
            <a:r>
              <a:rPr lang="en-IN" sz="2000" dirty="0" err="1" smtClean="0"/>
              <a:t>actionPerformed</a:t>
            </a:r>
            <a:r>
              <a:rPr lang="en-IN" sz="2000" dirty="0" smtClean="0"/>
              <a:t>(</a:t>
            </a:r>
            <a:r>
              <a:rPr lang="en-IN" sz="2000" dirty="0" err="1" smtClean="0"/>
              <a:t>ActionEvent</a:t>
            </a:r>
            <a:r>
              <a:rPr lang="en-IN" sz="2000" dirty="0" smtClean="0"/>
              <a:t> </a:t>
            </a:r>
            <a:r>
              <a:rPr lang="en-IN" sz="2000" dirty="0" err="1" smtClean="0"/>
              <a:t>ae</a:t>
            </a:r>
            <a:r>
              <a:rPr lang="en-IN" sz="2000" dirty="0" smtClean="0"/>
              <a:t>)</a:t>
            </a:r>
          </a:p>
          <a:p>
            <a:r>
              <a:rPr lang="en-IN" sz="2000" dirty="0" smtClean="0"/>
              <a:t>        {</a:t>
            </a:r>
          </a:p>
          <a:p>
            <a:r>
              <a:rPr lang="en-IN" sz="2000" dirty="0" smtClean="0"/>
              <a:t>                          </a:t>
            </a:r>
          </a:p>
          <a:p>
            <a:r>
              <a:rPr lang="en-IN" sz="2000" dirty="0" smtClean="0"/>
              <a:t>                String action = </a:t>
            </a:r>
            <a:r>
              <a:rPr lang="en-IN" sz="2000" dirty="0" err="1" smtClean="0"/>
              <a:t>ae.getActionCommand</a:t>
            </a:r>
            <a:r>
              <a:rPr lang="en-IN" sz="2000" dirty="0" smtClean="0"/>
              <a:t>();</a:t>
            </a:r>
          </a:p>
          <a:p>
            <a:r>
              <a:rPr lang="en-IN" sz="2000" dirty="0" smtClean="0"/>
              <a:t>               </a:t>
            </a:r>
          </a:p>
          <a:p>
            <a:r>
              <a:rPr lang="en-IN" sz="2000" dirty="0" smtClean="0"/>
              <a:t>                if(</a:t>
            </a:r>
            <a:r>
              <a:rPr lang="en-IN" sz="2000" dirty="0" err="1" smtClean="0"/>
              <a:t>action.equals</a:t>
            </a:r>
            <a:r>
              <a:rPr lang="en-IN" sz="2000" dirty="0" smtClean="0"/>
              <a:t>("Ok"))</a:t>
            </a:r>
          </a:p>
          <a:p>
            <a:r>
              <a:rPr lang="en-IN" sz="2000" dirty="0" smtClean="0"/>
              <a:t>                        </a:t>
            </a:r>
            <a:r>
              <a:rPr lang="en-IN" sz="2000" dirty="0" err="1" smtClean="0"/>
              <a:t>actionMessage</a:t>
            </a:r>
            <a:r>
              <a:rPr lang="en-IN" sz="2000" dirty="0" smtClean="0"/>
              <a:t> = "Ok Button Pressed";</a:t>
            </a:r>
          </a:p>
          <a:p>
            <a:r>
              <a:rPr lang="en-IN" sz="2000" dirty="0" smtClean="0"/>
              <a:t>                else if(</a:t>
            </a:r>
            <a:r>
              <a:rPr lang="en-IN" sz="2000" dirty="0" err="1" smtClean="0"/>
              <a:t>action.equals</a:t>
            </a:r>
            <a:r>
              <a:rPr lang="en-IN" sz="2000" dirty="0" smtClean="0"/>
              <a:t>("Cancel"))</a:t>
            </a:r>
          </a:p>
          <a:p>
            <a:r>
              <a:rPr lang="en-IN" sz="2000" dirty="0" smtClean="0"/>
              <a:t>                        </a:t>
            </a:r>
            <a:r>
              <a:rPr lang="en-IN" sz="2000" dirty="0" err="1" smtClean="0"/>
              <a:t>actionMessage</a:t>
            </a:r>
            <a:r>
              <a:rPr lang="en-IN" sz="2000" dirty="0" smtClean="0"/>
              <a:t> = "Cancel Button Pressed";</a:t>
            </a:r>
          </a:p>
          <a:p>
            <a:r>
              <a:rPr lang="en-IN" sz="2000" dirty="0" smtClean="0"/>
              <a:t>               </a:t>
            </a:r>
          </a:p>
          <a:p>
            <a:r>
              <a:rPr lang="en-IN" sz="2000" dirty="0" smtClean="0"/>
              <a:t>                repaint();</a:t>
            </a:r>
          </a:p>
          <a:p>
            <a:r>
              <a:rPr lang="en-IN" sz="2000" dirty="0" smtClean="0"/>
              <a:t>        }</a:t>
            </a:r>
          </a:p>
          <a:p>
            <a:r>
              <a:rPr lang="en-IN" sz="2000" dirty="0" smtClean="0"/>
              <a:t>}</a:t>
            </a:r>
            <a:endParaRPr lang="en-IN" sz="2000"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861135.r35.cf2.rackcdn.com/HandleActionEventExample.jpg"/>
          <p:cNvPicPr>
            <a:picLocks noChangeAspect="1" noChangeArrowheads="1"/>
          </p:cNvPicPr>
          <p:nvPr/>
        </p:nvPicPr>
        <p:blipFill>
          <a:blip r:embed="rId2"/>
          <a:srcRect/>
          <a:stretch>
            <a:fillRect/>
          </a:stretch>
        </p:blipFill>
        <p:spPr bwMode="auto">
          <a:xfrm>
            <a:off x="1857356" y="785794"/>
            <a:ext cx="5643602" cy="5500726"/>
          </a:xfrm>
          <a:prstGeom prst="rect">
            <a:avLst/>
          </a:prstGeom>
          <a:noFill/>
        </p:spPr>
      </p:pic>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7813"/>
            <a:ext cx="8229600" cy="636587"/>
          </a:xfrm>
        </p:spPr>
        <p:txBody>
          <a:bodyPr>
            <a:normAutofit fontScale="90000"/>
          </a:bodyPr>
          <a:lstStyle/>
          <a:p>
            <a:r>
              <a:rPr lang="en-US" sz="3800" b="1"/>
              <a:t>ComponentEvent class</a:t>
            </a:r>
            <a:endParaRPr lang="en-US" sz="3800"/>
          </a:p>
        </p:txBody>
      </p:sp>
      <p:sp>
        <p:nvSpPr>
          <p:cNvPr id="37891" name="Rectangle 3"/>
          <p:cNvSpPr>
            <a:spLocks noGrp="1" noChangeArrowheads="1"/>
          </p:cNvSpPr>
          <p:nvPr>
            <p:ph type="body" idx="1"/>
          </p:nvPr>
        </p:nvSpPr>
        <p:spPr>
          <a:xfrm>
            <a:off x="304800" y="1066800"/>
            <a:ext cx="8534400" cy="5410200"/>
          </a:xfrm>
        </p:spPr>
        <p:txBody>
          <a:bodyPr>
            <a:normAutofit/>
          </a:bodyPr>
          <a:lstStyle/>
          <a:p>
            <a:r>
              <a:rPr lang="en-US" sz="2400" dirty="0"/>
              <a:t>A low-level event which indicates that a component moved, changed size, or changed visibility.</a:t>
            </a:r>
          </a:p>
          <a:p>
            <a:r>
              <a:rPr lang="en-US" sz="2400" dirty="0"/>
              <a:t>This class has  following </a:t>
            </a:r>
            <a:r>
              <a:rPr lang="en-US" sz="2400" b="1" dirty="0"/>
              <a:t>constants.</a:t>
            </a:r>
          </a:p>
          <a:p>
            <a:r>
              <a:rPr lang="en-US" sz="2400" b="1" dirty="0"/>
              <a:t>public static final </a:t>
            </a:r>
            <a:r>
              <a:rPr lang="en-US" sz="2400" b="1" dirty="0" err="1"/>
              <a:t>int</a:t>
            </a:r>
            <a:r>
              <a:rPr lang="en-US" sz="2400" b="1" dirty="0"/>
              <a:t> COMPONENT_MOVED</a:t>
            </a:r>
            <a:endParaRPr lang="en-US" sz="2400" dirty="0"/>
          </a:p>
          <a:p>
            <a:pPr lvl="1"/>
            <a:r>
              <a:rPr lang="en-US" sz="2400" dirty="0"/>
              <a:t>This event indicates that the component's position changed. </a:t>
            </a:r>
            <a:endParaRPr lang="en-US" sz="2400" b="1" dirty="0"/>
          </a:p>
          <a:p>
            <a:r>
              <a:rPr lang="en-US" sz="2400" b="1" dirty="0"/>
              <a:t>public static final </a:t>
            </a:r>
            <a:r>
              <a:rPr lang="en-US" sz="2400" b="1" dirty="0" err="1"/>
              <a:t>int</a:t>
            </a:r>
            <a:r>
              <a:rPr lang="en-US" sz="2400" b="1" dirty="0"/>
              <a:t> COMPONENT_RESIZED</a:t>
            </a:r>
            <a:endParaRPr lang="en-US" sz="2400" dirty="0"/>
          </a:p>
          <a:p>
            <a:pPr lvl="1"/>
            <a:r>
              <a:rPr lang="en-US" sz="2400" dirty="0"/>
              <a:t>This event indicates that the component's size changed. </a:t>
            </a:r>
            <a:endParaRPr lang="en-US" sz="2400" b="1" dirty="0"/>
          </a:p>
          <a:p>
            <a:r>
              <a:rPr lang="en-US" sz="2400" b="1" dirty="0"/>
              <a:t>public static final </a:t>
            </a:r>
            <a:r>
              <a:rPr lang="en-US" sz="2400" b="1" dirty="0" err="1"/>
              <a:t>int</a:t>
            </a:r>
            <a:r>
              <a:rPr lang="en-US" sz="2400" b="1" dirty="0"/>
              <a:t> COMPONENT_SHOWN</a:t>
            </a:r>
            <a:endParaRPr lang="en-US" sz="2400" dirty="0"/>
          </a:p>
          <a:p>
            <a:pPr lvl="1"/>
            <a:r>
              <a:rPr lang="en-US" sz="2400" dirty="0"/>
              <a:t>This event indicates that the component was made visible. </a:t>
            </a:r>
            <a:endParaRPr lang="en-US" sz="2400" b="1" dirty="0"/>
          </a:p>
          <a:p>
            <a:r>
              <a:rPr lang="en-US" sz="2400" b="1" dirty="0"/>
              <a:t>public static final </a:t>
            </a:r>
            <a:r>
              <a:rPr lang="en-US" sz="2400" b="1" dirty="0" err="1"/>
              <a:t>int</a:t>
            </a:r>
            <a:r>
              <a:rPr lang="en-US" sz="2400" b="1" dirty="0"/>
              <a:t> COMPONENT_HIDDEN</a:t>
            </a:r>
            <a:endParaRPr lang="en-US" sz="2400" dirty="0"/>
          </a:p>
          <a:p>
            <a:pPr lvl="1"/>
            <a:r>
              <a:rPr lang="en-US" sz="2400" dirty="0"/>
              <a:t>This event indicates that the component was </a:t>
            </a:r>
            <a:r>
              <a:rPr lang="en-US" sz="2400" dirty="0" smtClean="0"/>
              <a:t>become </a:t>
            </a:r>
            <a:r>
              <a:rPr lang="en-US" sz="2400" dirty="0"/>
              <a:t>invisible.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228600" y="533400"/>
            <a:ext cx="8686800" cy="5867400"/>
          </a:xfrm>
        </p:spPr>
        <p:txBody>
          <a:bodyPr/>
          <a:lstStyle/>
          <a:p>
            <a:r>
              <a:rPr lang="en-US" sz="2600" b="1" dirty="0"/>
              <a:t>public </a:t>
            </a:r>
            <a:r>
              <a:rPr lang="en-US" sz="2600" b="1" dirty="0" err="1"/>
              <a:t>ComponentEvent</a:t>
            </a:r>
            <a:r>
              <a:rPr lang="en-US" sz="2600" b="1" dirty="0"/>
              <a:t>(Component </a:t>
            </a:r>
            <a:r>
              <a:rPr lang="en-US" sz="2600" b="1" dirty="0" smtClean="0"/>
              <a:t> source, </a:t>
            </a:r>
            <a:r>
              <a:rPr lang="en-US" sz="2600" b="1" dirty="0" err="1" smtClean="0"/>
              <a:t>int</a:t>
            </a:r>
            <a:r>
              <a:rPr lang="en-US" sz="2600" b="1" dirty="0"/>
              <a:t> id)</a:t>
            </a:r>
            <a:endParaRPr lang="en-US" sz="2600" dirty="0"/>
          </a:p>
          <a:p>
            <a:pPr lvl="1"/>
            <a:r>
              <a:rPr lang="en-US" dirty="0"/>
              <a:t>Constructs a </a:t>
            </a:r>
            <a:r>
              <a:rPr lang="en-US" dirty="0" err="1"/>
              <a:t>ComponentEvent</a:t>
            </a:r>
            <a:r>
              <a:rPr lang="en-US" dirty="0"/>
              <a:t> object. </a:t>
            </a:r>
            <a:endParaRPr lang="en-US" b="1" dirty="0"/>
          </a:p>
          <a:p>
            <a:pPr marL="457200" lvl="1" indent="0">
              <a:buNone/>
            </a:pPr>
            <a:r>
              <a:rPr lang="en-US" b="1" dirty="0"/>
              <a:t>Parameters:</a:t>
            </a:r>
            <a:r>
              <a:rPr lang="en-US" dirty="0"/>
              <a:t> </a:t>
            </a:r>
            <a:endParaRPr lang="en-US" dirty="0" smtClean="0"/>
          </a:p>
          <a:p>
            <a:pPr lvl="1"/>
            <a:r>
              <a:rPr lang="en-US" b="1" dirty="0" smtClean="0"/>
              <a:t>source</a:t>
            </a:r>
            <a:r>
              <a:rPr lang="en-US" dirty="0" smtClean="0"/>
              <a:t> </a:t>
            </a:r>
            <a:r>
              <a:rPr lang="en-US" dirty="0"/>
              <a:t>- the Component that originated the event </a:t>
            </a:r>
          </a:p>
          <a:p>
            <a:pPr lvl="1"/>
            <a:r>
              <a:rPr lang="en-US" b="1" dirty="0"/>
              <a:t>id</a:t>
            </a:r>
            <a:r>
              <a:rPr lang="en-US" dirty="0"/>
              <a:t> - an integer indicating the type of event </a:t>
            </a:r>
          </a:p>
          <a:p>
            <a:pPr lvl="1">
              <a:buFont typeface="Wingdings" pitchFamily="2" charset="2"/>
              <a:buNone/>
            </a:pPr>
            <a:endParaRPr lang="en-US" b="1" dirty="0"/>
          </a:p>
          <a:p>
            <a:r>
              <a:rPr lang="en-US" sz="2600" b="1" dirty="0" smtClean="0"/>
              <a:t>Component  </a:t>
            </a:r>
            <a:r>
              <a:rPr lang="en-US" sz="2600" b="1" dirty="0" err="1" smtClean="0"/>
              <a:t>getComponent</a:t>
            </a:r>
            <a:r>
              <a:rPr lang="en-US" sz="2600" b="1" dirty="0"/>
              <a:t>()</a:t>
            </a:r>
            <a:endParaRPr lang="en-US" sz="2600" dirty="0"/>
          </a:p>
          <a:p>
            <a:pPr lvl="1"/>
            <a:r>
              <a:rPr lang="en-US" dirty="0"/>
              <a:t>Returns the creator of the event. </a:t>
            </a:r>
            <a:endParaRPr lang="en-US" b="1" dirty="0"/>
          </a:p>
          <a:p>
            <a:pPr lvl="1"/>
            <a:r>
              <a:rPr lang="en-US" dirty="0" smtClean="0"/>
              <a:t>the </a:t>
            </a:r>
            <a:r>
              <a:rPr lang="en-US" dirty="0"/>
              <a:t>Component object that originated the event, or null if the object is not a Component.</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7813"/>
            <a:ext cx="8229600" cy="636587"/>
          </a:xfrm>
        </p:spPr>
        <p:txBody>
          <a:bodyPr>
            <a:normAutofit fontScale="90000"/>
          </a:bodyPr>
          <a:lstStyle/>
          <a:p>
            <a:r>
              <a:rPr lang="en-US" sz="3800" b="1"/>
              <a:t>ComponentLIstener interface</a:t>
            </a:r>
            <a:r>
              <a:rPr lang="en-US" sz="3800"/>
              <a:t> </a:t>
            </a:r>
          </a:p>
        </p:txBody>
      </p:sp>
      <p:sp>
        <p:nvSpPr>
          <p:cNvPr id="39939" name="Rectangle 3"/>
          <p:cNvSpPr>
            <a:spLocks noGrp="1" noChangeArrowheads="1"/>
          </p:cNvSpPr>
          <p:nvPr>
            <p:ph type="body" idx="1"/>
          </p:nvPr>
        </p:nvSpPr>
        <p:spPr>
          <a:xfrm>
            <a:off x="228600" y="1143000"/>
            <a:ext cx="8686800" cy="5410200"/>
          </a:xfrm>
        </p:spPr>
        <p:txBody>
          <a:bodyPr/>
          <a:lstStyle/>
          <a:p>
            <a:pPr>
              <a:lnSpc>
                <a:spcPct val="90000"/>
              </a:lnSpc>
            </a:pPr>
            <a:r>
              <a:rPr lang="en-US"/>
              <a:t>The listener interface for receiving component events.</a:t>
            </a:r>
            <a:endParaRPr lang="en-US" b="1"/>
          </a:p>
          <a:p>
            <a:pPr>
              <a:lnSpc>
                <a:spcPct val="90000"/>
              </a:lnSpc>
            </a:pPr>
            <a:r>
              <a:rPr lang="en-US" b="1"/>
              <a:t>void componentResized(ComponentEvent e)</a:t>
            </a:r>
            <a:endParaRPr lang="en-US"/>
          </a:p>
          <a:p>
            <a:pPr lvl="1">
              <a:lnSpc>
                <a:spcPct val="90000"/>
              </a:lnSpc>
            </a:pPr>
            <a:r>
              <a:rPr lang="en-US"/>
              <a:t>Invoked when the component's size changes. </a:t>
            </a:r>
            <a:endParaRPr lang="en-US" b="1"/>
          </a:p>
          <a:p>
            <a:pPr>
              <a:lnSpc>
                <a:spcPct val="90000"/>
              </a:lnSpc>
            </a:pPr>
            <a:r>
              <a:rPr lang="en-US" b="1"/>
              <a:t>void componentMoved(ComponentEvent e)</a:t>
            </a:r>
            <a:endParaRPr lang="en-US"/>
          </a:p>
          <a:p>
            <a:pPr lvl="1">
              <a:lnSpc>
                <a:spcPct val="90000"/>
              </a:lnSpc>
            </a:pPr>
            <a:r>
              <a:rPr lang="en-US"/>
              <a:t>Invoked when the component's position changes</a:t>
            </a:r>
            <a:endParaRPr lang="en-US" b="1"/>
          </a:p>
          <a:p>
            <a:pPr>
              <a:lnSpc>
                <a:spcPct val="90000"/>
              </a:lnSpc>
            </a:pPr>
            <a:r>
              <a:rPr lang="en-US" b="1"/>
              <a:t>void componentShown(ComponentEvent e)</a:t>
            </a:r>
            <a:endParaRPr lang="en-US"/>
          </a:p>
          <a:p>
            <a:pPr lvl="1">
              <a:lnSpc>
                <a:spcPct val="90000"/>
              </a:lnSpc>
            </a:pPr>
            <a:r>
              <a:rPr lang="en-US"/>
              <a:t>Invoked when the component has been made visible. </a:t>
            </a:r>
            <a:endParaRPr lang="en-US" b="1"/>
          </a:p>
          <a:p>
            <a:pPr>
              <a:lnSpc>
                <a:spcPct val="90000"/>
              </a:lnSpc>
            </a:pPr>
            <a:r>
              <a:rPr lang="en-US" b="1"/>
              <a:t>void componentHidden(ComponentEvent e)</a:t>
            </a:r>
            <a:endParaRPr lang="en-US"/>
          </a:p>
          <a:p>
            <a:pPr lvl="1">
              <a:lnSpc>
                <a:spcPct val="90000"/>
              </a:lnSpc>
            </a:pPr>
            <a:r>
              <a:rPr lang="en-US"/>
              <a:t>Invoked when the component has been made invisible.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285728"/>
            <a:ext cx="8358246" cy="6432530"/>
          </a:xfrm>
          <a:prstGeom prst="rect">
            <a:avLst/>
          </a:prstGeom>
        </p:spPr>
        <p:txBody>
          <a:bodyPr wrap="square">
            <a:spAutoFit/>
          </a:bodyPr>
          <a:lstStyle/>
          <a:p>
            <a:r>
              <a:rPr lang="en-IN" sz="2000" dirty="0" smtClean="0"/>
              <a:t>import java.awt.*;</a:t>
            </a:r>
          </a:p>
          <a:p>
            <a:r>
              <a:rPr lang="en-IN" sz="2000" dirty="0" smtClean="0"/>
              <a:t>import java.awt.event.*;</a:t>
            </a:r>
          </a:p>
          <a:p>
            <a:r>
              <a:rPr lang="en-IN" sz="2000" dirty="0" smtClean="0"/>
              <a:t>import </a:t>
            </a:r>
            <a:r>
              <a:rPr lang="en-IN" sz="2000" dirty="0" err="1" smtClean="0"/>
              <a:t>javax.swing</a:t>
            </a:r>
            <a:r>
              <a:rPr lang="en-IN" sz="2000" dirty="0" smtClean="0"/>
              <a:t>.*;</a:t>
            </a:r>
          </a:p>
          <a:p>
            <a:endParaRPr lang="en-IN" sz="1200" dirty="0" smtClean="0"/>
          </a:p>
          <a:p>
            <a:r>
              <a:rPr lang="en-IN" sz="2000" dirty="0" smtClean="0"/>
              <a:t>public class ComponentEventExample1 </a:t>
            </a:r>
          </a:p>
          <a:p>
            <a:r>
              <a:rPr lang="en-IN" sz="2000" dirty="0" smtClean="0"/>
              <a:t>{</a:t>
            </a:r>
          </a:p>
          <a:p>
            <a:r>
              <a:rPr lang="en-IN" sz="2000" dirty="0" smtClean="0"/>
              <a:t>  public static void main(String[] args) </a:t>
            </a:r>
          </a:p>
          <a:p>
            <a:r>
              <a:rPr lang="en-IN" sz="2000" dirty="0" smtClean="0"/>
              <a:t>  {</a:t>
            </a:r>
          </a:p>
          <a:p>
            <a:r>
              <a:rPr lang="en-IN" sz="2000" dirty="0" smtClean="0"/>
              <a:t>      JFrame frame = new JFrame("ComponentEventExample");</a:t>
            </a:r>
          </a:p>
          <a:p>
            <a:r>
              <a:rPr lang="en-IN" sz="2000" dirty="0" smtClean="0"/>
              <a:t>      frame.setDefaultCloseOperation(JFrame.EXIT_ON_CLOSE);</a:t>
            </a:r>
          </a:p>
          <a:p>
            <a:r>
              <a:rPr lang="en-IN" sz="2000" dirty="0" smtClean="0"/>
              <a:t>      TextArea txtArea = new TextArea();</a:t>
            </a:r>
          </a:p>
          <a:p>
            <a:r>
              <a:rPr lang="en-IN" sz="2000" dirty="0" smtClean="0"/>
              <a:t>      Checkbox checkbox1 = new Checkbox("Checkbox 1");</a:t>
            </a:r>
          </a:p>
          <a:p>
            <a:r>
              <a:rPr lang="en-IN" sz="2000" dirty="0" smtClean="0"/>
              <a:t>      Checkbox checkbox2 = new Checkbox("Checkbox 2");</a:t>
            </a:r>
          </a:p>
          <a:p>
            <a:r>
              <a:rPr lang="en-IN" sz="2000" dirty="0" smtClean="0"/>
              <a:t>      frame.add(txtArea, BorderLayout.CENTER);</a:t>
            </a:r>
          </a:p>
          <a:p>
            <a:r>
              <a:rPr lang="en-IN" sz="2000" dirty="0" smtClean="0"/>
              <a:t>      frame.add(checkbox1, BorderLayout.NORTH);</a:t>
            </a:r>
          </a:p>
          <a:p>
            <a:r>
              <a:rPr lang="en-IN" sz="2000" dirty="0" smtClean="0"/>
              <a:t>      frame.add(checkbox2, BorderLayout.SOUTH);</a:t>
            </a:r>
          </a:p>
          <a:p>
            <a:r>
              <a:rPr lang="en-IN" sz="2000" dirty="0" smtClean="0"/>
              <a:t>      frame.setVisible(true);</a:t>
            </a:r>
          </a:p>
          <a:p>
            <a:r>
              <a:rPr lang="en-IN" sz="2000" dirty="0" smtClean="0"/>
              <a:t>      ComponentListener componentListener = new MyComponentListener();</a:t>
            </a:r>
          </a:p>
          <a:p>
            <a:r>
              <a:rPr lang="en-IN" sz="2000" dirty="0" smtClean="0"/>
              <a:t>      frame.addComponentListener(componentListener);</a:t>
            </a:r>
          </a:p>
          <a:p>
            <a:r>
              <a:rPr lang="en-IN" sz="2000" dirty="0" smtClean="0"/>
              <a:t>  }</a:t>
            </a:r>
          </a:p>
          <a:p>
            <a:r>
              <a:rPr lang="en-IN" sz="2000" dirty="0" smtClean="0"/>
              <a:t>}</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5852" y="149625"/>
            <a:ext cx="7500990" cy="6494085"/>
          </a:xfrm>
          <a:prstGeom prst="rect">
            <a:avLst/>
          </a:prstGeom>
        </p:spPr>
        <p:txBody>
          <a:bodyPr wrap="square">
            <a:spAutoFit/>
          </a:bodyPr>
          <a:lstStyle/>
          <a:p>
            <a:r>
              <a:rPr lang="en-IN" sz="2000" dirty="0" smtClean="0"/>
              <a:t>class MyComponentListener implements ComponentListener </a:t>
            </a:r>
          </a:p>
          <a:p>
            <a:r>
              <a:rPr lang="en-IN" sz="2000" dirty="0" smtClean="0"/>
              <a:t>{</a:t>
            </a:r>
          </a:p>
          <a:p>
            <a:r>
              <a:rPr lang="en-IN" sz="2000" dirty="0" smtClean="0"/>
              <a:t>    public void componentShown(ComponentEvent evt) </a:t>
            </a:r>
          </a:p>
          <a:p>
            <a:r>
              <a:rPr lang="en-IN" sz="2000" dirty="0" smtClean="0"/>
              <a:t>    {</a:t>
            </a:r>
          </a:p>
          <a:p>
            <a:r>
              <a:rPr lang="en-IN" sz="2000" dirty="0" smtClean="0"/>
              <a:t>        System.out.println("componentShown");</a:t>
            </a:r>
          </a:p>
          <a:p>
            <a:r>
              <a:rPr lang="en-IN" sz="2000" dirty="0" smtClean="0"/>
              <a:t>    }</a:t>
            </a:r>
          </a:p>
          <a:p>
            <a:endParaRPr lang="en-IN" sz="1200" dirty="0" smtClean="0"/>
          </a:p>
          <a:p>
            <a:r>
              <a:rPr lang="en-IN" sz="2000" dirty="0" smtClean="0"/>
              <a:t>    public void componentHidden(ComponentEvent evt) </a:t>
            </a:r>
          </a:p>
          <a:p>
            <a:r>
              <a:rPr lang="en-IN" sz="2000" dirty="0" smtClean="0"/>
              <a:t>    {</a:t>
            </a:r>
          </a:p>
          <a:p>
            <a:r>
              <a:rPr lang="en-IN" sz="2000" dirty="0" smtClean="0"/>
              <a:t>         System.out.println("componentHidden");</a:t>
            </a:r>
          </a:p>
          <a:p>
            <a:r>
              <a:rPr lang="en-IN" sz="2000" dirty="0" smtClean="0"/>
              <a:t>     }</a:t>
            </a:r>
          </a:p>
          <a:p>
            <a:endParaRPr lang="en-IN" sz="1200" dirty="0" smtClean="0"/>
          </a:p>
          <a:p>
            <a:r>
              <a:rPr lang="en-IN" sz="2000" dirty="0" smtClean="0"/>
              <a:t>    public void componentMoved(ComponentEvent evt) </a:t>
            </a:r>
          </a:p>
          <a:p>
            <a:r>
              <a:rPr lang="en-IN" sz="2000" dirty="0" smtClean="0"/>
              <a:t>    {</a:t>
            </a:r>
          </a:p>
          <a:p>
            <a:r>
              <a:rPr lang="en-IN" sz="2000" dirty="0" smtClean="0"/>
              <a:t>         System.out.println("componentMoved");</a:t>
            </a:r>
          </a:p>
          <a:p>
            <a:r>
              <a:rPr lang="en-IN" sz="2000" dirty="0" smtClean="0"/>
              <a:t>    }</a:t>
            </a:r>
          </a:p>
          <a:p>
            <a:endParaRPr lang="en-IN" sz="1200" dirty="0" smtClean="0"/>
          </a:p>
          <a:p>
            <a:r>
              <a:rPr lang="en-IN" sz="2000" dirty="0" smtClean="0"/>
              <a:t>     public void componentResized(ComponentEvent evt) </a:t>
            </a:r>
          </a:p>
          <a:p>
            <a:r>
              <a:rPr lang="en-IN" sz="2000" dirty="0" smtClean="0"/>
              <a:t>     {</a:t>
            </a:r>
          </a:p>
          <a:p>
            <a:r>
              <a:rPr lang="en-IN" sz="2000" dirty="0" smtClean="0"/>
              <a:t>          System.out.println("componentResized");</a:t>
            </a:r>
          </a:p>
          <a:p>
            <a:r>
              <a:rPr lang="en-IN" sz="2000" dirty="0" smtClean="0"/>
              <a:t>     }</a:t>
            </a:r>
          </a:p>
          <a:p>
            <a:r>
              <a:rPr lang="en-IN" sz="2000" dirty="0" smtClean="0"/>
              <a:t>}</a:t>
            </a:r>
            <a:endParaRPr lang="en-IN" sz="2000"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ChangeAspect="1" noChangeArrowheads="1"/>
          </p:cNvPicPr>
          <p:nvPr/>
        </p:nvPicPr>
        <p:blipFill>
          <a:blip r:embed="rId2"/>
          <a:srcRect/>
          <a:stretch>
            <a:fillRect/>
          </a:stretch>
        </p:blipFill>
        <p:spPr bwMode="auto">
          <a:xfrm>
            <a:off x="223838" y="571480"/>
            <a:ext cx="8696325" cy="5129233"/>
          </a:xfrm>
          <a:prstGeom prst="rect">
            <a:avLst/>
          </a:prstGeom>
          <a:noFill/>
          <a:ln w="9525">
            <a:noFill/>
            <a:miter lim="800000"/>
            <a:headEnd/>
            <a:tailEnd/>
          </a:ln>
          <a:effectLst/>
        </p:spPr>
      </p:pic>
      <p:pic>
        <p:nvPicPr>
          <p:cNvPr id="37891" name="Picture 3"/>
          <p:cNvPicPr>
            <a:picLocks noChangeAspect="1" noChangeArrowheads="1"/>
          </p:cNvPicPr>
          <p:nvPr/>
        </p:nvPicPr>
        <p:blipFill>
          <a:blip r:embed="rId3"/>
          <a:srcRect/>
          <a:stretch>
            <a:fillRect/>
          </a:stretch>
        </p:blipFill>
        <p:spPr bwMode="auto">
          <a:xfrm>
            <a:off x="3357554" y="1428736"/>
            <a:ext cx="5048255" cy="3143272"/>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560387"/>
          </a:xfrm>
        </p:spPr>
        <p:txBody>
          <a:bodyPr>
            <a:normAutofit fontScale="90000"/>
          </a:bodyPr>
          <a:lstStyle/>
          <a:p>
            <a:r>
              <a:rPr lang="en-US" sz="3800" b="1" dirty="0"/>
              <a:t>Delegation Event Model</a:t>
            </a:r>
          </a:p>
        </p:txBody>
      </p:sp>
      <p:sp>
        <p:nvSpPr>
          <p:cNvPr id="6147" name="Rectangle 3"/>
          <p:cNvSpPr>
            <a:spLocks noGrp="1" noChangeArrowheads="1"/>
          </p:cNvSpPr>
          <p:nvPr>
            <p:ph type="body" idx="1"/>
          </p:nvPr>
        </p:nvSpPr>
        <p:spPr>
          <a:xfrm>
            <a:off x="228600" y="990600"/>
            <a:ext cx="8610600" cy="5562600"/>
          </a:xfrm>
        </p:spPr>
        <p:txBody>
          <a:bodyPr/>
          <a:lstStyle/>
          <a:p>
            <a:pPr algn="just">
              <a:lnSpc>
                <a:spcPct val="90000"/>
              </a:lnSpc>
            </a:pPr>
            <a:r>
              <a:rPr lang="en-US" dirty="0"/>
              <a:t>The modern approach to handling events is based on the delegation event </a:t>
            </a:r>
            <a:r>
              <a:rPr lang="en-US" dirty="0" smtClean="0"/>
              <a:t>model. </a:t>
            </a:r>
            <a:endParaRPr lang="en-US" dirty="0"/>
          </a:p>
          <a:p>
            <a:pPr algn="just">
              <a:lnSpc>
                <a:spcPct val="90000"/>
              </a:lnSpc>
            </a:pPr>
            <a:r>
              <a:rPr lang="en-US" dirty="0"/>
              <a:t>The delegation event model </a:t>
            </a:r>
            <a:r>
              <a:rPr lang="en-US" b="1" dirty="0"/>
              <a:t>provides a standard mechanism for a source to generate an event and send it to a set of listeners.</a:t>
            </a:r>
            <a:r>
              <a:rPr lang="en-US" dirty="0"/>
              <a:t> </a:t>
            </a:r>
          </a:p>
          <a:p>
            <a:pPr algn="just">
              <a:lnSpc>
                <a:spcPct val="90000"/>
              </a:lnSpc>
            </a:pPr>
            <a:r>
              <a:rPr lang="en-US" dirty="0"/>
              <a:t>The listener simply waits until it receives an event.</a:t>
            </a:r>
          </a:p>
          <a:p>
            <a:pPr algn="just">
              <a:lnSpc>
                <a:spcPct val="90000"/>
              </a:lnSpc>
            </a:pPr>
            <a:r>
              <a:rPr lang="en-US" dirty="0"/>
              <a:t>Once received, the listener processes the event and then return.</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7813"/>
            <a:ext cx="8229600" cy="636587"/>
          </a:xfrm>
        </p:spPr>
        <p:txBody>
          <a:bodyPr>
            <a:normAutofit fontScale="90000"/>
          </a:bodyPr>
          <a:lstStyle/>
          <a:p>
            <a:r>
              <a:rPr lang="en-US" sz="3800" b="1"/>
              <a:t>ContainerEvent class</a:t>
            </a:r>
            <a:r>
              <a:rPr lang="en-US" sz="3800"/>
              <a:t> </a:t>
            </a:r>
          </a:p>
        </p:txBody>
      </p:sp>
      <p:sp>
        <p:nvSpPr>
          <p:cNvPr id="40963" name="Rectangle 3"/>
          <p:cNvSpPr>
            <a:spLocks noGrp="1" noChangeArrowheads="1"/>
          </p:cNvSpPr>
          <p:nvPr>
            <p:ph type="body" idx="1"/>
          </p:nvPr>
        </p:nvSpPr>
        <p:spPr>
          <a:xfrm>
            <a:off x="457200" y="1143000"/>
            <a:ext cx="8229600" cy="5257800"/>
          </a:xfrm>
        </p:spPr>
        <p:txBody>
          <a:bodyPr/>
          <a:lstStyle/>
          <a:p>
            <a:pPr algn="just"/>
            <a:r>
              <a:rPr lang="en-US" sz="2600"/>
              <a:t>A low-level event which indicates that a container's contents changed because a component was added or removed</a:t>
            </a:r>
          </a:p>
          <a:p>
            <a:pPr algn="just"/>
            <a:r>
              <a:rPr lang="en-US" sz="2600"/>
              <a:t>This class has following constants.</a:t>
            </a:r>
            <a:endParaRPr lang="en-US" sz="2600" b="1"/>
          </a:p>
          <a:p>
            <a:pPr algn="just"/>
            <a:r>
              <a:rPr lang="en-US" sz="2600" b="1"/>
              <a:t>public static final int COMPONENT_ADDED</a:t>
            </a:r>
            <a:endParaRPr lang="en-US" sz="2600"/>
          </a:p>
          <a:p>
            <a:pPr lvl="1" algn="just"/>
            <a:r>
              <a:rPr lang="en-US"/>
              <a:t>This event indicates that a component was added to the container.</a:t>
            </a:r>
            <a:endParaRPr lang="en-US" b="1"/>
          </a:p>
          <a:p>
            <a:pPr algn="just"/>
            <a:r>
              <a:rPr lang="en-US" sz="2600" b="1"/>
              <a:t>public static final int COMPONENT_REMOVED</a:t>
            </a:r>
          </a:p>
          <a:p>
            <a:pPr lvl="1" algn="just"/>
            <a:r>
              <a:rPr lang="en-US"/>
              <a:t>This event indicates that a component was removed from the container.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304800" y="990600"/>
            <a:ext cx="8534400" cy="5140325"/>
          </a:xfrm>
        </p:spPr>
        <p:txBody>
          <a:bodyPr/>
          <a:lstStyle/>
          <a:p>
            <a:pPr algn="just"/>
            <a:r>
              <a:rPr lang="en-US" sz="2200" b="1" dirty="0"/>
              <a:t>public ContainerEvent(Component source, int id, Component child</a:t>
            </a:r>
            <a:r>
              <a:rPr lang="en-US" sz="2200" b="1" dirty="0" smtClean="0"/>
              <a:t>)</a:t>
            </a:r>
          </a:p>
          <a:p>
            <a:pPr algn="just"/>
            <a:endParaRPr lang="en-US" sz="2200" dirty="0"/>
          </a:p>
          <a:p>
            <a:pPr lvl="1" algn="just"/>
            <a:r>
              <a:rPr lang="en-US" sz="2400" dirty="0"/>
              <a:t>Constructs a ContainerEvent object. </a:t>
            </a:r>
            <a:endParaRPr lang="en-US" sz="2400" dirty="0" smtClean="0"/>
          </a:p>
          <a:p>
            <a:pPr lvl="1" algn="just"/>
            <a:endParaRPr lang="en-US" sz="2400" b="1" dirty="0"/>
          </a:p>
          <a:p>
            <a:pPr marL="457200" lvl="1" indent="0" algn="just">
              <a:buNone/>
            </a:pPr>
            <a:r>
              <a:rPr lang="en-US" sz="2400" b="1" dirty="0"/>
              <a:t>Parameters:</a:t>
            </a:r>
            <a:r>
              <a:rPr lang="en-US" sz="2400" dirty="0"/>
              <a:t> </a:t>
            </a:r>
            <a:endParaRPr lang="en-US" sz="2400" dirty="0" smtClean="0"/>
          </a:p>
          <a:p>
            <a:pPr lvl="1" algn="just"/>
            <a:r>
              <a:rPr lang="en-US" sz="2400" b="1" dirty="0" smtClean="0"/>
              <a:t>source</a:t>
            </a:r>
            <a:r>
              <a:rPr lang="en-US" sz="2400" dirty="0" smtClean="0"/>
              <a:t> </a:t>
            </a:r>
            <a:r>
              <a:rPr lang="en-US" sz="2400" dirty="0"/>
              <a:t>- the Component object (container) that originated the event </a:t>
            </a:r>
            <a:endParaRPr lang="en-US" sz="2400" dirty="0" smtClean="0"/>
          </a:p>
          <a:p>
            <a:pPr lvl="1" algn="just"/>
            <a:endParaRPr lang="en-US" sz="2400" dirty="0"/>
          </a:p>
          <a:p>
            <a:pPr lvl="1" algn="just"/>
            <a:r>
              <a:rPr lang="en-US" sz="2400" b="1" dirty="0"/>
              <a:t>id</a:t>
            </a:r>
            <a:r>
              <a:rPr lang="en-US" sz="2400" dirty="0"/>
              <a:t> - an integer indicating the type of event </a:t>
            </a:r>
            <a:endParaRPr lang="en-US" sz="2400" dirty="0" smtClean="0"/>
          </a:p>
          <a:p>
            <a:pPr lvl="1" algn="just"/>
            <a:endParaRPr lang="en-US" sz="2400" dirty="0"/>
          </a:p>
          <a:p>
            <a:pPr lvl="1" algn="just"/>
            <a:r>
              <a:rPr lang="en-US" sz="2400" b="1" dirty="0"/>
              <a:t>child</a:t>
            </a:r>
            <a:r>
              <a:rPr lang="en-US" sz="2400" dirty="0"/>
              <a:t> - the component that was added or removed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457200" y="609600"/>
            <a:ext cx="8229600" cy="5521325"/>
          </a:xfrm>
        </p:spPr>
        <p:txBody>
          <a:bodyPr/>
          <a:lstStyle/>
          <a:p>
            <a:pPr algn="just"/>
            <a:r>
              <a:rPr lang="en-US" b="1" dirty="0"/>
              <a:t>public Container getContainer()</a:t>
            </a:r>
            <a:endParaRPr lang="en-US" dirty="0"/>
          </a:p>
          <a:p>
            <a:pPr lvl="1" algn="just"/>
            <a:r>
              <a:rPr lang="en-US" dirty="0"/>
              <a:t>Returns the originator of the event. </a:t>
            </a:r>
            <a:endParaRPr lang="en-US" b="1" dirty="0"/>
          </a:p>
          <a:p>
            <a:pPr lvl="1" algn="just"/>
            <a:r>
              <a:rPr lang="en-US" dirty="0" smtClean="0"/>
              <a:t>Returns the </a:t>
            </a:r>
            <a:r>
              <a:rPr lang="en-US" dirty="0"/>
              <a:t>Container object that originated the event, or null if the object is not a Container.</a:t>
            </a:r>
          </a:p>
          <a:p>
            <a:pPr lvl="1" algn="just"/>
            <a:endParaRPr lang="en-US" b="1" dirty="0"/>
          </a:p>
          <a:p>
            <a:pPr algn="just"/>
            <a:r>
              <a:rPr lang="en-US" b="1" dirty="0"/>
              <a:t> public Component getChild()</a:t>
            </a:r>
            <a:endParaRPr lang="en-US" dirty="0"/>
          </a:p>
          <a:p>
            <a:pPr lvl="1" algn="just"/>
            <a:r>
              <a:rPr lang="en-US" dirty="0"/>
              <a:t>Returns the component that was affected by the event. </a:t>
            </a:r>
            <a:endParaRPr lang="en-US" b="1" dirty="0"/>
          </a:p>
          <a:p>
            <a:pPr lvl="1" algn="just"/>
            <a:r>
              <a:rPr lang="en-US" dirty="0" smtClean="0"/>
              <a:t>Returns</a:t>
            </a:r>
            <a:r>
              <a:rPr lang="en-US" b="1" dirty="0" smtClean="0"/>
              <a:t> </a:t>
            </a:r>
            <a:r>
              <a:rPr lang="en-US" dirty="0" smtClean="0"/>
              <a:t>the </a:t>
            </a:r>
            <a:r>
              <a:rPr lang="en-US" dirty="0"/>
              <a:t>Component object that was added or removed</a:t>
            </a:r>
            <a:r>
              <a:rPr lang="en-US" b="1" dirty="0">
                <a:sym typeface="Symbol" pitchFamily="18" charset="2"/>
              </a:rPr>
              <a:t>.</a:t>
            </a:r>
            <a:endParaRPr lang="en-US"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7813"/>
            <a:ext cx="8229600" cy="636587"/>
          </a:xfrm>
        </p:spPr>
        <p:txBody>
          <a:bodyPr>
            <a:normAutofit fontScale="90000"/>
          </a:bodyPr>
          <a:lstStyle/>
          <a:p>
            <a:r>
              <a:rPr lang="en-US" sz="3800" b="1" dirty="0"/>
              <a:t>ContainerListener interface</a:t>
            </a:r>
            <a:endParaRPr lang="en-US" sz="3800" dirty="0"/>
          </a:p>
        </p:txBody>
      </p:sp>
      <p:sp>
        <p:nvSpPr>
          <p:cNvPr id="44035" name="Rectangle 3"/>
          <p:cNvSpPr>
            <a:spLocks noGrp="1" noChangeArrowheads="1"/>
          </p:cNvSpPr>
          <p:nvPr>
            <p:ph type="body" idx="1"/>
          </p:nvPr>
        </p:nvSpPr>
        <p:spPr>
          <a:xfrm>
            <a:off x="228600" y="1143000"/>
            <a:ext cx="8686800" cy="5257800"/>
          </a:xfrm>
        </p:spPr>
        <p:txBody>
          <a:bodyPr/>
          <a:lstStyle/>
          <a:p>
            <a:pPr lvl="1" algn="just"/>
            <a:r>
              <a:rPr lang="en-US" dirty="0"/>
              <a:t>The listener interface for receiving container events.</a:t>
            </a:r>
          </a:p>
          <a:p>
            <a:pPr lvl="1" algn="just"/>
            <a:endParaRPr lang="en-US" b="1" dirty="0"/>
          </a:p>
          <a:p>
            <a:pPr algn="just"/>
            <a:r>
              <a:rPr lang="en-US" sz="2600" b="1" dirty="0"/>
              <a:t>void componentAdded(ContainerEvent e)</a:t>
            </a:r>
            <a:endParaRPr lang="en-US" sz="2600" dirty="0"/>
          </a:p>
          <a:p>
            <a:pPr lvl="1" algn="just"/>
            <a:r>
              <a:rPr lang="en-US" dirty="0"/>
              <a:t>Invoked when a component has been added to the container. </a:t>
            </a:r>
          </a:p>
          <a:p>
            <a:pPr lvl="1" algn="just"/>
            <a:endParaRPr lang="en-US" b="1" dirty="0"/>
          </a:p>
          <a:p>
            <a:pPr algn="just"/>
            <a:r>
              <a:rPr lang="en-US" sz="2600" b="1" dirty="0"/>
              <a:t>void componentRemoved (ContainerEvent e)</a:t>
            </a:r>
            <a:endParaRPr lang="en-US" sz="2600" dirty="0"/>
          </a:p>
          <a:p>
            <a:pPr lvl="1" algn="just"/>
            <a:r>
              <a:rPr lang="en-US" dirty="0"/>
              <a:t>Invoked when a component has been removed from the container. </a:t>
            </a:r>
          </a:p>
          <a:p>
            <a:pPr algn="just"/>
            <a:endParaRPr lang="en-US"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034" y="117693"/>
            <a:ext cx="8358246" cy="6524863"/>
          </a:xfrm>
          <a:prstGeom prst="rect">
            <a:avLst/>
          </a:prstGeom>
        </p:spPr>
        <p:txBody>
          <a:bodyPr wrap="square">
            <a:spAutoFit/>
          </a:bodyPr>
          <a:lstStyle/>
          <a:p>
            <a:r>
              <a:rPr lang="en-IN" sz="2000" dirty="0" smtClean="0"/>
              <a:t>import java.awt.*;</a:t>
            </a:r>
          </a:p>
          <a:p>
            <a:r>
              <a:rPr lang="en-IN" sz="2000" dirty="0" smtClean="0"/>
              <a:t>import java.awt.event.*;</a:t>
            </a:r>
          </a:p>
          <a:p>
            <a:r>
              <a:rPr lang="en-IN" sz="2000" dirty="0" smtClean="0"/>
              <a:t>import </a:t>
            </a:r>
            <a:r>
              <a:rPr lang="en-IN" sz="2000" dirty="0" err="1" smtClean="0"/>
              <a:t>javax.swing</a:t>
            </a:r>
            <a:r>
              <a:rPr lang="en-IN" sz="2000" dirty="0" smtClean="0"/>
              <a:t>.*;</a:t>
            </a:r>
          </a:p>
          <a:p>
            <a:endParaRPr lang="en-IN" sz="2000" dirty="0" smtClean="0"/>
          </a:p>
          <a:p>
            <a:r>
              <a:rPr lang="en-IN" sz="2000" dirty="0" smtClean="0"/>
              <a:t>public class ContainerEventExample</a:t>
            </a:r>
          </a:p>
          <a:p>
            <a:r>
              <a:rPr lang="en-IN" sz="2000" dirty="0" smtClean="0"/>
              <a:t>{</a:t>
            </a:r>
          </a:p>
          <a:p>
            <a:r>
              <a:rPr lang="en-IN" sz="2000" dirty="0" smtClean="0"/>
              <a:t>  public static void main(String args[]) </a:t>
            </a:r>
          </a:p>
          <a:p>
            <a:r>
              <a:rPr lang="en-IN" sz="2000" dirty="0" smtClean="0"/>
              <a:t>  {</a:t>
            </a:r>
          </a:p>
          <a:p>
            <a:r>
              <a:rPr lang="en-IN" sz="2000" dirty="0" smtClean="0"/>
              <a:t>    </a:t>
            </a:r>
            <a:r>
              <a:rPr lang="en-IN" sz="2000" dirty="0" err="1" smtClean="0"/>
              <a:t>JFrame</a:t>
            </a:r>
            <a:r>
              <a:rPr lang="en-IN" sz="2000" dirty="0" smtClean="0"/>
              <a:t> frame = new </a:t>
            </a:r>
            <a:r>
              <a:rPr lang="en-IN" sz="2000" dirty="0" err="1" smtClean="0"/>
              <a:t>JFrame</a:t>
            </a:r>
            <a:r>
              <a:rPr lang="en-IN" sz="2000" dirty="0" smtClean="0"/>
              <a:t>();</a:t>
            </a:r>
          </a:p>
          <a:p>
            <a:r>
              <a:rPr lang="en-IN" sz="2000" dirty="0" smtClean="0"/>
              <a:t>    frame.setDefaultCloseOperation(JFrame.EXIT_ON_CLOSE);</a:t>
            </a:r>
          </a:p>
          <a:p>
            <a:r>
              <a:rPr lang="en-IN" sz="2000" dirty="0" smtClean="0"/>
              <a:t>    Container </a:t>
            </a:r>
            <a:r>
              <a:rPr lang="en-IN" sz="2000" dirty="0" err="1" smtClean="0"/>
              <a:t>contentPane</a:t>
            </a:r>
            <a:r>
              <a:rPr lang="en-IN" sz="2000" dirty="0" smtClean="0"/>
              <a:t> = </a:t>
            </a:r>
            <a:r>
              <a:rPr lang="en-IN" sz="2000" dirty="0" err="1" smtClean="0"/>
              <a:t>frame.getContentPane</a:t>
            </a:r>
            <a:r>
              <a:rPr lang="en-IN" sz="2000" dirty="0" smtClean="0"/>
              <a:t>();</a:t>
            </a:r>
          </a:p>
          <a:p>
            <a:endParaRPr lang="en-IN" sz="2000" dirty="0" smtClean="0"/>
          </a:p>
          <a:p>
            <a:r>
              <a:rPr lang="en-IN" sz="2000" dirty="0" smtClean="0"/>
              <a:t>    ContainerListener cont = new ContainerListener() </a:t>
            </a:r>
          </a:p>
          <a:p>
            <a:r>
              <a:rPr lang="en-IN" sz="2000" dirty="0" smtClean="0"/>
              <a:t>    {</a:t>
            </a:r>
          </a:p>
          <a:p>
            <a:r>
              <a:rPr lang="en-IN" sz="2000" dirty="0" smtClean="0"/>
              <a:t>         ActionListener listener = new ActionListener() </a:t>
            </a:r>
          </a:p>
          <a:p>
            <a:r>
              <a:rPr lang="en-IN" sz="2000" dirty="0" smtClean="0"/>
              <a:t>         {</a:t>
            </a:r>
          </a:p>
          <a:p>
            <a:r>
              <a:rPr lang="en-IN" sz="2000" dirty="0" smtClean="0"/>
              <a:t>             public void actionPerformed(ActionEvent e) </a:t>
            </a:r>
          </a:p>
          <a:p>
            <a:r>
              <a:rPr lang="en-IN" sz="2000" dirty="0" smtClean="0"/>
              <a:t>            {</a:t>
            </a:r>
          </a:p>
          <a:p>
            <a:r>
              <a:rPr lang="en-IN" sz="2000" dirty="0" smtClean="0"/>
              <a:t>                System.out.println("Selected: " + e.getActionCommand());</a:t>
            </a:r>
          </a:p>
          <a:p>
            <a:r>
              <a:rPr lang="en-IN" sz="2000" dirty="0" smtClean="0"/>
              <a:t>            }</a:t>
            </a:r>
          </a:p>
          <a:p>
            <a:r>
              <a:rPr lang="en-IN" sz="2000" dirty="0" smtClean="0"/>
              <a:t>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7290" y="285728"/>
            <a:ext cx="6858048" cy="6247864"/>
          </a:xfrm>
          <a:prstGeom prst="rect">
            <a:avLst/>
          </a:prstGeom>
        </p:spPr>
        <p:txBody>
          <a:bodyPr wrap="square">
            <a:spAutoFit/>
          </a:bodyPr>
          <a:lstStyle/>
          <a:p>
            <a:r>
              <a:rPr lang="en-IN" sz="2000" dirty="0" smtClean="0"/>
              <a:t>   public void componentAdded(ContainerEvent e) </a:t>
            </a:r>
          </a:p>
          <a:p>
            <a:r>
              <a:rPr lang="en-IN" sz="2000" dirty="0" smtClean="0"/>
              <a:t>   {</a:t>
            </a:r>
          </a:p>
          <a:p>
            <a:r>
              <a:rPr lang="en-IN" sz="2000" dirty="0" smtClean="0"/>
              <a:t>        Component c = e.getChild();</a:t>
            </a:r>
          </a:p>
          <a:p>
            <a:r>
              <a:rPr lang="en-IN" sz="2000" dirty="0" smtClean="0"/>
              <a:t>        if (c instanceof JButton)</a:t>
            </a:r>
          </a:p>
          <a:p>
            <a:r>
              <a:rPr lang="en-IN" sz="2000" dirty="0" smtClean="0"/>
              <a:t>        {</a:t>
            </a:r>
          </a:p>
          <a:p>
            <a:r>
              <a:rPr lang="en-IN" sz="2000" dirty="0" smtClean="0"/>
              <a:t>             JButton b = (JButton) c;</a:t>
            </a:r>
          </a:p>
          <a:p>
            <a:r>
              <a:rPr lang="en-IN" sz="2000" dirty="0" smtClean="0"/>
              <a:t>             b.addActionListener(listener);</a:t>
            </a:r>
          </a:p>
          <a:p>
            <a:r>
              <a:rPr lang="en-IN" sz="2000" dirty="0" smtClean="0"/>
              <a:t>        }</a:t>
            </a:r>
          </a:p>
          <a:p>
            <a:r>
              <a:rPr lang="en-IN" sz="2000" dirty="0" smtClean="0"/>
              <a:t>   }</a:t>
            </a:r>
          </a:p>
          <a:p>
            <a:r>
              <a:rPr lang="en-IN" sz="2000" dirty="0" smtClean="0"/>
              <a:t> </a:t>
            </a:r>
          </a:p>
          <a:p>
            <a:r>
              <a:rPr lang="en-IN" sz="2000" dirty="0" smtClean="0"/>
              <a:t>   public void componentRemoved(ContainerEvent e) </a:t>
            </a:r>
          </a:p>
          <a:p>
            <a:r>
              <a:rPr lang="en-IN" sz="2000" dirty="0" smtClean="0"/>
              <a:t>   {</a:t>
            </a:r>
          </a:p>
          <a:p>
            <a:r>
              <a:rPr lang="en-IN" sz="2000" dirty="0" smtClean="0"/>
              <a:t>        Component c = </a:t>
            </a:r>
            <a:r>
              <a:rPr lang="en-IN" sz="2000" dirty="0" err="1" smtClean="0"/>
              <a:t>e.getChild</a:t>
            </a:r>
            <a:r>
              <a:rPr lang="en-IN" sz="2000" dirty="0" smtClean="0"/>
              <a:t>();</a:t>
            </a:r>
          </a:p>
          <a:p>
            <a:r>
              <a:rPr lang="en-IN" sz="2000" dirty="0" smtClean="0"/>
              <a:t>         if (c instanceof JButton)</a:t>
            </a:r>
          </a:p>
          <a:p>
            <a:r>
              <a:rPr lang="en-IN" sz="2000" dirty="0" smtClean="0"/>
              <a:t>         {</a:t>
            </a:r>
          </a:p>
          <a:p>
            <a:r>
              <a:rPr lang="en-IN" sz="2000" dirty="0" smtClean="0"/>
              <a:t>              JButton b = (JButton) c;</a:t>
            </a:r>
          </a:p>
          <a:p>
            <a:r>
              <a:rPr lang="en-IN" sz="2000" dirty="0" smtClean="0"/>
              <a:t>              b.removeActionListener(listener);</a:t>
            </a:r>
          </a:p>
          <a:p>
            <a:r>
              <a:rPr lang="en-IN" sz="2000" dirty="0" smtClean="0"/>
              <a:t>         }</a:t>
            </a:r>
          </a:p>
          <a:p>
            <a:r>
              <a:rPr lang="en-IN" sz="2000" dirty="0" smtClean="0"/>
              <a:t>      }</a:t>
            </a:r>
          </a:p>
          <a:p>
            <a:r>
              <a:rPr lang="en-IN" sz="2000" dirty="0" smtClean="0"/>
              <a:t>  };</a:t>
            </a: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4480" y="1305342"/>
            <a:ext cx="6215106" cy="4401205"/>
          </a:xfrm>
          <a:prstGeom prst="rect">
            <a:avLst/>
          </a:prstGeom>
        </p:spPr>
        <p:txBody>
          <a:bodyPr wrap="square">
            <a:spAutoFit/>
          </a:bodyPr>
          <a:lstStyle/>
          <a:p>
            <a:endParaRPr lang="en-IN" sz="2000" dirty="0" smtClean="0"/>
          </a:p>
          <a:p>
            <a:r>
              <a:rPr lang="en-IN" sz="2000" dirty="0" smtClean="0"/>
              <a:t>    contentPane.addContainerListener(cont);</a:t>
            </a:r>
          </a:p>
          <a:p>
            <a:endParaRPr lang="en-IN" sz="2000" dirty="0" smtClean="0"/>
          </a:p>
          <a:p>
            <a:r>
              <a:rPr lang="en-IN" sz="2000" dirty="0" smtClean="0"/>
              <a:t>    contentPane.setLayout(new GridLayout(3, 2));</a:t>
            </a:r>
          </a:p>
          <a:p>
            <a:r>
              <a:rPr lang="en-IN" sz="2000" dirty="0" smtClean="0"/>
              <a:t>    contentPane.add(new JButton("First"));</a:t>
            </a:r>
          </a:p>
          <a:p>
            <a:r>
              <a:rPr lang="en-IN" sz="2000" dirty="0" smtClean="0"/>
              <a:t>    contentPane.add(new JButton("Second"));</a:t>
            </a:r>
          </a:p>
          <a:p>
            <a:r>
              <a:rPr lang="en-IN" sz="2000" dirty="0" smtClean="0"/>
              <a:t>    contentPane.add(new JButton("Third"));</a:t>
            </a:r>
          </a:p>
          <a:p>
            <a:r>
              <a:rPr lang="en-IN" sz="2000" dirty="0" smtClean="0"/>
              <a:t>    contentPane.add(new JButton("Fourth"));</a:t>
            </a:r>
          </a:p>
          <a:p>
            <a:r>
              <a:rPr lang="en-IN" sz="2000" dirty="0" smtClean="0"/>
              <a:t>    contentPane.add(new JButton("Fifth"));</a:t>
            </a:r>
          </a:p>
          <a:p>
            <a:endParaRPr lang="en-IN" sz="2000" dirty="0" smtClean="0"/>
          </a:p>
          <a:p>
            <a:r>
              <a:rPr lang="en-IN" sz="2000" dirty="0" smtClean="0"/>
              <a:t>    frame.setSize(300, 200);</a:t>
            </a:r>
          </a:p>
          <a:p>
            <a:r>
              <a:rPr lang="en-IN" sz="2000" dirty="0" smtClean="0"/>
              <a:t>    frame.show();</a:t>
            </a:r>
          </a:p>
          <a:p>
            <a:r>
              <a:rPr lang="en-IN" sz="2000" dirty="0" smtClean="0"/>
              <a:t>  }</a:t>
            </a:r>
          </a:p>
          <a:p>
            <a:r>
              <a:rPr lang="en-IN" sz="2000" dirty="0" smtClean="0"/>
              <a:t>}</a:t>
            </a:r>
            <a:endParaRPr lang="en-IN" sz="2000"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p:cNvPicPr>
            <a:picLocks noChangeAspect="1" noChangeArrowheads="1"/>
          </p:cNvPicPr>
          <p:nvPr/>
        </p:nvPicPr>
        <p:blipFill>
          <a:blip r:embed="rId2"/>
          <a:srcRect/>
          <a:stretch>
            <a:fillRect/>
          </a:stretch>
        </p:blipFill>
        <p:spPr bwMode="auto">
          <a:xfrm>
            <a:off x="214282" y="857232"/>
            <a:ext cx="8786874" cy="4857783"/>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7813"/>
            <a:ext cx="8229600" cy="407987"/>
          </a:xfrm>
        </p:spPr>
        <p:txBody>
          <a:bodyPr>
            <a:normAutofit fontScale="90000"/>
          </a:bodyPr>
          <a:lstStyle/>
          <a:p>
            <a:r>
              <a:rPr lang="en-US" sz="3800" b="1"/>
              <a:t>FocusEvent class</a:t>
            </a:r>
            <a:r>
              <a:rPr lang="en-US" sz="3800"/>
              <a:t> </a:t>
            </a:r>
          </a:p>
        </p:txBody>
      </p:sp>
      <p:sp>
        <p:nvSpPr>
          <p:cNvPr id="49155" name="Rectangle 3"/>
          <p:cNvSpPr>
            <a:spLocks noGrp="1" noChangeArrowheads="1"/>
          </p:cNvSpPr>
          <p:nvPr>
            <p:ph type="body" idx="1"/>
          </p:nvPr>
        </p:nvSpPr>
        <p:spPr>
          <a:xfrm>
            <a:off x="228600" y="1066800"/>
            <a:ext cx="8763000" cy="5334000"/>
          </a:xfrm>
        </p:spPr>
        <p:txBody>
          <a:bodyPr/>
          <a:lstStyle/>
          <a:p>
            <a:r>
              <a:rPr lang="en-US" sz="2700"/>
              <a:t>A low-level event which indicates that a Component has gained or lost the input focus.</a:t>
            </a:r>
          </a:p>
          <a:p>
            <a:r>
              <a:rPr lang="en-US" sz="2700"/>
              <a:t>This class has following constants.</a:t>
            </a:r>
          </a:p>
          <a:p>
            <a:endParaRPr lang="en-US" sz="2700" b="1"/>
          </a:p>
          <a:p>
            <a:r>
              <a:rPr lang="en-US" sz="2700" b="1"/>
              <a:t>public static final int FOCUS_GAINED</a:t>
            </a:r>
            <a:endParaRPr lang="en-US" sz="2700"/>
          </a:p>
          <a:p>
            <a:pPr lvl="1"/>
            <a:r>
              <a:rPr lang="en-US" sz="2700"/>
              <a:t>This event indicates that the Component is now the focus owner. </a:t>
            </a:r>
            <a:endParaRPr lang="en-US" sz="2700" b="1"/>
          </a:p>
          <a:p>
            <a:r>
              <a:rPr lang="en-US" sz="2700" b="1"/>
              <a:t>public static final int FOCUS_LOST</a:t>
            </a:r>
            <a:endParaRPr lang="en-US" sz="2700"/>
          </a:p>
          <a:p>
            <a:pPr lvl="1"/>
            <a:r>
              <a:rPr lang="en-US" sz="2700"/>
              <a:t>This event indicates that the Component is no longer the focus owner.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7813"/>
            <a:ext cx="8229600" cy="484187"/>
          </a:xfrm>
        </p:spPr>
        <p:txBody>
          <a:bodyPr>
            <a:normAutofit fontScale="90000"/>
          </a:bodyPr>
          <a:lstStyle/>
          <a:p>
            <a:r>
              <a:rPr lang="en-US" sz="3800" b="1"/>
              <a:t>Constructors</a:t>
            </a:r>
          </a:p>
        </p:txBody>
      </p:sp>
      <p:sp>
        <p:nvSpPr>
          <p:cNvPr id="50179" name="Rectangle 3"/>
          <p:cNvSpPr>
            <a:spLocks noGrp="1" noChangeArrowheads="1"/>
          </p:cNvSpPr>
          <p:nvPr>
            <p:ph type="body" idx="1"/>
          </p:nvPr>
        </p:nvSpPr>
        <p:spPr>
          <a:xfrm>
            <a:off x="228600" y="990600"/>
            <a:ext cx="8686800" cy="5562600"/>
          </a:xfrm>
        </p:spPr>
        <p:txBody>
          <a:bodyPr/>
          <a:lstStyle/>
          <a:p>
            <a:r>
              <a:rPr lang="en-US" sz="2600" b="1"/>
              <a:t>public FocusEvent(Component source,int id,boolean temporary, Component opposite)</a:t>
            </a:r>
            <a:endParaRPr lang="en-US" sz="2600"/>
          </a:p>
          <a:p>
            <a:pPr>
              <a:buFont typeface="Wingdings" pitchFamily="2" charset="2"/>
              <a:buNone/>
            </a:pPr>
            <a:endParaRPr lang="en-US" sz="2600" b="1"/>
          </a:p>
          <a:p>
            <a:pPr lvl="1"/>
            <a:r>
              <a:rPr lang="en-US" b="1"/>
              <a:t>source</a:t>
            </a:r>
            <a:r>
              <a:rPr lang="en-US"/>
              <a:t> - the Component that originated the event </a:t>
            </a:r>
          </a:p>
          <a:p>
            <a:pPr lvl="1"/>
            <a:r>
              <a:rPr lang="en-US" b="1"/>
              <a:t>id</a:t>
            </a:r>
            <a:r>
              <a:rPr lang="en-US"/>
              <a:t> - FOCUS_GAINED or FOCUS_LOST </a:t>
            </a:r>
          </a:p>
          <a:p>
            <a:pPr lvl="1"/>
            <a:r>
              <a:rPr lang="en-US" b="1"/>
              <a:t>temporary</a:t>
            </a:r>
            <a:r>
              <a:rPr lang="en-US"/>
              <a:t> - true if the focus change is temporary; false otherwise </a:t>
            </a:r>
          </a:p>
          <a:p>
            <a:pPr lvl="1"/>
            <a:r>
              <a:rPr lang="en-US" b="1"/>
              <a:t>opposite</a:t>
            </a:r>
            <a:r>
              <a:rPr lang="en-US"/>
              <a:t> - the other Component involved in the focus change, or null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381000"/>
            <a:ext cx="8229600" cy="6172200"/>
          </a:xfrm>
        </p:spPr>
        <p:txBody>
          <a:bodyPr/>
          <a:lstStyle/>
          <a:p>
            <a:r>
              <a:rPr lang="en-US" dirty="0"/>
              <a:t>In the delegation event model, </a:t>
            </a:r>
            <a:r>
              <a:rPr lang="en-US" b="1" dirty="0"/>
              <a:t>listener must register with a source in order to receive an event notification.</a:t>
            </a:r>
          </a:p>
          <a:p>
            <a:r>
              <a:rPr lang="en-US" dirty="0" smtClean="0"/>
              <a:t>Notification </a:t>
            </a:r>
            <a:r>
              <a:rPr lang="en-US" dirty="0"/>
              <a:t>are sent only to listeners that want to receive them.</a:t>
            </a:r>
          </a:p>
          <a:p>
            <a:r>
              <a:rPr lang="en-US" dirty="0"/>
              <a:t>There are mainly three parts in delegation event model.</a:t>
            </a:r>
          </a:p>
          <a:p>
            <a:pPr lvl="1"/>
            <a:r>
              <a:rPr lang="en-US" b="1" dirty="0"/>
              <a:t>Events.</a:t>
            </a:r>
          </a:p>
          <a:p>
            <a:pPr lvl="1"/>
            <a:r>
              <a:rPr lang="en-US" b="1" dirty="0"/>
              <a:t>Event sources.</a:t>
            </a:r>
          </a:p>
          <a:p>
            <a:pPr lvl="1"/>
            <a:r>
              <a:rPr lang="en-US" b="1" dirty="0"/>
              <a:t>Event Listeners.</a:t>
            </a:r>
          </a:p>
          <a:p>
            <a:pPr lvl="1"/>
            <a:endParaRPr lang="en-US" b="1"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228600" y="304800"/>
            <a:ext cx="8686800" cy="6172200"/>
          </a:xfrm>
        </p:spPr>
        <p:txBody>
          <a:bodyPr/>
          <a:lstStyle/>
          <a:p>
            <a:r>
              <a:rPr lang="en-US" sz="2600" b="1"/>
              <a:t>public FocusEvent(Component source,int id,boolean temporary)</a:t>
            </a:r>
            <a:endParaRPr lang="en-US" sz="2600"/>
          </a:p>
          <a:p>
            <a:pPr lvl="1"/>
            <a:r>
              <a:rPr lang="en-US" b="1"/>
              <a:t>id</a:t>
            </a:r>
            <a:r>
              <a:rPr lang="en-US"/>
              <a:t> - an integer indicating the type of event </a:t>
            </a:r>
          </a:p>
          <a:p>
            <a:pPr lvl="1"/>
            <a:r>
              <a:rPr lang="en-US" b="1"/>
              <a:t>temporary</a:t>
            </a:r>
            <a:r>
              <a:rPr lang="en-US"/>
              <a:t> - true if the focus change is temporary; false otherwise.</a:t>
            </a:r>
          </a:p>
          <a:p>
            <a:pPr lvl="1"/>
            <a:endParaRPr lang="en-US" b="1"/>
          </a:p>
          <a:p>
            <a:r>
              <a:rPr lang="en-US" sz="2600" b="1"/>
              <a:t>public FocusEvent(Component source,int id)</a:t>
            </a:r>
            <a:endParaRPr lang="en-US" sz="2600"/>
          </a:p>
          <a:p>
            <a:pPr lvl="1"/>
            <a:r>
              <a:rPr lang="en-US" b="1"/>
              <a:t>source</a:t>
            </a:r>
            <a:r>
              <a:rPr lang="en-US"/>
              <a:t> - the Component that originated the event </a:t>
            </a:r>
          </a:p>
          <a:p>
            <a:pPr lvl="1"/>
            <a:r>
              <a:rPr lang="en-US" b="1"/>
              <a:t>id</a:t>
            </a:r>
            <a:r>
              <a:rPr lang="en-US"/>
              <a:t> - an integer indicating the type of event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7813"/>
            <a:ext cx="8229600" cy="712787"/>
          </a:xfrm>
        </p:spPr>
        <p:txBody>
          <a:bodyPr/>
          <a:lstStyle/>
          <a:p>
            <a:r>
              <a:rPr lang="en-US" sz="3800" b="1"/>
              <a:t>Methods</a:t>
            </a:r>
          </a:p>
        </p:txBody>
      </p:sp>
      <p:sp>
        <p:nvSpPr>
          <p:cNvPr id="52227" name="Rectangle 3"/>
          <p:cNvSpPr>
            <a:spLocks noGrp="1" noChangeArrowheads="1"/>
          </p:cNvSpPr>
          <p:nvPr>
            <p:ph type="body" idx="1"/>
          </p:nvPr>
        </p:nvSpPr>
        <p:spPr>
          <a:xfrm>
            <a:off x="304800" y="990600"/>
            <a:ext cx="8534400" cy="5334000"/>
          </a:xfrm>
        </p:spPr>
        <p:txBody>
          <a:bodyPr/>
          <a:lstStyle/>
          <a:p>
            <a:r>
              <a:rPr lang="en-US" sz="2800" b="1"/>
              <a:t>public boolean isTemporary()</a:t>
            </a:r>
            <a:endParaRPr lang="en-US" sz="2800"/>
          </a:p>
          <a:p>
            <a:pPr lvl="1"/>
            <a:r>
              <a:rPr lang="en-US"/>
              <a:t>Identifies the focus change event as temporary or permanent. </a:t>
            </a:r>
            <a:endParaRPr lang="en-US" b="1"/>
          </a:p>
          <a:p>
            <a:pPr lvl="1"/>
            <a:r>
              <a:rPr lang="en-US" b="1"/>
              <a:t>Returns:</a:t>
            </a:r>
            <a:r>
              <a:rPr lang="en-US"/>
              <a:t> true if the focus change is temporary; false otherwise</a:t>
            </a:r>
            <a:endParaRPr lang="en-US" b="1"/>
          </a:p>
          <a:p>
            <a:r>
              <a:rPr lang="en-US" sz="2800" b="1"/>
              <a:t>public Component getOppositeComponent()</a:t>
            </a:r>
            <a:endParaRPr lang="en-US" sz="2800"/>
          </a:p>
          <a:p>
            <a:pPr lvl="1"/>
            <a:r>
              <a:rPr lang="en-US"/>
              <a:t>Returns the other Component involved in this focus change.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7813"/>
            <a:ext cx="8229600" cy="636587"/>
          </a:xfrm>
        </p:spPr>
        <p:txBody>
          <a:bodyPr>
            <a:normAutofit fontScale="90000"/>
          </a:bodyPr>
          <a:lstStyle/>
          <a:p>
            <a:r>
              <a:rPr lang="en-US" sz="3800" b="1"/>
              <a:t>FocusListener interface</a:t>
            </a:r>
            <a:r>
              <a:rPr lang="en-US" sz="3800"/>
              <a:t> </a:t>
            </a:r>
          </a:p>
        </p:txBody>
      </p:sp>
      <p:sp>
        <p:nvSpPr>
          <p:cNvPr id="53251" name="Rectangle 3"/>
          <p:cNvSpPr>
            <a:spLocks noGrp="1" noChangeArrowheads="1"/>
          </p:cNvSpPr>
          <p:nvPr>
            <p:ph type="body" idx="1"/>
          </p:nvPr>
        </p:nvSpPr>
        <p:spPr>
          <a:xfrm>
            <a:off x="457200" y="1143000"/>
            <a:ext cx="8229600" cy="4987925"/>
          </a:xfrm>
        </p:spPr>
        <p:txBody>
          <a:bodyPr/>
          <a:lstStyle/>
          <a:p>
            <a:r>
              <a:rPr lang="en-US" b="1"/>
              <a:t>void focusGained(FocusEvent e)</a:t>
            </a:r>
            <a:endParaRPr lang="en-US"/>
          </a:p>
          <a:p>
            <a:pPr lvl="1"/>
            <a:r>
              <a:rPr lang="en-US"/>
              <a:t>Invoked when a component gains the keyboard focus. </a:t>
            </a:r>
          </a:p>
          <a:p>
            <a:pPr lvl="1"/>
            <a:endParaRPr lang="en-US" b="1"/>
          </a:p>
          <a:p>
            <a:r>
              <a:rPr lang="en-US" b="1"/>
              <a:t>void focusLost(FocusEvent e)</a:t>
            </a:r>
            <a:endParaRPr lang="en-US"/>
          </a:p>
          <a:p>
            <a:pPr lvl="1"/>
            <a:r>
              <a:rPr lang="en-US"/>
              <a:t>Invoked when a component loses the keyboard focus.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214290"/>
            <a:ext cx="7929618" cy="6524863"/>
          </a:xfrm>
          <a:prstGeom prst="rect">
            <a:avLst/>
          </a:prstGeom>
        </p:spPr>
        <p:txBody>
          <a:bodyPr wrap="square">
            <a:spAutoFit/>
          </a:bodyPr>
          <a:lstStyle/>
          <a:p>
            <a:r>
              <a:rPr lang="en-IN" sz="2000" dirty="0" smtClean="0"/>
              <a:t>import java.awt.*;</a:t>
            </a:r>
          </a:p>
          <a:p>
            <a:r>
              <a:rPr lang="en-IN" sz="2000" dirty="0" smtClean="0"/>
              <a:t>import java.awt.event.*;</a:t>
            </a:r>
          </a:p>
          <a:p>
            <a:r>
              <a:rPr lang="en-IN" sz="2000" dirty="0" smtClean="0"/>
              <a:t>import </a:t>
            </a:r>
            <a:r>
              <a:rPr lang="en-IN" sz="2000" dirty="0" err="1" smtClean="0"/>
              <a:t>javax.swing</a:t>
            </a:r>
            <a:r>
              <a:rPr lang="en-IN" sz="2000" dirty="0" smtClean="0"/>
              <a:t>.*;</a:t>
            </a:r>
          </a:p>
          <a:p>
            <a:endParaRPr lang="en-IN" sz="2000" dirty="0" smtClean="0"/>
          </a:p>
          <a:p>
            <a:r>
              <a:rPr lang="en-IN" sz="2000" dirty="0" smtClean="0"/>
              <a:t>public class </a:t>
            </a:r>
            <a:r>
              <a:rPr lang="en-IN" sz="2000" dirty="0" err="1" smtClean="0"/>
              <a:t>FocusListenerExample</a:t>
            </a:r>
            <a:r>
              <a:rPr lang="en-IN" sz="2000" dirty="0" smtClean="0"/>
              <a:t> extends </a:t>
            </a:r>
            <a:r>
              <a:rPr lang="en-IN" sz="2000" dirty="0" err="1" smtClean="0"/>
              <a:t>JFrame</a:t>
            </a:r>
            <a:r>
              <a:rPr lang="en-IN" sz="2000" dirty="0" smtClean="0"/>
              <a:t> implements </a:t>
            </a:r>
            <a:r>
              <a:rPr lang="en-IN" sz="2000" dirty="0" err="1" smtClean="0"/>
              <a:t>FocusListener</a:t>
            </a:r>
            <a:endParaRPr lang="en-IN" sz="2000" dirty="0" smtClean="0"/>
          </a:p>
          <a:p>
            <a:r>
              <a:rPr lang="en-IN" sz="2000" dirty="0" smtClean="0"/>
              <a:t>{</a:t>
            </a:r>
          </a:p>
          <a:p>
            <a:r>
              <a:rPr lang="en-IN" sz="2000" dirty="0" smtClean="0"/>
              <a:t>     Button b1,b2;</a:t>
            </a:r>
          </a:p>
          <a:p>
            <a:r>
              <a:rPr lang="en-IN" sz="2000" dirty="0" smtClean="0"/>
              <a:t>    </a:t>
            </a:r>
          </a:p>
          <a:p>
            <a:r>
              <a:rPr lang="en-IN" sz="2000" dirty="0" smtClean="0"/>
              <a:t>     public </a:t>
            </a:r>
            <a:r>
              <a:rPr lang="en-IN" sz="2000" dirty="0" err="1" smtClean="0"/>
              <a:t>FocusListenerExample</a:t>
            </a:r>
            <a:r>
              <a:rPr lang="en-IN" sz="2000" dirty="0" smtClean="0"/>
              <a:t>()</a:t>
            </a:r>
          </a:p>
          <a:p>
            <a:r>
              <a:rPr lang="en-IN" sz="2000" dirty="0" smtClean="0"/>
              <a:t>     {</a:t>
            </a:r>
          </a:p>
          <a:p>
            <a:r>
              <a:rPr lang="en-IN" sz="2000" dirty="0" smtClean="0"/>
              <a:t>         b1=new Button ("First");</a:t>
            </a:r>
          </a:p>
          <a:p>
            <a:r>
              <a:rPr lang="en-IN" sz="2000" dirty="0" smtClean="0"/>
              <a:t>         b2=new Button ("Second");</a:t>
            </a:r>
          </a:p>
          <a:p>
            <a:r>
              <a:rPr lang="en-IN" sz="2000" dirty="0" smtClean="0"/>
              <a:t>         add(b1,BorderLayout.SOUTH);</a:t>
            </a:r>
          </a:p>
          <a:p>
            <a:r>
              <a:rPr lang="en-IN" sz="2000" dirty="0" smtClean="0"/>
              <a:t>         add(b2,BorderLayout.NORTH);</a:t>
            </a:r>
          </a:p>
          <a:p>
            <a:r>
              <a:rPr lang="en-IN" sz="2000" dirty="0" smtClean="0"/>
              <a:t>         b1.addFocusListener(this);</a:t>
            </a:r>
          </a:p>
          <a:p>
            <a:r>
              <a:rPr lang="en-IN" sz="2000" dirty="0" smtClean="0"/>
              <a:t>         b2.addFocusListener(this);</a:t>
            </a:r>
          </a:p>
          <a:p>
            <a:r>
              <a:rPr lang="en-IN" sz="2000" dirty="0" smtClean="0"/>
              <a:t>         </a:t>
            </a:r>
            <a:r>
              <a:rPr lang="en-IN" sz="2000" dirty="0" err="1" smtClean="0"/>
              <a:t>setSize</a:t>
            </a:r>
            <a:r>
              <a:rPr lang="en-IN" sz="2000" dirty="0" smtClean="0"/>
              <a:t>(200,200);</a:t>
            </a:r>
          </a:p>
          <a:p>
            <a:r>
              <a:rPr lang="en-IN" sz="2000" dirty="0" smtClean="0"/>
              <a:t>         </a:t>
            </a:r>
            <a:r>
              <a:rPr lang="en-IN" sz="2000" dirty="0" err="1" smtClean="0"/>
              <a:t>setDefaultCloseOperation</a:t>
            </a:r>
            <a:r>
              <a:rPr lang="en-IN" sz="2000" dirty="0" smtClean="0"/>
              <a:t>(</a:t>
            </a:r>
            <a:r>
              <a:rPr lang="en-IN" sz="2000" dirty="0" err="1" smtClean="0"/>
              <a:t>JFrame.EXIT_ON_CLOSE</a:t>
            </a:r>
            <a:r>
              <a:rPr lang="en-IN" sz="2000" dirty="0" smtClean="0"/>
              <a:t>);</a:t>
            </a:r>
          </a:p>
          <a:p>
            <a:r>
              <a:rPr lang="en-IN" sz="2000" dirty="0" smtClean="0"/>
              <a:t>         </a:t>
            </a:r>
            <a:r>
              <a:rPr lang="en-IN" sz="2000" dirty="0" err="1" smtClean="0"/>
              <a:t>setVisible</a:t>
            </a:r>
            <a:r>
              <a:rPr lang="en-IN" sz="2000" dirty="0" smtClean="0"/>
              <a:t>(true);</a:t>
            </a:r>
          </a:p>
          <a:p>
            <a:r>
              <a:rPr lang="en-IN" sz="2000" dirty="0" smtClean="0"/>
              <a:t>     }</a:t>
            </a: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214290"/>
            <a:ext cx="8143932" cy="6524863"/>
          </a:xfrm>
          <a:prstGeom prst="rect">
            <a:avLst/>
          </a:prstGeom>
        </p:spPr>
        <p:txBody>
          <a:bodyPr wrap="square">
            <a:spAutoFit/>
          </a:bodyPr>
          <a:lstStyle/>
          <a:p>
            <a:r>
              <a:rPr lang="en-IN" sz="2000" dirty="0" smtClean="0"/>
              <a:t> public void </a:t>
            </a:r>
            <a:r>
              <a:rPr lang="en-IN" sz="2000" dirty="0" err="1" smtClean="0"/>
              <a:t>focusGained</a:t>
            </a:r>
            <a:r>
              <a:rPr lang="en-IN" sz="2000" dirty="0" smtClean="0"/>
              <a:t>(</a:t>
            </a:r>
            <a:r>
              <a:rPr lang="en-IN" sz="2000" dirty="0" err="1" smtClean="0"/>
              <a:t>FocusEvent</a:t>
            </a:r>
            <a:r>
              <a:rPr lang="en-IN" sz="2000" dirty="0" smtClean="0"/>
              <a:t> </a:t>
            </a:r>
            <a:r>
              <a:rPr lang="en-IN" sz="2000" dirty="0" err="1" smtClean="0"/>
              <a:t>fe</a:t>
            </a:r>
            <a:r>
              <a:rPr lang="en-IN" sz="2000" dirty="0" smtClean="0"/>
              <a:t>) //method of </a:t>
            </a:r>
            <a:r>
              <a:rPr lang="en-IN" sz="2000" dirty="0" err="1" smtClean="0"/>
              <a:t>focuslistener</a:t>
            </a:r>
            <a:endParaRPr lang="en-IN" sz="2000" dirty="0" smtClean="0"/>
          </a:p>
          <a:p>
            <a:r>
              <a:rPr lang="en-IN" sz="2000" dirty="0" smtClean="0"/>
              <a:t>     {</a:t>
            </a:r>
          </a:p>
          <a:p>
            <a:r>
              <a:rPr lang="en-IN" sz="2000" dirty="0" smtClean="0"/>
              <a:t>         if(</a:t>
            </a:r>
            <a:r>
              <a:rPr lang="en-IN" sz="2000" dirty="0" err="1" smtClean="0"/>
              <a:t>fe.getSource</a:t>
            </a:r>
            <a:r>
              <a:rPr lang="en-IN" sz="2000" dirty="0" smtClean="0"/>
              <a:t>()==b1)</a:t>
            </a:r>
          </a:p>
          <a:p>
            <a:r>
              <a:rPr lang="en-IN" sz="2000" dirty="0" smtClean="0"/>
              <a:t>         	</a:t>
            </a:r>
            <a:r>
              <a:rPr lang="en-IN" sz="2000" dirty="0" err="1" smtClean="0"/>
              <a:t>System.out.println</a:t>
            </a:r>
            <a:r>
              <a:rPr lang="en-IN" sz="2000" dirty="0" smtClean="0"/>
              <a:t>(b1.getLabel()+"gained");</a:t>
            </a:r>
          </a:p>
          <a:p>
            <a:r>
              <a:rPr lang="en-IN" sz="2000" dirty="0" smtClean="0"/>
              <a:t>         if(</a:t>
            </a:r>
            <a:r>
              <a:rPr lang="en-IN" sz="2000" dirty="0" err="1" smtClean="0"/>
              <a:t>fe.getSource</a:t>
            </a:r>
            <a:r>
              <a:rPr lang="en-IN" sz="2000" dirty="0" smtClean="0"/>
              <a:t>()==b2)</a:t>
            </a:r>
          </a:p>
          <a:p>
            <a:r>
              <a:rPr lang="en-IN" sz="2000" dirty="0" smtClean="0"/>
              <a:t>         	</a:t>
            </a:r>
            <a:r>
              <a:rPr lang="en-IN" sz="2000" dirty="0" err="1" smtClean="0"/>
              <a:t>System.out.println</a:t>
            </a:r>
            <a:r>
              <a:rPr lang="en-IN" sz="2000" dirty="0" smtClean="0"/>
              <a:t>(b2.getLabel()+"gained");</a:t>
            </a:r>
          </a:p>
          <a:p>
            <a:r>
              <a:rPr lang="en-IN" sz="2000" dirty="0" smtClean="0"/>
              <a:t>         if(</a:t>
            </a:r>
            <a:r>
              <a:rPr lang="en-IN" sz="2000" dirty="0" err="1" smtClean="0"/>
              <a:t>fe.isTemporary</a:t>
            </a:r>
            <a:r>
              <a:rPr lang="en-IN" sz="2000" dirty="0" smtClean="0"/>
              <a:t>())</a:t>
            </a:r>
          </a:p>
          <a:p>
            <a:r>
              <a:rPr lang="en-IN" sz="2000" dirty="0" smtClean="0"/>
              <a:t>         	</a:t>
            </a:r>
            <a:r>
              <a:rPr lang="en-IN" sz="2000" dirty="0" err="1" smtClean="0"/>
              <a:t>System.out.println</a:t>
            </a:r>
            <a:r>
              <a:rPr lang="en-IN" sz="2000" dirty="0" smtClean="0"/>
              <a:t>("Temporary Focus");</a:t>
            </a:r>
          </a:p>
          <a:p>
            <a:r>
              <a:rPr lang="en-IN" sz="2000" dirty="0" smtClean="0"/>
              <a:t>     }</a:t>
            </a:r>
          </a:p>
          <a:p>
            <a:r>
              <a:rPr lang="en-IN" sz="2000" dirty="0" smtClean="0"/>
              <a:t>     public void </a:t>
            </a:r>
            <a:r>
              <a:rPr lang="en-IN" sz="2000" dirty="0" err="1" smtClean="0"/>
              <a:t>focusLost</a:t>
            </a:r>
            <a:r>
              <a:rPr lang="en-IN" sz="2000" dirty="0" smtClean="0"/>
              <a:t>(</a:t>
            </a:r>
            <a:r>
              <a:rPr lang="en-IN" sz="2000" dirty="0" err="1" smtClean="0"/>
              <a:t>FocusEvent</a:t>
            </a:r>
            <a:r>
              <a:rPr lang="en-IN" sz="2000" dirty="0" smtClean="0"/>
              <a:t> </a:t>
            </a:r>
            <a:r>
              <a:rPr lang="en-IN" sz="2000" dirty="0" err="1" smtClean="0"/>
              <a:t>fe</a:t>
            </a:r>
            <a:r>
              <a:rPr lang="en-IN" sz="2000" dirty="0" smtClean="0"/>
              <a:t>) //in </a:t>
            </a:r>
            <a:r>
              <a:rPr lang="en-IN" sz="2000" dirty="0" err="1" smtClean="0"/>
              <a:t>focusevent</a:t>
            </a:r>
            <a:r>
              <a:rPr lang="en-IN" sz="2000" dirty="0" smtClean="0"/>
              <a:t> "</a:t>
            </a:r>
            <a:r>
              <a:rPr lang="en-IN" sz="2000" dirty="0" err="1" smtClean="0"/>
              <a:t>getID</a:t>
            </a:r>
            <a:r>
              <a:rPr lang="en-IN" sz="2000" dirty="0" smtClean="0"/>
              <a:t>()"is a method</a:t>
            </a:r>
          </a:p>
          <a:p>
            <a:r>
              <a:rPr lang="en-IN" sz="2000" dirty="0" smtClean="0"/>
              <a:t>     {</a:t>
            </a:r>
          </a:p>
          <a:p>
            <a:r>
              <a:rPr lang="en-IN" sz="2000" dirty="0" smtClean="0"/>
              <a:t>         if(</a:t>
            </a:r>
            <a:r>
              <a:rPr lang="en-IN" sz="2000" dirty="0" err="1" smtClean="0"/>
              <a:t>fe.getSource</a:t>
            </a:r>
            <a:r>
              <a:rPr lang="en-IN" sz="2000" dirty="0" smtClean="0"/>
              <a:t>()==b1)</a:t>
            </a:r>
          </a:p>
          <a:p>
            <a:r>
              <a:rPr lang="en-IN" sz="2000" dirty="0" smtClean="0"/>
              <a:t>	</a:t>
            </a:r>
            <a:r>
              <a:rPr lang="en-IN" sz="2000" dirty="0" err="1" smtClean="0"/>
              <a:t>System.out.println</a:t>
            </a:r>
            <a:r>
              <a:rPr lang="en-IN" sz="2000" dirty="0" smtClean="0"/>
              <a:t>(b1.getLabel()+"lost");</a:t>
            </a:r>
          </a:p>
          <a:p>
            <a:r>
              <a:rPr lang="en-IN" sz="2000" dirty="0" smtClean="0"/>
              <a:t>         if(</a:t>
            </a:r>
            <a:r>
              <a:rPr lang="en-IN" sz="2000" dirty="0" err="1" smtClean="0"/>
              <a:t>fe.getSource</a:t>
            </a:r>
            <a:r>
              <a:rPr lang="en-IN" sz="2000" dirty="0" smtClean="0"/>
              <a:t>()==b2)</a:t>
            </a:r>
          </a:p>
          <a:p>
            <a:r>
              <a:rPr lang="en-IN" sz="2000" dirty="0" smtClean="0"/>
              <a:t>         	</a:t>
            </a:r>
            <a:r>
              <a:rPr lang="en-IN" sz="2000" dirty="0" err="1" smtClean="0"/>
              <a:t>System.out.println</a:t>
            </a:r>
            <a:r>
              <a:rPr lang="en-IN" sz="2000" dirty="0" smtClean="0"/>
              <a:t>(b2.getLabel()+"lost");</a:t>
            </a:r>
          </a:p>
          <a:p>
            <a:r>
              <a:rPr lang="en-IN" sz="2000" dirty="0" smtClean="0"/>
              <a:t>     }</a:t>
            </a:r>
          </a:p>
          <a:p>
            <a:r>
              <a:rPr lang="en-IN" sz="2000" dirty="0" smtClean="0"/>
              <a:t>     public static void main(String a[])</a:t>
            </a:r>
          </a:p>
          <a:p>
            <a:r>
              <a:rPr lang="en-IN" sz="2000" dirty="0" smtClean="0"/>
              <a:t>     {</a:t>
            </a:r>
          </a:p>
          <a:p>
            <a:r>
              <a:rPr lang="en-IN" sz="2000" dirty="0" smtClean="0"/>
              <a:t>         new </a:t>
            </a:r>
            <a:r>
              <a:rPr lang="en-IN" sz="2000" dirty="0" err="1" smtClean="0"/>
              <a:t>FocusListenerExample</a:t>
            </a:r>
            <a:r>
              <a:rPr lang="en-IN" sz="2000" dirty="0" smtClean="0"/>
              <a:t>();</a:t>
            </a:r>
          </a:p>
          <a:p>
            <a:r>
              <a:rPr lang="en-IN" sz="2000" dirty="0" smtClean="0"/>
              <a:t>     }</a:t>
            </a:r>
          </a:p>
          <a:p>
            <a:r>
              <a:rPr lang="en-IN" sz="2000" dirty="0" smtClean="0"/>
              <a:t>}</a:t>
            </a:r>
            <a:endParaRPr lang="en-IN" sz="2000"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285720" y="1357298"/>
            <a:ext cx="8643998" cy="4214841"/>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a:srcRect/>
          <a:stretch>
            <a:fillRect/>
          </a:stretch>
        </p:blipFill>
        <p:spPr bwMode="auto">
          <a:xfrm>
            <a:off x="5643570" y="2500306"/>
            <a:ext cx="2500330" cy="2500330"/>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7813"/>
            <a:ext cx="8229600" cy="407987"/>
          </a:xfrm>
        </p:spPr>
        <p:txBody>
          <a:bodyPr>
            <a:normAutofit fontScale="90000"/>
          </a:bodyPr>
          <a:lstStyle/>
          <a:p>
            <a:r>
              <a:rPr lang="en-US" sz="3800" b="1" dirty="0" err="1"/>
              <a:t>ItemEvent</a:t>
            </a:r>
            <a:r>
              <a:rPr lang="en-US" sz="3800" b="1" dirty="0"/>
              <a:t> class</a:t>
            </a:r>
            <a:r>
              <a:rPr lang="en-US" sz="3800" dirty="0"/>
              <a:t> </a:t>
            </a:r>
          </a:p>
        </p:txBody>
      </p:sp>
      <p:sp>
        <p:nvSpPr>
          <p:cNvPr id="32771" name="Rectangle 3"/>
          <p:cNvSpPr>
            <a:spLocks noGrp="1" noChangeArrowheads="1"/>
          </p:cNvSpPr>
          <p:nvPr>
            <p:ph type="body" idx="1"/>
          </p:nvPr>
        </p:nvSpPr>
        <p:spPr>
          <a:xfrm>
            <a:off x="457200" y="1066800"/>
            <a:ext cx="8229600" cy="5486400"/>
          </a:xfrm>
        </p:spPr>
        <p:txBody>
          <a:bodyPr/>
          <a:lstStyle/>
          <a:p>
            <a:r>
              <a:rPr lang="en-US" sz="2600"/>
              <a:t>A semantic event which indicates that an </a:t>
            </a:r>
            <a:r>
              <a:rPr lang="en-US" sz="2600" b="1"/>
              <a:t>item was selected or deselected. </a:t>
            </a:r>
          </a:p>
          <a:p>
            <a:r>
              <a:rPr lang="en-US" sz="2600"/>
              <a:t>This high-level event is generated by an ItemSelectable object (such as a List) when an item is selected or deselected by the user. </a:t>
            </a:r>
          </a:p>
          <a:p>
            <a:r>
              <a:rPr lang="en-US" sz="2600"/>
              <a:t>This class has following </a:t>
            </a:r>
            <a:r>
              <a:rPr lang="en-US" sz="2600" b="1"/>
              <a:t>constants.</a:t>
            </a:r>
          </a:p>
          <a:p>
            <a:r>
              <a:rPr lang="en-US" sz="2600" b="1"/>
              <a:t>public static final int SELECTED</a:t>
            </a:r>
            <a:endParaRPr lang="en-US" sz="2600"/>
          </a:p>
          <a:p>
            <a:pPr lvl="1"/>
            <a:r>
              <a:rPr lang="en-US"/>
              <a:t>This state-change value indicates that an item was selected. </a:t>
            </a:r>
            <a:endParaRPr lang="en-US" b="1"/>
          </a:p>
          <a:p>
            <a:r>
              <a:rPr lang="en-US" sz="2600" b="1"/>
              <a:t>public static final int DESELECTED</a:t>
            </a:r>
            <a:endParaRPr lang="en-US" sz="2600"/>
          </a:p>
          <a:p>
            <a:pPr lvl="1"/>
            <a:r>
              <a:rPr lang="en-US"/>
              <a:t>This state-change-value indicates that a selected item was deselected</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152400" y="533400"/>
            <a:ext cx="8763000" cy="5943600"/>
          </a:xfrm>
        </p:spPr>
        <p:txBody>
          <a:bodyPr/>
          <a:lstStyle/>
          <a:p>
            <a:r>
              <a:rPr lang="en-US" sz="2600" b="1"/>
              <a:t>public ItemEvent (ItemSelectable source, int id, Object item, int stateChange)</a:t>
            </a:r>
            <a:endParaRPr lang="en-US" sz="2600"/>
          </a:p>
          <a:p>
            <a:pPr lvl="1"/>
            <a:r>
              <a:rPr lang="en-US"/>
              <a:t>Constructs an ItemEvent object. </a:t>
            </a:r>
            <a:endParaRPr lang="en-US" b="1"/>
          </a:p>
          <a:p>
            <a:pPr lvl="1"/>
            <a:r>
              <a:rPr lang="en-US" b="1"/>
              <a:t>Parameters:</a:t>
            </a:r>
            <a:r>
              <a:rPr lang="en-US"/>
              <a:t> </a:t>
            </a:r>
          </a:p>
          <a:p>
            <a:pPr lvl="1"/>
            <a:r>
              <a:rPr lang="en-US" b="1"/>
              <a:t>source</a:t>
            </a:r>
            <a:r>
              <a:rPr lang="en-US"/>
              <a:t> - the ItemSelectable object that originated the event </a:t>
            </a:r>
          </a:p>
          <a:p>
            <a:pPr lvl="1"/>
            <a:r>
              <a:rPr lang="en-US" b="1"/>
              <a:t>id</a:t>
            </a:r>
            <a:r>
              <a:rPr lang="en-US"/>
              <a:t> - an integer that identifies the event type </a:t>
            </a:r>
          </a:p>
          <a:p>
            <a:pPr lvl="1"/>
            <a:r>
              <a:rPr lang="en-US" b="1"/>
              <a:t>item</a:t>
            </a:r>
            <a:r>
              <a:rPr lang="en-US"/>
              <a:t> - an object -- the item affected by the event </a:t>
            </a:r>
          </a:p>
          <a:p>
            <a:pPr lvl="1"/>
            <a:r>
              <a:rPr lang="en-US" b="1"/>
              <a:t>stateChange</a:t>
            </a:r>
            <a:r>
              <a:rPr lang="en-US"/>
              <a:t> - an integer that indicates whether the item was selected or deselected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7813"/>
            <a:ext cx="8229600" cy="636587"/>
          </a:xfrm>
        </p:spPr>
        <p:txBody>
          <a:bodyPr>
            <a:normAutofit fontScale="90000"/>
          </a:bodyPr>
          <a:lstStyle/>
          <a:p>
            <a:r>
              <a:rPr lang="en-US" sz="3800" b="1"/>
              <a:t>Methods of ItemEvent Class</a:t>
            </a:r>
          </a:p>
        </p:txBody>
      </p:sp>
      <p:sp>
        <p:nvSpPr>
          <p:cNvPr id="34819" name="Rectangle 3"/>
          <p:cNvSpPr>
            <a:spLocks noGrp="1" noChangeArrowheads="1"/>
          </p:cNvSpPr>
          <p:nvPr>
            <p:ph type="body" idx="1"/>
          </p:nvPr>
        </p:nvSpPr>
        <p:spPr>
          <a:xfrm>
            <a:off x="304800" y="1143000"/>
            <a:ext cx="8610600" cy="5486400"/>
          </a:xfrm>
        </p:spPr>
        <p:txBody>
          <a:bodyPr/>
          <a:lstStyle/>
          <a:p>
            <a:r>
              <a:rPr lang="en-US" sz="2600" b="1"/>
              <a:t>public ItemSelectable getItemSelectable()</a:t>
            </a:r>
            <a:endParaRPr lang="en-US" sz="2600"/>
          </a:p>
          <a:p>
            <a:pPr lvl="1"/>
            <a:r>
              <a:rPr lang="en-US" sz="2200"/>
              <a:t>Returns the creator of the event. </a:t>
            </a:r>
            <a:endParaRPr lang="en-US" sz="2200" b="1"/>
          </a:p>
          <a:p>
            <a:pPr lvl="1"/>
            <a:r>
              <a:rPr lang="en-US" sz="2200" b="1"/>
              <a:t>Returns:</a:t>
            </a:r>
            <a:r>
              <a:rPr lang="en-US" sz="2200"/>
              <a:t> the ItemSelectable object that originated the event.</a:t>
            </a:r>
          </a:p>
          <a:p>
            <a:r>
              <a:rPr lang="en-US" sz="2600" b="1"/>
              <a:t>public Object getItem()</a:t>
            </a:r>
            <a:endParaRPr lang="en-US" sz="2600"/>
          </a:p>
          <a:p>
            <a:pPr lvl="1"/>
            <a:r>
              <a:rPr lang="en-US" sz="2200"/>
              <a:t>Returns the item affected by the event. </a:t>
            </a:r>
            <a:endParaRPr lang="en-US" sz="2200" b="1"/>
          </a:p>
          <a:p>
            <a:pPr lvl="1"/>
            <a:r>
              <a:rPr lang="en-US" sz="2200" b="1"/>
              <a:t>Returns:</a:t>
            </a:r>
            <a:r>
              <a:rPr lang="en-US" sz="2200"/>
              <a:t> the item (object) that was affected by the event.</a:t>
            </a:r>
          </a:p>
          <a:p>
            <a:r>
              <a:rPr lang="en-US" sz="2600" b="1"/>
              <a:t>public int getStateChange()</a:t>
            </a:r>
            <a:endParaRPr lang="en-US" sz="2600"/>
          </a:p>
          <a:p>
            <a:pPr lvl="1"/>
            <a:r>
              <a:rPr lang="en-US" sz="2200"/>
              <a:t>Returns the type of state change (selected or deselected). </a:t>
            </a:r>
            <a:endParaRPr lang="en-US" sz="2200" b="1"/>
          </a:p>
          <a:p>
            <a:pPr lvl="1"/>
            <a:r>
              <a:rPr lang="en-US" sz="2200" b="1"/>
              <a:t>Returns:</a:t>
            </a:r>
            <a:r>
              <a:rPr lang="en-US" sz="2200"/>
              <a:t> an integer that indicates whether the item was selected or deselected</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7813"/>
            <a:ext cx="8229600" cy="560387"/>
          </a:xfrm>
        </p:spPr>
        <p:txBody>
          <a:bodyPr>
            <a:normAutofit fontScale="90000"/>
          </a:bodyPr>
          <a:lstStyle/>
          <a:p>
            <a:r>
              <a:rPr lang="en-US" sz="3800" b="1"/>
              <a:t>ItemListener interface</a:t>
            </a:r>
            <a:r>
              <a:rPr lang="en-US" sz="3800"/>
              <a:t> </a:t>
            </a:r>
          </a:p>
        </p:txBody>
      </p:sp>
      <p:sp>
        <p:nvSpPr>
          <p:cNvPr id="35843" name="Rectangle 3"/>
          <p:cNvSpPr>
            <a:spLocks noGrp="1" noChangeArrowheads="1"/>
          </p:cNvSpPr>
          <p:nvPr>
            <p:ph type="body" idx="1"/>
          </p:nvPr>
        </p:nvSpPr>
        <p:spPr>
          <a:xfrm>
            <a:off x="228600" y="1219200"/>
            <a:ext cx="8686800" cy="5181600"/>
          </a:xfrm>
        </p:spPr>
        <p:txBody>
          <a:bodyPr/>
          <a:lstStyle/>
          <a:p>
            <a:r>
              <a:rPr lang="en-US"/>
              <a:t>The listener interface for receiving item events.</a:t>
            </a:r>
          </a:p>
          <a:p>
            <a:endParaRPr lang="en-US"/>
          </a:p>
          <a:p>
            <a:r>
              <a:rPr lang="en-US" b="1"/>
              <a:t>void itemStateChanged(ItemEvent e)</a:t>
            </a:r>
            <a:endParaRPr lang="en-US"/>
          </a:p>
          <a:p>
            <a:r>
              <a:rPr lang="en-US"/>
              <a:t>Invoked when an item has been selected or deselected by the user. </a:t>
            </a:r>
          </a:p>
          <a:p>
            <a:r>
              <a:rPr lang="en-US"/>
              <a:t>The code written for this method performs the operations that need to occur when an item is selected (or deselected).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Components of Event </a:t>
            </a:r>
            <a:r>
              <a:rPr lang="en-IN" b="1" dirty="0" smtClean="0"/>
              <a:t>Handling</a:t>
            </a:r>
            <a:endParaRPr lang="en-IN" dirty="0"/>
          </a:p>
        </p:txBody>
      </p:sp>
      <p:sp>
        <p:nvSpPr>
          <p:cNvPr id="3" name="Content Placeholder 2"/>
          <p:cNvSpPr>
            <a:spLocks noGrp="1"/>
          </p:cNvSpPr>
          <p:nvPr>
            <p:ph idx="1"/>
          </p:nvPr>
        </p:nvSpPr>
        <p:spPr/>
        <p:txBody>
          <a:bodyPr/>
          <a:lstStyle/>
          <a:p>
            <a:pPr>
              <a:buNone/>
            </a:pPr>
            <a:r>
              <a:rPr lang="en-IN" dirty="0"/>
              <a:t>Event handling has three main components,</a:t>
            </a:r>
          </a:p>
          <a:p>
            <a:r>
              <a:rPr lang="en-IN" b="1" dirty="0"/>
              <a:t>Events :</a:t>
            </a:r>
            <a:r>
              <a:rPr lang="en-IN" dirty="0"/>
              <a:t> An event is a change of state of an object.</a:t>
            </a:r>
          </a:p>
          <a:p>
            <a:r>
              <a:rPr lang="en-IN" b="1" dirty="0"/>
              <a:t>Events Source :</a:t>
            </a:r>
            <a:r>
              <a:rPr lang="en-IN" dirty="0"/>
              <a:t> Event source is an object that generates an event.</a:t>
            </a:r>
          </a:p>
          <a:p>
            <a:r>
              <a:rPr lang="en-IN" b="1" dirty="0"/>
              <a:t>Listeners :</a:t>
            </a:r>
            <a:r>
              <a:rPr lang="en-IN" dirty="0"/>
              <a:t> A listener is an object that listens to the event. A listener gets notified when an event occurs.</a:t>
            </a:r>
          </a:p>
          <a:p>
            <a:pPr>
              <a:buNone/>
            </a:pPr>
            <a:endParaRPr lang="en-IN" dirty="0"/>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857232"/>
            <a:ext cx="7786742" cy="4985980"/>
          </a:xfrm>
          <a:prstGeom prst="rect">
            <a:avLst/>
          </a:prstGeom>
        </p:spPr>
        <p:txBody>
          <a:bodyPr wrap="square">
            <a:spAutoFit/>
          </a:bodyPr>
          <a:lstStyle/>
          <a:p>
            <a:r>
              <a:rPr lang="en-IN" sz="2000" dirty="0" smtClean="0"/>
              <a:t>import </a:t>
            </a:r>
            <a:r>
              <a:rPr lang="en-IN" sz="2000" dirty="0" err="1" smtClean="0"/>
              <a:t>java.applet</a:t>
            </a:r>
            <a:r>
              <a:rPr lang="en-IN" sz="2000" dirty="0" smtClean="0"/>
              <a:t>.*;</a:t>
            </a:r>
          </a:p>
          <a:p>
            <a:r>
              <a:rPr lang="en-IN" sz="2000" dirty="0" smtClean="0"/>
              <a:t>import java.awt.*;</a:t>
            </a:r>
          </a:p>
          <a:p>
            <a:r>
              <a:rPr lang="en-IN" sz="2000" dirty="0" smtClean="0"/>
              <a:t>import java.awt.event.*;</a:t>
            </a:r>
          </a:p>
          <a:p>
            <a:r>
              <a:rPr lang="en-IN" sz="2000" dirty="0" smtClean="0"/>
              <a:t> </a:t>
            </a:r>
          </a:p>
          <a:p>
            <a:r>
              <a:rPr lang="en-IN" sz="2000" dirty="0" smtClean="0"/>
              <a:t> /* &lt;applet code="</a:t>
            </a:r>
            <a:r>
              <a:rPr lang="en-IN" sz="2000" dirty="0" err="1" smtClean="0"/>
              <a:t>ItemListenerExample</a:t>
            </a:r>
            <a:r>
              <a:rPr lang="en-IN" sz="2000" dirty="0" smtClean="0"/>
              <a:t>" width=200 height=200&gt;</a:t>
            </a:r>
          </a:p>
          <a:p>
            <a:r>
              <a:rPr lang="en-IN" sz="2000" dirty="0" smtClean="0"/>
              <a:t>&lt;/applet&gt; */</a:t>
            </a:r>
          </a:p>
          <a:p>
            <a:r>
              <a:rPr lang="en-IN" sz="2000" dirty="0" smtClean="0"/>
              <a:t> </a:t>
            </a:r>
          </a:p>
          <a:p>
            <a:r>
              <a:rPr lang="en-IN" sz="2000" dirty="0" smtClean="0"/>
              <a:t>public class </a:t>
            </a:r>
            <a:r>
              <a:rPr lang="en-IN" sz="2000" dirty="0" err="1" smtClean="0"/>
              <a:t>ItemListenerExample</a:t>
            </a:r>
            <a:r>
              <a:rPr lang="en-IN" sz="2000" dirty="0" smtClean="0"/>
              <a:t> extends Applet implements </a:t>
            </a:r>
            <a:r>
              <a:rPr lang="en-IN" sz="2000" dirty="0" err="1" smtClean="0"/>
              <a:t>ItemListener</a:t>
            </a:r>
            <a:endParaRPr lang="en-IN" sz="2000" dirty="0" smtClean="0"/>
          </a:p>
          <a:p>
            <a:r>
              <a:rPr lang="en-IN" sz="2000" dirty="0" smtClean="0"/>
              <a:t>{</a:t>
            </a:r>
          </a:p>
          <a:p>
            <a:r>
              <a:rPr lang="en-IN" sz="2000" dirty="0" smtClean="0"/>
              <a:t> </a:t>
            </a:r>
          </a:p>
          <a:p>
            <a:r>
              <a:rPr lang="en-IN" sz="2000" dirty="0" smtClean="0"/>
              <a:t>        Checkbox java = null;</a:t>
            </a:r>
          </a:p>
          <a:p>
            <a:r>
              <a:rPr lang="en-IN" sz="2000" dirty="0" smtClean="0"/>
              <a:t>        Checkbox </a:t>
            </a:r>
            <a:r>
              <a:rPr lang="en-IN" sz="2000" dirty="0" err="1" smtClean="0"/>
              <a:t>vb</a:t>
            </a:r>
            <a:r>
              <a:rPr lang="en-IN" sz="2000" dirty="0" smtClean="0"/>
              <a:t> = null;</a:t>
            </a:r>
          </a:p>
          <a:p>
            <a:r>
              <a:rPr lang="en-IN" sz="2000" dirty="0" smtClean="0"/>
              <a:t>        Checkbox c = null;</a:t>
            </a:r>
          </a:p>
          <a:p>
            <a:r>
              <a:rPr lang="en-IN" sz="2000" dirty="0" smtClean="0"/>
              <a:t>       </a:t>
            </a:r>
          </a:p>
          <a:p>
            <a:r>
              <a:rPr lang="en-IN" sz="2000" dirty="0" smtClean="0"/>
              <a:t>        </a:t>
            </a:r>
            <a:endParaRPr lang="en-IN" sz="2000"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71461"/>
            <a:ext cx="7500990" cy="7017306"/>
          </a:xfrm>
          <a:prstGeom prst="rect">
            <a:avLst/>
          </a:prstGeom>
        </p:spPr>
        <p:txBody>
          <a:bodyPr wrap="square">
            <a:spAutoFit/>
          </a:bodyPr>
          <a:lstStyle/>
          <a:p>
            <a:r>
              <a:rPr lang="en-IN" dirty="0" smtClean="0"/>
              <a:t>         public void init()</a:t>
            </a:r>
          </a:p>
          <a:p>
            <a:r>
              <a:rPr lang="en-IN" dirty="0" smtClean="0"/>
              <a:t>         {</a:t>
            </a:r>
          </a:p>
          <a:p>
            <a:r>
              <a:rPr lang="en-IN" dirty="0" smtClean="0"/>
              <a:t>                java = new Checkbox("Java");</a:t>
            </a:r>
          </a:p>
          <a:p>
            <a:r>
              <a:rPr lang="en-IN" dirty="0" smtClean="0"/>
              <a:t>                </a:t>
            </a:r>
            <a:r>
              <a:rPr lang="en-IN" dirty="0" err="1" smtClean="0"/>
              <a:t>vb</a:t>
            </a:r>
            <a:r>
              <a:rPr lang="en-IN" dirty="0" smtClean="0"/>
              <a:t> = new Checkbox("Visual Basic");</a:t>
            </a:r>
          </a:p>
          <a:p>
            <a:r>
              <a:rPr lang="en-IN" dirty="0" smtClean="0"/>
              <a:t>                c = new Checkbox("C");</a:t>
            </a:r>
          </a:p>
          <a:p>
            <a:r>
              <a:rPr lang="en-IN" dirty="0" smtClean="0"/>
              <a:t>      </a:t>
            </a:r>
            <a:r>
              <a:rPr lang="en-IN" sz="1100" dirty="0" smtClean="0"/>
              <a:t>         </a:t>
            </a:r>
            <a:endParaRPr lang="en-IN" dirty="0" smtClean="0"/>
          </a:p>
          <a:p>
            <a:r>
              <a:rPr lang="en-IN" dirty="0" smtClean="0"/>
              <a:t>                add(java);</a:t>
            </a:r>
          </a:p>
          <a:p>
            <a:r>
              <a:rPr lang="en-IN" dirty="0" smtClean="0"/>
              <a:t>                add(</a:t>
            </a:r>
            <a:r>
              <a:rPr lang="en-IN" dirty="0" err="1" smtClean="0"/>
              <a:t>vb</a:t>
            </a:r>
            <a:r>
              <a:rPr lang="en-IN" dirty="0" smtClean="0"/>
              <a:t>);</a:t>
            </a:r>
          </a:p>
          <a:p>
            <a:r>
              <a:rPr lang="en-IN" dirty="0" smtClean="0"/>
              <a:t>                add(c);</a:t>
            </a:r>
          </a:p>
          <a:p>
            <a:r>
              <a:rPr lang="en-IN" dirty="0" smtClean="0"/>
              <a:t>               </a:t>
            </a:r>
          </a:p>
          <a:p>
            <a:r>
              <a:rPr lang="en-IN" dirty="0" smtClean="0"/>
              <a:t>                </a:t>
            </a:r>
            <a:r>
              <a:rPr lang="en-IN" dirty="0" err="1" smtClean="0"/>
              <a:t>java.addItemListener</a:t>
            </a:r>
            <a:r>
              <a:rPr lang="en-IN" dirty="0" smtClean="0"/>
              <a:t>(this);</a:t>
            </a:r>
          </a:p>
          <a:p>
            <a:r>
              <a:rPr lang="en-IN" dirty="0" smtClean="0"/>
              <a:t>                </a:t>
            </a:r>
            <a:r>
              <a:rPr lang="en-IN" dirty="0" err="1" smtClean="0"/>
              <a:t>vb.addItemListener</a:t>
            </a:r>
            <a:r>
              <a:rPr lang="en-IN" dirty="0" smtClean="0"/>
              <a:t>(this);</a:t>
            </a:r>
          </a:p>
          <a:p>
            <a:r>
              <a:rPr lang="en-IN" dirty="0" smtClean="0"/>
              <a:t>                </a:t>
            </a:r>
            <a:r>
              <a:rPr lang="en-IN" dirty="0" err="1" smtClean="0"/>
              <a:t>c.addItemListener</a:t>
            </a:r>
            <a:r>
              <a:rPr lang="en-IN" dirty="0" smtClean="0"/>
              <a:t>(this);</a:t>
            </a:r>
          </a:p>
          <a:p>
            <a:r>
              <a:rPr lang="en-IN" dirty="0" smtClean="0"/>
              <a:t>        }</a:t>
            </a:r>
          </a:p>
          <a:p>
            <a:r>
              <a:rPr lang="en-IN" dirty="0" smtClean="0"/>
              <a:t>        public void paint(Graphics g)</a:t>
            </a:r>
          </a:p>
          <a:p>
            <a:r>
              <a:rPr lang="en-IN" dirty="0" smtClean="0"/>
              <a:t>        {</a:t>
            </a:r>
          </a:p>
          <a:p>
            <a:r>
              <a:rPr lang="en-IN" dirty="0" smtClean="0"/>
              <a:t>                </a:t>
            </a:r>
            <a:r>
              <a:rPr lang="en-IN" dirty="0" err="1" smtClean="0"/>
              <a:t>g.drawString</a:t>
            </a:r>
            <a:r>
              <a:rPr lang="en-IN" dirty="0" smtClean="0"/>
              <a:t>("Java: " + </a:t>
            </a:r>
            <a:r>
              <a:rPr lang="en-IN" dirty="0" err="1" smtClean="0"/>
              <a:t>java.getState</a:t>
            </a:r>
            <a:r>
              <a:rPr lang="en-IN" dirty="0" smtClean="0"/>
              <a:t>(),10,80);</a:t>
            </a:r>
          </a:p>
          <a:p>
            <a:r>
              <a:rPr lang="en-IN" dirty="0" smtClean="0"/>
              <a:t>                </a:t>
            </a:r>
            <a:r>
              <a:rPr lang="en-IN" dirty="0" err="1" smtClean="0"/>
              <a:t>g.drawString</a:t>
            </a:r>
            <a:r>
              <a:rPr lang="en-IN" dirty="0" smtClean="0"/>
              <a:t>("VB: " + </a:t>
            </a:r>
            <a:r>
              <a:rPr lang="en-IN" dirty="0" err="1" smtClean="0"/>
              <a:t>vb.getState</a:t>
            </a:r>
            <a:r>
              <a:rPr lang="en-IN" dirty="0" smtClean="0"/>
              <a:t>(), 10, 100);</a:t>
            </a:r>
          </a:p>
          <a:p>
            <a:r>
              <a:rPr lang="en-IN" dirty="0" smtClean="0"/>
              <a:t>                </a:t>
            </a:r>
            <a:r>
              <a:rPr lang="en-IN" dirty="0" err="1" smtClean="0"/>
              <a:t>g.drawString</a:t>
            </a:r>
            <a:r>
              <a:rPr lang="en-IN" dirty="0" smtClean="0"/>
              <a:t>("C: " + </a:t>
            </a:r>
            <a:r>
              <a:rPr lang="en-IN" dirty="0" err="1" smtClean="0"/>
              <a:t>c.getState</a:t>
            </a:r>
            <a:r>
              <a:rPr lang="en-IN" dirty="0" smtClean="0"/>
              <a:t>(), 10, 120);  </a:t>
            </a:r>
          </a:p>
          <a:p>
            <a:r>
              <a:rPr lang="en-IN" dirty="0" smtClean="0"/>
              <a:t>        }</a:t>
            </a:r>
          </a:p>
          <a:p>
            <a:r>
              <a:rPr lang="en-IN" dirty="0" smtClean="0"/>
              <a:t>       public void </a:t>
            </a:r>
            <a:r>
              <a:rPr lang="en-IN" dirty="0" err="1" smtClean="0"/>
              <a:t>itemStateChanged</a:t>
            </a:r>
            <a:r>
              <a:rPr lang="en-IN" dirty="0" smtClean="0"/>
              <a:t>(</a:t>
            </a:r>
            <a:r>
              <a:rPr lang="en-IN" dirty="0" err="1" smtClean="0"/>
              <a:t>ItemEvent</a:t>
            </a:r>
            <a:r>
              <a:rPr lang="en-IN" dirty="0" smtClean="0"/>
              <a:t> </a:t>
            </a:r>
            <a:r>
              <a:rPr lang="en-IN" dirty="0" err="1" smtClean="0"/>
              <a:t>ie</a:t>
            </a:r>
            <a:r>
              <a:rPr lang="en-IN" dirty="0" smtClean="0"/>
              <a:t>)</a:t>
            </a:r>
          </a:p>
          <a:p>
            <a:r>
              <a:rPr lang="en-IN" dirty="0" smtClean="0"/>
              <a:t>       {</a:t>
            </a:r>
          </a:p>
          <a:p>
            <a:r>
              <a:rPr lang="en-IN" dirty="0" smtClean="0"/>
              <a:t>                repaint();             </a:t>
            </a:r>
          </a:p>
          <a:p>
            <a:r>
              <a:rPr lang="en-IN" dirty="0" smtClean="0"/>
              <a:t>        }</a:t>
            </a:r>
          </a:p>
          <a:p>
            <a:r>
              <a:rPr lang="en-IN" dirty="0" smtClean="0"/>
              <a:t>} </a:t>
            </a:r>
            <a:endParaRPr lang="en-IN"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428860" y="1142984"/>
            <a:ext cx="4143404" cy="3786214"/>
          </a:xfrm>
          <a:prstGeom prst="rect">
            <a:avLst/>
          </a:prstGeom>
          <a:noFill/>
          <a:ln w="9525">
            <a:noFill/>
            <a:miter lim="800000"/>
            <a:headEnd/>
            <a:tailEnd/>
          </a:ln>
          <a:effectLst/>
        </p:spPr>
      </p:pic>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7813"/>
            <a:ext cx="8229600" cy="560387"/>
          </a:xfrm>
        </p:spPr>
        <p:txBody>
          <a:bodyPr>
            <a:normAutofit fontScale="90000"/>
          </a:bodyPr>
          <a:lstStyle/>
          <a:p>
            <a:r>
              <a:rPr lang="en-US" sz="3800" b="1" dirty="0" err="1"/>
              <a:t>KeyEvent</a:t>
            </a:r>
            <a:r>
              <a:rPr lang="en-US" sz="3800" b="1" dirty="0"/>
              <a:t> class</a:t>
            </a:r>
            <a:r>
              <a:rPr lang="en-US" sz="3800" dirty="0"/>
              <a:t> </a:t>
            </a:r>
          </a:p>
        </p:txBody>
      </p:sp>
      <p:sp>
        <p:nvSpPr>
          <p:cNvPr id="27651" name="Rectangle 3"/>
          <p:cNvSpPr>
            <a:spLocks noGrp="1" noChangeArrowheads="1"/>
          </p:cNvSpPr>
          <p:nvPr>
            <p:ph type="body" idx="1"/>
          </p:nvPr>
        </p:nvSpPr>
        <p:spPr>
          <a:xfrm>
            <a:off x="152400" y="914400"/>
            <a:ext cx="8763000" cy="5715000"/>
          </a:xfrm>
        </p:spPr>
        <p:txBody>
          <a:bodyPr/>
          <a:lstStyle/>
          <a:p>
            <a:pPr>
              <a:lnSpc>
                <a:spcPct val="90000"/>
              </a:lnSpc>
            </a:pPr>
            <a:r>
              <a:rPr lang="en-US" sz="2000"/>
              <a:t>An event which indicates that a keystroke occurred in a component. </a:t>
            </a:r>
          </a:p>
          <a:p>
            <a:pPr>
              <a:lnSpc>
                <a:spcPct val="90000"/>
              </a:lnSpc>
            </a:pPr>
            <a:endParaRPr lang="en-US" sz="2000"/>
          </a:p>
          <a:p>
            <a:pPr>
              <a:lnSpc>
                <a:spcPct val="90000"/>
              </a:lnSpc>
            </a:pPr>
            <a:r>
              <a:rPr lang="en-US" sz="2000"/>
              <a:t>This class has following constant.</a:t>
            </a:r>
          </a:p>
          <a:p>
            <a:pPr>
              <a:lnSpc>
                <a:spcPct val="90000"/>
              </a:lnSpc>
            </a:pPr>
            <a:endParaRPr lang="en-US" sz="2000" b="1"/>
          </a:p>
          <a:p>
            <a:pPr>
              <a:lnSpc>
                <a:spcPct val="90000"/>
              </a:lnSpc>
            </a:pPr>
            <a:r>
              <a:rPr lang="en-US" sz="2000" b="1"/>
              <a:t>public static final int KEY_PRESSED</a:t>
            </a:r>
            <a:endParaRPr lang="en-US" sz="2000"/>
          </a:p>
          <a:p>
            <a:pPr>
              <a:lnSpc>
                <a:spcPct val="90000"/>
              </a:lnSpc>
            </a:pPr>
            <a:r>
              <a:rPr lang="en-US" sz="2000"/>
              <a:t>The "key pressed" event. This event is generated when a key is pushed down.</a:t>
            </a:r>
          </a:p>
          <a:p>
            <a:pPr>
              <a:lnSpc>
                <a:spcPct val="90000"/>
              </a:lnSpc>
            </a:pPr>
            <a:endParaRPr lang="en-US" sz="2000" b="1"/>
          </a:p>
          <a:p>
            <a:pPr>
              <a:lnSpc>
                <a:spcPct val="90000"/>
              </a:lnSpc>
            </a:pPr>
            <a:r>
              <a:rPr lang="en-US" sz="2000" b="1"/>
              <a:t>public static final int KEY_RELEASED</a:t>
            </a:r>
            <a:endParaRPr lang="en-US" sz="2000"/>
          </a:p>
          <a:p>
            <a:pPr>
              <a:lnSpc>
                <a:spcPct val="90000"/>
              </a:lnSpc>
            </a:pPr>
            <a:r>
              <a:rPr lang="en-US" sz="2000"/>
              <a:t>The "key released" event. This event is generated when a key is let up. </a:t>
            </a:r>
          </a:p>
          <a:p>
            <a:pPr>
              <a:lnSpc>
                <a:spcPct val="90000"/>
              </a:lnSpc>
            </a:pPr>
            <a:endParaRPr lang="en-US" sz="2000" b="1"/>
          </a:p>
          <a:p>
            <a:pPr>
              <a:lnSpc>
                <a:spcPct val="90000"/>
              </a:lnSpc>
            </a:pPr>
            <a:r>
              <a:rPr lang="en-US" sz="2000" b="1"/>
              <a:t>public static final int KEY_TYPED</a:t>
            </a:r>
            <a:endParaRPr lang="en-US" sz="2000"/>
          </a:p>
          <a:p>
            <a:pPr>
              <a:lnSpc>
                <a:spcPct val="90000"/>
              </a:lnSpc>
            </a:pPr>
            <a:r>
              <a:rPr lang="en-US" sz="2000"/>
              <a:t>The "key typed" event. This event is generated when a character is entered. In the simplest case, it is produced by a single key press. Often, however, characters are produced by series of key presses, and the mapping from key pressed events to key typed events may be many-to-one or many-to-many.</a:t>
            </a:r>
            <a:r>
              <a:rPr lang="en-US"/>
              <a:t>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228600" y="304800"/>
            <a:ext cx="8686800" cy="6248400"/>
          </a:xfrm>
        </p:spPr>
        <p:txBody>
          <a:bodyPr>
            <a:normAutofit lnSpcReduction="10000"/>
          </a:bodyPr>
          <a:lstStyle/>
          <a:p>
            <a:pPr>
              <a:lnSpc>
                <a:spcPct val="90000"/>
              </a:lnSpc>
            </a:pPr>
            <a:r>
              <a:rPr lang="en-US"/>
              <a:t>There are many other integer constants that are defined by KeyEvent. For example</a:t>
            </a:r>
            <a:endParaRPr lang="en-US" b="1"/>
          </a:p>
          <a:p>
            <a:pPr lvl="1">
              <a:lnSpc>
                <a:spcPct val="90000"/>
              </a:lnSpc>
            </a:pPr>
            <a:r>
              <a:rPr lang="en-US" b="1"/>
              <a:t>VK_0 to VK_9 </a:t>
            </a:r>
          </a:p>
          <a:p>
            <a:pPr lvl="1">
              <a:lnSpc>
                <a:spcPct val="90000"/>
              </a:lnSpc>
            </a:pPr>
            <a:r>
              <a:rPr lang="en-US" b="1"/>
              <a:t>VK_A to VK_Z</a:t>
            </a:r>
            <a:r>
              <a:rPr lang="en-US"/>
              <a:t> define the ASCII equivalents of the numbers and letters. </a:t>
            </a:r>
          </a:p>
          <a:p>
            <a:pPr lvl="1">
              <a:lnSpc>
                <a:spcPct val="90000"/>
              </a:lnSpc>
            </a:pPr>
            <a:endParaRPr lang="en-US"/>
          </a:p>
          <a:p>
            <a:pPr>
              <a:lnSpc>
                <a:spcPct val="90000"/>
              </a:lnSpc>
            </a:pPr>
            <a:r>
              <a:rPr lang="en-US"/>
              <a:t>Here are some others:</a:t>
            </a:r>
            <a:endParaRPr lang="en-US" b="1"/>
          </a:p>
          <a:p>
            <a:pPr lvl="1">
              <a:lnSpc>
                <a:spcPct val="90000"/>
              </a:lnSpc>
            </a:pPr>
            <a:r>
              <a:rPr lang="en-US" b="1"/>
              <a:t>VK_ENTER, VK_ESCAPE, VK_CANCEL, VK_UP, VK_DOWN, VK_LEFT, VK_RIGHT, VK_PAGE_DOWN,VK_PAGE_UP, VK_SHIFT, VK_ALT, VK_CONTROL</a:t>
            </a:r>
            <a:endParaRPr lang="en-US"/>
          </a:p>
          <a:p>
            <a:pPr>
              <a:lnSpc>
                <a:spcPct val="90000"/>
              </a:lnSpc>
            </a:pPr>
            <a:r>
              <a:rPr lang="en-US"/>
              <a:t>The VK constants specify virtual key codes and are independent of any modifiers, such as control, shift, or alt.</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7813"/>
            <a:ext cx="8229600" cy="636587"/>
          </a:xfrm>
        </p:spPr>
        <p:txBody>
          <a:bodyPr>
            <a:normAutofit fontScale="90000"/>
          </a:bodyPr>
          <a:lstStyle/>
          <a:p>
            <a:r>
              <a:rPr lang="en-US" sz="3800" b="1"/>
              <a:t>Methods of KeyEvent class</a:t>
            </a:r>
          </a:p>
        </p:txBody>
      </p:sp>
      <p:sp>
        <p:nvSpPr>
          <p:cNvPr id="29699" name="Rectangle 3"/>
          <p:cNvSpPr>
            <a:spLocks noGrp="1" noChangeArrowheads="1"/>
          </p:cNvSpPr>
          <p:nvPr>
            <p:ph type="body" idx="1"/>
          </p:nvPr>
        </p:nvSpPr>
        <p:spPr>
          <a:xfrm>
            <a:off x="228600" y="1143000"/>
            <a:ext cx="8686800" cy="5486400"/>
          </a:xfrm>
        </p:spPr>
        <p:txBody>
          <a:bodyPr>
            <a:normAutofit fontScale="92500" lnSpcReduction="20000"/>
          </a:bodyPr>
          <a:lstStyle/>
          <a:p>
            <a:r>
              <a:rPr lang="en-US" b="1" dirty="0"/>
              <a:t>public </a:t>
            </a:r>
            <a:r>
              <a:rPr lang="en-US" b="1" dirty="0" err="1"/>
              <a:t>int</a:t>
            </a:r>
            <a:r>
              <a:rPr lang="en-US" b="1" dirty="0"/>
              <a:t> </a:t>
            </a:r>
            <a:r>
              <a:rPr lang="en-US" b="1" dirty="0" err="1"/>
              <a:t>getKeyCode</a:t>
            </a:r>
            <a:r>
              <a:rPr lang="en-US" b="1" dirty="0"/>
              <a:t>()</a:t>
            </a:r>
            <a:endParaRPr lang="en-US" dirty="0"/>
          </a:p>
          <a:p>
            <a:pPr lvl="1"/>
            <a:r>
              <a:rPr lang="en-US" dirty="0"/>
              <a:t>Returns the integer </a:t>
            </a:r>
            <a:r>
              <a:rPr lang="en-US" dirty="0" err="1"/>
              <a:t>keyCode</a:t>
            </a:r>
            <a:r>
              <a:rPr lang="en-US" dirty="0"/>
              <a:t> associated with the key in this event. </a:t>
            </a:r>
            <a:endParaRPr lang="en-US" b="1" dirty="0"/>
          </a:p>
          <a:p>
            <a:pPr lvl="1"/>
            <a:r>
              <a:rPr lang="en-US" b="1" dirty="0"/>
              <a:t>Returns:</a:t>
            </a:r>
            <a:r>
              <a:rPr lang="en-US" dirty="0"/>
              <a:t> the integer code for an actual key on the keyboard. </a:t>
            </a:r>
          </a:p>
          <a:p>
            <a:r>
              <a:rPr lang="en-US" b="1" dirty="0"/>
              <a:t>public char </a:t>
            </a:r>
            <a:r>
              <a:rPr lang="en-US" b="1" dirty="0" err="1"/>
              <a:t>getKeyChar</a:t>
            </a:r>
            <a:r>
              <a:rPr lang="en-US" b="1" dirty="0"/>
              <a:t>()</a:t>
            </a:r>
            <a:endParaRPr lang="en-US" dirty="0"/>
          </a:p>
          <a:p>
            <a:pPr lvl="1"/>
            <a:r>
              <a:rPr lang="en-US" dirty="0"/>
              <a:t>Returns the character associated with the key in this event. </a:t>
            </a:r>
          </a:p>
          <a:p>
            <a:pPr lvl="1"/>
            <a:r>
              <a:rPr lang="en-US" dirty="0"/>
              <a:t>For example, the KEY_TYPED event for shift + "a" returns the value for "A". </a:t>
            </a:r>
            <a:endParaRPr lang="en-US" dirty="0" smtClean="0"/>
          </a:p>
          <a:p>
            <a:pPr marL="342900" lvl="1" indent="-342900">
              <a:buFont typeface="Arial" pitchFamily="34" charset="0"/>
              <a:buChar char="•"/>
            </a:pPr>
            <a:r>
              <a:rPr lang="en-US" sz="3200" b="1" dirty="0" err="1" smtClean="0"/>
              <a:t>boolean</a:t>
            </a:r>
            <a:r>
              <a:rPr lang="en-US" sz="3200" b="1" dirty="0" smtClean="0"/>
              <a:t> </a:t>
            </a:r>
            <a:r>
              <a:rPr lang="en-US" sz="3200" b="1" dirty="0" err="1" smtClean="0"/>
              <a:t>isActionKey</a:t>
            </a:r>
            <a:r>
              <a:rPr lang="en-US" sz="3200" b="1" dirty="0" smtClean="0"/>
              <a:t>()</a:t>
            </a:r>
          </a:p>
          <a:p>
            <a:pPr lvl="1"/>
            <a:r>
              <a:rPr lang="en-US" dirty="0" smtClean="0"/>
              <a:t>Returns true if the key firing the event is an action key. Examples of action keys include Page Up, Caps Lock, the arrow and function keys.</a:t>
            </a:r>
          </a:p>
          <a:p>
            <a:pPr marL="742950" lvl="2" indent="-342900">
              <a:buNone/>
            </a:pPr>
            <a:endParaRPr lang="en-US" b="1" dirty="0" smtClean="0"/>
          </a:p>
          <a:p>
            <a:pPr lvl="1">
              <a:buNone/>
            </a:pPr>
            <a:endParaRPr lang="en-US"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0"/>
            <a:ext cx="8183880" cy="1051560"/>
          </a:xfrm>
        </p:spPr>
        <p:txBody>
          <a:bodyPr/>
          <a:lstStyle/>
          <a:p>
            <a:pPr algn="ctr"/>
            <a:r>
              <a:rPr lang="en-US" b="0" dirty="0" err="1" smtClean="0">
                <a:solidFill>
                  <a:srgbClr val="C00000"/>
                </a:solidFill>
                <a:effectLst/>
                <a:latin typeface="Times New Roman" pitchFamily="18" charset="0"/>
                <a:cs typeface="Times New Roman" pitchFamily="18" charset="0"/>
              </a:rPr>
              <a:t>KeyListener</a:t>
            </a:r>
            <a:r>
              <a:rPr lang="en-US" b="0" dirty="0" smtClean="0">
                <a:solidFill>
                  <a:srgbClr val="C00000"/>
                </a:solidFill>
                <a:effectLst/>
                <a:latin typeface="Times New Roman" pitchFamily="18" charset="0"/>
                <a:cs typeface="Times New Roman" pitchFamily="18" charset="0"/>
              </a:rPr>
              <a:t> Interface</a:t>
            </a:r>
            <a:endParaRPr lang="en-US" b="0" dirty="0">
              <a:solidFill>
                <a:srgbClr val="C00000"/>
              </a:solidFill>
              <a:effectLst/>
              <a:latin typeface="Times New Roman" pitchFamily="18" charset="0"/>
              <a:cs typeface="Times New Roman" pitchFamily="18" charset="0"/>
            </a:endParaRPr>
          </a:p>
        </p:txBody>
      </p:sp>
      <p:sp>
        <p:nvSpPr>
          <p:cNvPr id="2" name="Content Placeholder 1"/>
          <p:cNvSpPr>
            <a:spLocks noGrp="1"/>
          </p:cNvSpPr>
          <p:nvPr>
            <p:ph idx="1"/>
          </p:nvPr>
        </p:nvSpPr>
        <p:spPr>
          <a:xfrm>
            <a:off x="457200" y="990600"/>
            <a:ext cx="8382000" cy="5257800"/>
          </a:xfrm>
        </p:spPr>
        <p:txBody>
          <a:bodyPr>
            <a:normAutofit/>
          </a:bodyPr>
          <a:lstStyle/>
          <a:p>
            <a:endParaRPr lang="en-US" sz="22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Key events indicate when the user is typing at the keyboard.</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Key events are fired by the component with the keyboard focus when the user presses or releases keyboard keys.</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Notifications are sent about two basic kinds of key events:</a:t>
            </a:r>
          </a:p>
          <a:p>
            <a:pPr lvl="1"/>
            <a:r>
              <a:rPr lang="en-US" sz="2400" dirty="0" smtClean="0">
                <a:latin typeface="Times New Roman" pitchFamily="18" charset="0"/>
                <a:cs typeface="Times New Roman" pitchFamily="18" charset="0"/>
              </a:rPr>
              <a:t>The typing of a Unicode character</a:t>
            </a:r>
          </a:p>
          <a:p>
            <a:pPr lvl="1"/>
            <a:r>
              <a:rPr lang="en-US" sz="2400" dirty="0" smtClean="0">
                <a:latin typeface="Times New Roman" pitchFamily="18" charset="0"/>
                <a:cs typeface="Times New Roman" pitchFamily="18" charset="0"/>
              </a:rPr>
              <a:t>The pressing or releasing of a key on the keyboard</a:t>
            </a:r>
          </a:p>
          <a:p>
            <a:endParaRPr lang="en-US" sz="2200" dirty="0" smtClean="0">
              <a:latin typeface="Times New Roman" pitchFamily="18" charset="0"/>
              <a:cs typeface="Times New Roman" pitchFamily="18" charset="0"/>
            </a:endParaRPr>
          </a:p>
          <a:p>
            <a:endParaRPr lang="en-US" sz="2200"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wipe(down)">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down)">
                                      <p:cBhvr>
                                        <p:cTn id="17" dur="500"/>
                                        <p:tgtEl>
                                          <p:spTgt spid="2">
                                            <p:txEl>
                                              <p:pRg st="5" end="5"/>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wipe(down)">
                                      <p:cBhvr>
                                        <p:cTn id="20" dur="500"/>
                                        <p:tgtEl>
                                          <p:spTgt spid="2">
                                            <p:txEl>
                                              <p:pRg st="6" end="6"/>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animEffect transition="in" filter="wipe(down)">
                                      <p:cBhvr>
                                        <p:cTn id="23"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382000" cy="5257800"/>
          </a:xfrm>
        </p:spPr>
        <p:txBody>
          <a:bodyPr>
            <a:normAutofit/>
          </a:bodyPr>
          <a:lstStyle/>
          <a:p>
            <a:r>
              <a:rPr lang="en-US" sz="2200" dirty="0" smtClean="0">
                <a:latin typeface="Times New Roman" pitchFamily="18" charset="0"/>
                <a:cs typeface="Times New Roman" pitchFamily="18" charset="0"/>
              </a:rPr>
              <a:t>The first kind of event is called a </a:t>
            </a:r>
            <a:r>
              <a:rPr lang="en-US" sz="2200" i="1" dirty="0" smtClean="0">
                <a:latin typeface="Times New Roman" pitchFamily="18" charset="0"/>
                <a:cs typeface="Times New Roman" pitchFamily="18" charset="0"/>
              </a:rPr>
              <a:t>key-typed</a:t>
            </a:r>
            <a:r>
              <a:rPr lang="en-US" sz="2200" dirty="0" smtClean="0">
                <a:latin typeface="Times New Roman" pitchFamily="18" charset="0"/>
                <a:cs typeface="Times New Roman" pitchFamily="18" charset="0"/>
              </a:rPr>
              <a:t> event. </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To know when the user types a Unicode character ? whether by pressing one key such as 'a' or by pressing several keys in sequence ?</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The second kind is either a </a:t>
            </a:r>
            <a:r>
              <a:rPr lang="en-US" sz="2200" i="1" dirty="0" smtClean="0">
                <a:latin typeface="Times New Roman" pitchFamily="18" charset="0"/>
                <a:cs typeface="Times New Roman" pitchFamily="18" charset="0"/>
              </a:rPr>
              <a:t>key-pressed</a:t>
            </a:r>
            <a:r>
              <a:rPr lang="en-US" sz="2200" dirty="0" smtClean="0">
                <a:latin typeface="Times New Roman" pitchFamily="18" charset="0"/>
                <a:cs typeface="Times New Roman" pitchFamily="18" charset="0"/>
              </a:rPr>
              <a:t> or </a:t>
            </a:r>
            <a:r>
              <a:rPr lang="en-US" sz="2200" i="1" dirty="0" smtClean="0">
                <a:latin typeface="Times New Roman" pitchFamily="18" charset="0"/>
                <a:cs typeface="Times New Roman" pitchFamily="18" charset="0"/>
              </a:rPr>
              <a:t>key-released</a:t>
            </a:r>
            <a:r>
              <a:rPr lang="en-US" sz="2200" dirty="0" smtClean="0">
                <a:latin typeface="Times New Roman" pitchFamily="18" charset="0"/>
                <a:cs typeface="Times New Roman" pitchFamily="18" charset="0"/>
              </a:rPr>
              <a:t> event.</a:t>
            </a:r>
          </a:p>
          <a:p>
            <a:endParaRPr lang="en-US" sz="2200" dirty="0" smtClean="0">
              <a:latin typeface="Times New Roman" pitchFamily="18" charset="0"/>
              <a:cs typeface="Times New Roman" pitchFamily="18" charset="0"/>
            </a:endParaRPr>
          </a:p>
          <a:p>
            <a:r>
              <a:rPr lang="en-US" sz="2200" dirty="0" smtClean="0">
                <a:latin typeface="Times New Roman" pitchFamily="18" charset="0"/>
                <a:cs typeface="Times New Roman" pitchFamily="18" charset="0"/>
              </a:rPr>
              <a:t>To know when the user presses the F1 key, or whether the user pressed the '3' key on the number pad, you handle key-pressed events.</a:t>
            </a:r>
          </a:p>
          <a:p>
            <a:endParaRPr lang="en-US" sz="2200" dirty="0" smtClean="0">
              <a:latin typeface="Times New Roman" pitchFamily="18" charset="0"/>
              <a:cs typeface="Times New Roman" pitchFamily="18" charset="0"/>
            </a:endParaRP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ipe(down)">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243840"/>
            <a:ext cx="8183880" cy="1051560"/>
          </a:xfrm>
        </p:spPr>
        <p:txBody>
          <a:bodyPr>
            <a:normAutofit/>
          </a:bodyPr>
          <a:lstStyle/>
          <a:p>
            <a:pPr algn="ctr"/>
            <a:r>
              <a:rPr lang="en-US" sz="3600" b="0" dirty="0" smtClean="0">
                <a:solidFill>
                  <a:srgbClr val="C00000"/>
                </a:solidFill>
                <a:effectLst/>
                <a:latin typeface="Times New Roman" pitchFamily="18" charset="0"/>
                <a:cs typeface="Times New Roman" pitchFamily="18" charset="0"/>
              </a:rPr>
              <a:t>Methods of </a:t>
            </a:r>
            <a:r>
              <a:rPr lang="en-US" sz="3600" b="0" dirty="0" err="1" smtClean="0">
                <a:solidFill>
                  <a:srgbClr val="C00000"/>
                </a:solidFill>
                <a:effectLst/>
                <a:latin typeface="Times New Roman" pitchFamily="18" charset="0"/>
                <a:cs typeface="Times New Roman" pitchFamily="18" charset="0"/>
              </a:rPr>
              <a:t>KeyListener</a:t>
            </a:r>
            <a:r>
              <a:rPr lang="en-US" sz="3600" b="0" dirty="0" smtClean="0">
                <a:solidFill>
                  <a:srgbClr val="C00000"/>
                </a:solidFill>
                <a:effectLst/>
                <a:latin typeface="Times New Roman" pitchFamily="18" charset="0"/>
                <a:cs typeface="Times New Roman" pitchFamily="18" charset="0"/>
              </a:rPr>
              <a:t> Interface</a:t>
            </a:r>
            <a:endParaRPr lang="en-US" sz="3600" b="0" dirty="0">
              <a:solidFill>
                <a:srgbClr val="C00000"/>
              </a:solidFill>
              <a:effectLst/>
              <a:latin typeface="Times New Roman" pitchFamily="18" charset="0"/>
              <a:cs typeface="Times New Roman" pitchFamily="18" charset="0"/>
            </a:endParaRPr>
          </a:p>
        </p:txBody>
      </p:sp>
      <p:graphicFrame>
        <p:nvGraphicFramePr>
          <p:cNvPr id="8" name="Content Placeholder 7"/>
          <p:cNvGraphicFramePr>
            <a:graphicFrameLocks noGrp="1"/>
          </p:cNvGraphicFramePr>
          <p:nvPr>
            <p:ph idx="1"/>
          </p:nvPr>
        </p:nvGraphicFramePr>
        <p:xfrm>
          <a:off x="381000" y="1615440"/>
          <a:ext cx="8382000" cy="3718560"/>
        </p:xfrm>
        <a:graphic>
          <a:graphicData uri="http://schemas.openxmlformats.org/drawingml/2006/table">
            <a:tbl>
              <a:tblPr firstRow="1" bandRow="1">
                <a:tableStyleId>{5C22544A-7EE6-4342-B048-85BDC9FD1C3A}</a:tableStyleId>
              </a:tblPr>
              <a:tblGrid>
                <a:gridCol w="4191000"/>
                <a:gridCol w="4191000"/>
              </a:tblGrid>
              <a:tr h="370840">
                <a:tc>
                  <a:txBody>
                    <a:bodyPr/>
                    <a:lstStyle/>
                    <a:p>
                      <a:pPr algn="ctr"/>
                      <a:r>
                        <a:rPr lang="en-US" sz="2200" dirty="0" smtClean="0">
                          <a:solidFill>
                            <a:srgbClr val="002060"/>
                          </a:solidFill>
                          <a:latin typeface="Times New Roman" pitchFamily="18" charset="0"/>
                          <a:cs typeface="Times New Roman" pitchFamily="18" charset="0"/>
                        </a:rPr>
                        <a:t>Method</a:t>
                      </a:r>
                      <a:endParaRPr lang="en-US" sz="2200" dirty="0">
                        <a:solidFill>
                          <a:srgbClr val="002060"/>
                        </a:solidFill>
                        <a:latin typeface="Times New Roman" pitchFamily="18" charset="0"/>
                        <a:cs typeface="Times New Roman" pitchFamily="18" charset="0"/>
                      </a:endParaRPr>
                    </a:p>
                  </a:txBody>
                  <a:tcPr/>
                </a:tc>
                <a:tc>
                  <a:txBody>
                    <a:bodyPr/>
                    <a:lstStyle/>
                    <a:p>
                      <a:pPr algn="ctr"/>
                      <a:r>
                        <a:rPr lang="en-US" sz="2200" dirty="0" smtClean="0">
                          <a:solidFill>
                            <a:srgbClr val="002060"/>
                          </a:solidFill>
                          <a:latin typeface="Times New Roman" pitchFamily="18" charset="0"/>
                          <a:cs typeface="Times New Roman" pitchFamily="18" charset="0"/>
                        </a:rPr>
                        <a:t>Purpose</a:t>
                      </a:r>
                      <a:endParaRPr lang="en-US" sz="2200" dirty="0">
                        <a:solidFill>
                          <a:srgbClr val="002060"/>
                        </a:solidFill>
                        <a:latin typeface="Times New Roman" pitchFamily="18" charset="0"/>
                        <a:cs typeface="Times New Roman" pitchFamily="18" charset="0"/>
                      </a:endParaRPr>
                    </a:p>
                  </a:txBody>
                  <a:tcPr/>
                </a:tc>
              </a:tr>
              <a:tr h="370840">
                <a:tc>
                  <a:txBody>
                    <a:bodyPr/>
                    <a:lstStyle/>
                    <a:p>
                      <a:pPr algn="ctr"/>
                      <a:r>
                        <a:rPr lang="en-US" sz="2200" dirty="0" smtClean="0">
                          <a:solidFill>
                            <a:srgbClr val="002060"/>
                          </a:solidFill>
                          <a:latin typeface="Times New Roman" pitchFamily="18" charset="0"/>
                          <a:cs typeface="Times New Roman" pitchFamily="18" charset="0"/>
                        </a:rPr>
                        <a:t>keyTyped(</a:t>
                      </a:r>
                      <a:r>
                        <a:rPr lang="en-US" sz="2200" dirty="0" err="1" smtClean="0">
                          <a:solidFill>
                            <a:srgbClr val="002060"/>
                          </a:solidFill>
                          <a:latin typeface="Times New Roman" pitchFamily="18" charset="0"/>
                          <a:cs typeface="Times New Roman" pitchFamily="18" charset="0"/>
                        </a:rPr>
                        <a:t>KeyEvent</a:t>
                      </a:r>
                      <a:r>
                        <a:rPr lang="en-US" sz="2200" dirty="0" smtClean="0">
                          <a:solidFill>
                            <a:srgbClr val="002060"/>
                          </a:solidFill>
                          <a:latin typeface="Times New Roman" pitchFamily="18" charset="0"/>
                          <a:cs typeface="Times New Roman" pitchFamily="18" charset="0"/>
                        </a:rPr>
                        <a:t>)</a:t>
                      </a:r>
                      <a:endParaRPr lang="en-US" sz="2200" dirty="0">
                        <a:solidFill>
                          <a:srgbClr val="002060"/>
                        </a:solidFill>
                        <a:latin typeface="Times New Roman" pitchFamily="18" charset="0"/>
                        <a:cs typeface="Times New Roman" pitchFamily="18" charset="0"/>
                      </a:endParaRPr>
                    </a:p>
                  </a:txBody>
                  <a:tcPr/>
                </a:tc>
                <a:tc>
                  <a:txBody>
                    <a:bodyPr/>
                    <a:lstStyle/>
                    <a:p>
                      <a:r>
                        <a:rPr lang="en-US" sz="2200" dirty="0" smtClean="0">
                          <a:solidFill>
                            <a:srgbClr val="002060"/>
                          </a:solidFill>
                          <a:latin typeface="Times New Roman" pitchFamily="18" charset="0"/>
                          <a:cs typeface="Times New Roman" pitchFamily="18" charset="0"/>
                        </a:rPr>
                        <a:t>Called just after the user types a Unicode character into the listened-to component.</a:t>
                      </a:r>
                      <a:endParaRPr lang="en-US" sz="2200" dirty="0">
                        <a:solidFill>
                          <a:srgbClr val="002060"/>
                        </a:solidFill>
                        <a:latin typeface="Times New Roman" pitchFamily="18" charset="0"/>
                        <a:cs typeface="Times New Roman" pitchFamily="18" charset="0"/>
                      </a:endParaRPr>
                    </a:p>
                  </a:txBody>
                  <a:tcPr/>
                </a:tc>
              </a:tr>
              <a:tr h="370840">
                <a:tc>
                  <a:txBody>
                    <a:bodyPr/>
                    <a:lstStyle/>
                    <a:p>
                      <a:pPr algn="ctr"/>
                      <a:r>
                        <a:rPr lang="en-US" sz="2200" dirty="0" smtClean="0">
                          <a:solidFill>
                            <a:srgbClr val="002060"/>
                          </a:solidFill>
                          <a:latin typeface="Times New Roman" pitchFamily="18" charset="0"/>
                          <a:cs typeface="Times New Roman" pitchFamily="18" charset="0"/>
                        </a:rPr>
                        <a:t>keyPressed(</a:t>
                      </a:r>
                      <a:r>
                        <a:rPr lang="en-US" sz="2200" dirty="0" err="1" smtClean="0">
                          <a:solidFill>
                            <a:srgbClr val="002060"/>
                          </a:solidFill>
                          <a:latin typeface="Times New Roman" pitchFamily="18" charset="0"/>
                          <a:cs typeface="Times New Roman" pitchFamily="18" charset="0"/>
                        </a:rPr>
                        <a:t>KeyEvent</a:t>
                      </a:r>
                      <a:r>
                        <a:rPr lang="en-US" sz="2200" dirty="0" smtClean="0">
                          <a:solidFill>
                            <a:srgbClr val="002060"/>
                          </a:solidFill>
                          <a:latin typeface="Times New Roman" pitchFamily="18" charset="0"/>
                          <a:cs typeface="Times New Roman" pitchFamily="18" charset="0"/>
                        </a:rPr>
                        <a:t>)</a:t>
                      </a:r>
                      <a:endParaRPr lang="en-US" sz="2200" dirty="0">
                        <a:solidFill>
                          <a:srgbClr val="002060"/>
                        </a:solidFill>
                        <a:latin typeface="Times New Roman" pitchFamily="18" charset="0"/>
                        <a:cs typeface="Times New Roman" pitchFamily="18" charset="0"/>
                      </a:endParaRPr>
                    </a:p>
                  </a:txBody>
                  <a:tcPr/>
                </a:tc>
                <a:tc>
                  <a:txBody>
                    <a:bodyPr/>
                    <a:lstStyle/>
                    <a:p>
                      <a:r>
                        <a:rPr lang="en-US" sz="2200" dirty="0" smtClean="0">
                          <a:solidFill>
                            <a:srgbClr val="002060"/>
                          </a:solidFill>
                          <a:latin typeface="Times New Roman" pitchFamily="18" charset="0"/>
                          <a:cs typeface="Times New Roman" pitchFamily="18" charset="0"/>
                        </a:rPr>
                        <a:t>Called just after the user presses a key while the listened-to component has the focus.</a:t>
                      </a:r>
                      <a:endParaRPr lang="en-US" sz="2200" dirty="0">
                        <a:solidFill>
                          <a:srgbClr val="002060"/>
                        </a:solidFill>
                        <a:latin typeface="Times New Roman" pitchFamily="18" charset="0"/>
                        <a:cs typeface="Times New Roman" pitchFamily="18" charset="0"/>
                      </a:endParaRPr>
                    </a:p>
                  </a:txBody>
                  <a:tcPr/>
                </a:tc>
              </a:tr>
              <a:tr h="370840">
                <a:tc>
                  <a:txBody>
                    <a:bodyPr/>
                    <a:lstStyle/>
                    <a:p>
                      <a:pPr algn="ctr"/>
                      <a:r>
                        <a:rPr lang="en-US" sz="2200" dirty="0" smtClean="0">
                          <a:solidFill>
                            <a:srgbClr val="002060"/>
                          </a:solidFill>
                          <a:latin typeface="Times New Roman" pitchFamily="18" charset="0"/>
                          <a:cs typeface="Times New Roman" pitchFamily="18" charset="0"/>
                        </a:rPr>
                        <a:t>keyReleased(</a:t>
                      </a:r>
                      <a:r>
                        <a:rPr lang="en-US" sz="2200" dirty="0" err="1" smtClean="0">
                          <a:solidFill>
                            <a:srgbClr val="002060"/>
                          </a:solidFill>
                          <a:latin typeface="Times New Roman" pitchFamily="18" charset="0"/>
                          <a:cs typeface="Times New Roman" pitchFamily="18" charset="0"/>
                        </a:rPr>
                        <a:t>KeyEvent</a:t>
                      </a:r>
                      <a:r>
                        <a:rPr lang="en-US" sz="2200" dirty="0" smtClean="0">
                          <a:solidFill>
                            <a:srgbClr val="002060"/>
                          </a:solidFill>
                          <a:latin typeface="Times New Roman" pitchFamily="18" charset="0"/>
                          <a:cs typeface="Times New Roman" pitchFamily="18" charset="0"/>
                        </a:rPr>
                        <a:t>)</a:t>
                      </a:r>
                      <a:endParaRPr lang="en-US" sz="2200" dirty="0">
                        <a:solidFill>
                          <a:srgbClr val="002060"/>
                        </a:solidFill>
                        <a:latin typeface="Times New Roman" pitchFamily="18" charset="0"/>
                        <a:cs typeface="Times New Roman" pitchFamily="18" charset="0"/>
                      </a:endParaRPr>
                    </a:p>
                  </a:txBody>
                  <a:tcPr/>
                </a:tc>
                <a:tc>
                  <a:txBody>
                    <a:bodyPr/>
                    <a:lstStyle/>
                    <a:p>
                      <a:r>
                        <a:rPr lang="en-US" sz="2200" dirty="0" smtClean="0">
                          <a:solidFill>
                            <a:srgbClr val="002060"/>
                          </a:solidFill>
                          <a:latin typeface="Times New Roman" pitchFamily="18" charset="0"/>
                          <a:cs typeface="Times New Roman" pitchFamily="18" charset="0"/>
                        </a:rPr>
                        <a:t>Called just after the user releases a key while the listened-to component has the focus.</a:t>
                      </a:r>
                      <a:endParaRPr lang="en-US" sz="2200" dirty="0">
                        <a:solidFill>
                          <a:srgbClr val="002060"/>
                        </a:solidFill>
                        <a:latin typeface="Times New Roman" pitchFamily="18" charset="0"/>
                        <a:cs typeface="Times New Roman" pitchFamily="18" charset="0"/>
                      </a:endParaRPr>
                    </a:p>
                  </a:txBody>
                  <a:tcPr/>
                </a:tc>
              </a:tr>
            </a:tbl>
          </a:graphicData>
        </a:graphic>
      </p:graphicFrame>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58" y="428604"/>
            <a:ext cx="8786842"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import java.awt.*;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import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java.awt.event</a:t>
            </a: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import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javax.swing.JApplet</a:t>
            </a: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public class EventDemo6 extends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JApplet</a:t>
            </a: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implements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KeyListener</a:t>
            </a: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String event; // description of keyboard event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public void init() // set up UI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 </a:t>
            </a: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solidFill>
                  <a:srgbClr val="000000"/>
                </a:solidFill>
                <a:latin typeface="Arial Unicode MS" pitchFamily="34" charset="-128"/>
                <a:cs typeface="Arial" pitchFamily="34" charset="0"/>
              </a:rPr>
              <a:t>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setLayout</a:t>
            </a: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(new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FlowLayout</a:t>
            </a: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event = "";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addKeyListener</a:t>
            </a: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(this); // listen for keyboard events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setFocusable</a:t>
            </a: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(true); // force applet to receive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KeyEvent</a:t>
            </a:r>
            <a:endParaRPr kumimoji="0" lang="en-US" sz="2000" b="0" i="0" u="none" strike="noStrike" cap="none" normalizeH="0" baseline="0" dirty="0" smtClean="0">
              <a:ln>
                <a:noFill/>
              </a:ln>
              <a:solidFill>
                <a:srgbClr val="000000"/>
              </a:solidFill>
              <a:effectLst/>
              <a:latin typeface="Arial Unicode MS" pitchFamily="34" charset="-128"/>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public void paint(Graphics g) // draw message to applet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super.paint</a:t>
            </a: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g.drawRect</a:t>
            </a: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(0, 0,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getWidth</a:t>
            </a: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getHeight</a:t>
            </a: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 show bounds of applet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a:t>
            </a:r>
            <a:r>
              <a:rPr kumimoji="0" lang="en-US" sz="2000" b="0" i="0" u="none" strike="noStrike" cap="none" normalizeH="0" baseline="0" dirty="0" err="1" smtClean="0">
                <a:ln>
                  <a:noFill/>
                </a:ln>
                <a:solidFill>
                  <a:srgbClr val="000000"/>
                </a:solidFill>
                <a:effectLst/>
                <a:latin typeface="Arial Unicode MS" pitchFamily="34" charset="-128"/>
                <a:cs typeface="Arial" pitchFamily="34" charset="0"/>
              </a:rPr>
              <a:t>g.drawString</a:t>
            </a: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(event, 10, 50);</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Unicode MS" pitchFamily="34" charset="-128"/>
                <a:cs typeface="Arial" pitchFamily="34" charset="0"/>
              </a:rPr>
              <a:t>    </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28600"/>
            <a:ext cx="8229600" cy="407988"/>
          </a:xfrm>
        </p:spPr>
        <p:txBody>
          <a:bodyPr>
            <a:normAutofit fontScale="90000"/>
          </a:bodyPr>
          <a:lstStyle/>
          <a:p>
            <a:r>
              <a:rPr lang="en-US" sz="3800" b="1" dirty="0"/>
              <a:t>Events</a:t>
            </a:r>
          </a:p>
        </p:txBody>
      </p:sp>
      <p:sp>
        <p:nvSpPr>
          <p:cNvPr id="8195" name="Rectangle 3"/>
          <p:cNvSpPr>
            <a:spLocks noGrp="1" noChangeArrowheads="1"/>
          </p:cNvSpPr>
          <p:nvPr>
            <p:ph type="body" idx="1"/>
          </p:nvPr>
        </p:nvSpPr>
        <p:spPr>
          <a:xfrm>
            <a:off x="228600" y="914400"/>
            <a:ext cx="8686800" cy="5791200"/>
          </a:xfrm>
        </p:spPr>
        <p:txBody>
          <a:bodyPr>
            <a:noAutofit/>
          </a:bodyPr>
          <a:lstStyle/>
          <a:p>
            <a:pPr algn="just">
              <a:lnSpc>
                <a:spcPct val="80000"/>
              </a:lnSpc>
            </a:pPr>
            <a:r>
              <a:rPr lang="en-US" sz="2800" dirty="0"/>
              <a:t>An </a:t>
            </a:r>
            <a:r>
              <a:rPr lang="en-US" sz="2800" b="1" dirty="0"/>
              <a:t>event is an object that describes a state change in a source. </a:t>
            </a:r>
          </a:p>
          <a:p>
            <a:pPr algn="just">
              <a:lnSpc>
                <a:spcPct val="80000"/>
              </a:lnSpc>
            </a:pPr>
            <a:r>
              <a:rPr lang="en-US" sz="2800" dirty="0"/>
              <a:t>It can be generated as a consequence of a person interacting with the elements in a graphical user interface. </a:t>
            </a:r>
          </a:p>
          <a:p>
            <a:pPr algn="just">
              <a:lnSpc>
                <a:spcPct val="80000"/>
              </a:lnSpc>
            </a:pPr>
            <a:r>
              <a:rPr lang="en-US" sz="2800" dirty="0"/>
              <a:t>Some of the activities that cause events to be </a:t>
            </a:r>
            <a:r>
              <a:rPr lang="en-US" sz="2800" b="1" dirty="0"/>
              <a:t>generated are pressing a button, entering a character via the keyboard, selecting an item in a list and clicking the mouse. </a:t>
            </a:r>
          </a:p>
          <a:p>
            <a:pPr algn="just">
              <a:lnSpc>
                <a:spcPct val="80000"/>
              </a:lnSpc>
            </a:pPr>
            <a:r>
              <a:rPr lang="en-US" sz="2800" dirty="0"/>
              <a:t>Events may also occur that are not directly caused by interactions with a user interface. For example, an event may be generated when a timer expires, a counter exceeds a value, software or hardware failure occurs, or an operation is completed. </a:t>
            </a:r>
          </a:p>
          <a:p>
            <a:pPr algn="just">
              <a:lnSpc>
                <a:spcPct val="80000"/>
              </a:lnSpc>
            </a:pPr>
            <a:r>
              <a:rPr lang="en-US" sz="2800" dirty="0"/>
              <a:t>We are free to define events that are appropriate for our application.</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00" y="751344"/>
            <a:ext cx="7572428" cy="4093428"/>
          </a:xfrm>
          <a:prstGeom prst="rect">
            <a:avLst/>
          </a:prstGeom>
        </p:spPr>
        <p:txBody>
          <a:bodyPr wrap="square">
            <a:spAutoFit/>
          </a:bodyPr>
          <a:lstStyle/>
          <a:p>
            <a:pPr lvl="0" fontAlgn="base">
              <a:spcBef>
                <a:spcPct val="0"/>
              </a:spcBef>
              <a:spcAft>
                <a:spcPct val="0"/>
              </a:spcAft>
            </a:pPr>
            <a:r>
              <a:rPr lang="en-US" sz="2000" dirty="0" smtClean="0">
                <a:solidFill>
                  <a:srgbClr val="000000"/>
                </a:solidFill>
                <a:latin typeface="Arial Unicode MS" pitchFamily="34" charset="-128"/>
                <a:cs typeface="Arial" pitchFamily="34" charset="0"/>
              </a:rPr>
              <a:t>    public void </a:t>
            </a:r>
            <a:r>
              <a:rPr lang="en-US" sz="2000" dirty="0" err="1" smtClean="0">
                <a:solidFill>
                  <a:srgbClr val="000000"/>
                </a:solidFill>
                <a:latin typeface="Arial Unicode MS" pitchFamily="34" charset="-128"/>
                <a:cs typeface="Arial" pitchFamily="34" charset="0"/>
              </a:rPr>
              <a:t>keyPressed</a:t>
            </a:r>
            <a:r>
              <a:rPr lang="en-US" sz="2000" dirty="0" smtClean="0">
                <a:solidFill>
                  <a:srgbClr val="000000"/>
                </a:solidFill>
                <a:latin typeface="Arial Unicode MS" pitchFamily="34" charset="-128"/>
                <a:cs typeface="Arial" pitchFamily="34" charset="0"/>
              </a:rPr>
              <a:t>(</a:t>
            </a:r>
            <a:r>
              <a:rPr lang="en-US" sz="2000" dirty="0" err="1" smtClean="0">
                <a:solidFill>
                  <a:srgbClr val="000000"/>
                </a:solidFill>
                <a:latin typeface="Arial Unicode MS" pitchFamily="34" charset="-128"/>
                <a:cs typeface="Arial" pitchFamily="34" charset="0"/>
              </a:rPr>
              <a:t>KeyEvent</a:t>
            </a:r>
            <a:r>
              <a:rPr lang="en-US" sz="2000" dirty="0" smtClean="0">
                <a:solidFill>
                  <a:srgbClr val="000000"/>
                </a:solidFill>
                <a:latin typeface="Arial Unicode MS" pitchFamily="34" charset="-128"/>
                <a:cs typeface="Arial" pitchFamily="34" charset="0"/>
              </a:rPr>
              <a:t> e) // handle key presses </a:t>
            </a:r>
          </a:p>
          <a:p>
            <a:pPr lvl="0" fontAlgn="base">
              <a:spcBef>
                <a:spcPct val="0"/>
              </a:spcBef>
              <a:spcAft>
                <a:spcPct val="0"/>
              </a:spcAft>
            </a:pPr>
            <a:r>
              <a:rPr lang="en-US" sz="2000" dirty="0" smtClean="0">
                <a:solidFill>
                  <a:srgbClr val="000000"/>
                </a:solidFill>
                <a:latin typeface="Arial Unicode MS" pitchFamily="34" charset="-128"/>
                <a:cs typeface="Arial" pitchFamily="34" charset="0"/>
              </a:rPr>
              <a:t>    { </a:t>
            </a:r>
          </a:p>
          <a:p>
            <a:pPr lvl="0" fontAlgn="base">
              <a:spcBef>
                <a:spcPct val="0"/>
              </a:spcBef>
              <a:spcAft>
                <a:spcPct val="0"/>
              </a:spcAft>
            </a:pPr>
            <a:r>
              <a:rPr lang="en-US" sz="2000" dirty="0" smtClean="0">
                <a:solidFill>
                  <a:srgbClr val="000000"/>
                </a:solidFill>
                <a:latin typeface="Arial Unicode MS" pitchFamily="34" charset="-128"/>
                <a:cs typeface="Arial" pitchFamily="34" charset="0"/>
              </a:rPr>
              <a:t>        event = </a:t>
            </a:r>
            <a:r>
              <a:rPr lang="en-US" sz="2000" dirty="0" err="1" smtClean="0">
                <a:solidFill>
                  <a:srgbClr val="000000"/>
                </a:solidFill>
                <a:latin typeface="Arial Unicode MS" pitchFamily="34" charset="-128"/>
                <a:cs typeface="Arial" pitchFamily="34" charset="0"/>
              </a:rPr>
              <a:t>e.getKeyChar</a:t>
            </a:r>
            <a:r>
              <a:rPr lang="en-US" sz="2000" dirty="0" smtClean="0">
                <a:solidFill>
                  <a:srgbClr val="000000"/>
                </a:solidFill>
                <a:latin typeface="Arial Unicode MS" pitchFamily="34" charset="-128"/>
                <a:cs typeface="Arial" pitchFamily="34" charset="0"/>
              </a:rPr>
              <a:t>() + " pressed"; repaint(); </a:t>
            </a:r>
          </a:p>
          <a:p>
            <a:pPr lvl="0" fontAlgn="base">
              <a:spcBef>
                <a:spcPct val="0"/>
              </a:spcBef>
              <a:spcAft>
                <a:spcPct val="0"/>
              </a:spcAft>
            </a:pPr>
            <a:r>
              <a:rPr lang="en-US" sz="2000" dirty="0" smtClean="0">
                <a:solidFill>
                  <a:srgbClr val="000000"/>
                </a:solidFill>
                <a:latin typeface="Arial Unicode MS" pitchFamily="34" charset="-128"/>
                <a:cs typeface="Arial" pitchFamily="34" charset="0"/>
              </a:rPr>
              <a:t>    } </a:t>
            </a:r>
          </a:p>
          <a:p>
            <a:pPr lvl="0" fontAlgn="base">
              <a:spcBef>
                <a:spcPct val="0"/>
              </a:spcBef>
              <a:spcAft>
                <a:spcPct val="0"/>
              </a:spcAft>
            </a:pPr>
            <a:r>
              <a:rPr lang="en-US" sz="2000" dirty="0" smtClean="0">
                <a:solidFill>
                  <a:srgbClr val="000000"/>
                </a:solidFill>
                <a:latin typeface="Arial Unicode MS" pitchFamily="34" charset="-128"/>
                <a:cs typeface="Arial" pitchFamily="34" charset="0"/>
              </a:rPr>
              <a:t>    public void </a:t>
            </a:r>
            <a:r>
              <a:rPr lang="en-US" sz="2000" dirty="0" err="1" smtClean="0">
                <a:solidFill>
                  <a:srgbClr val="000000"/>
                </a:solidFill>
                <a:latin typeface="Arial Unicode MS" pitchFamily="34" charset="-128"/>
                <a:cs typeface="Arial" pitchFamily="34" charset="0"/>
              </a:rPr>
              <a:t>keyReleased</a:t>
            </a:r>
            <a:r>
              <a:rPr lang="en-US" sz="2000" dirty="0" smtClean="0">
                <a:solidFill>
                  <a:srgbClr val="000000"/>
                </a:solidFill>
                <a:latin typeface="Arial Unicode MS" pitchFamily="34" charset="-128"/>
                <a:cs typeface="Arial" pitchFamily="34" charset="0"/>
              </a:rPr>
              <a:t>(</a:t>
            </a:r>
            <a:r>
              <a:rPr lang="en-US" sz="2000" dirty="0" err="1" smtClean="0">
                <a:solidFill>
                  <a:srgbClr val="000000"/>
                </a:solidFill>
                <a:latin typeface="Arial Unicode MS" pitchFamily="34" charset="-128"/>
                <a:cs typeface="Arial" pitchFamily="34" charset="0"/>
              </a:rPr>
              <a:t>KeyEvent</a:t>
            </a:r>
            <a:r>
              <a:rPr lang="en-US" sz="2000" dirty="0" smtClean="0">
                <a:solidFill>
                  <a:srgbClr val="000000"/>
                </a:solidFill>
                <a:latin typeface="Arial Unicode MS" pitchFamily="34" charset="-128"/>
                <a:cs typeface="Arial" pitchFamily="34" charset="0"/>
              </a:rPr>
              <a:t> e) // handle key releases</a:t>
            </a:r>
          </a:p>
          <a:p>
            <a:pPr lvl="0" fontAlgn="base">
              <a:spcBef>
                <a:spcPct val="0"/>
              </a:spcBef>
              <a:spcAft>
                <a:spcPct val="0"/>
              </a:spcAft>
            </a:pPr>
            <a:r>
              <a:rPr lang="en-US" sz="2000" dirty="0" smtClean="0">
                <a:solidFill>
                  <a:srgbClr val="000000"/>
                </a:solidFill>
                <a:latin typeface="Arial Unicode MS" pitchFamily="34" charset="-128"/>
                <a:cs typeface="Arial" pitchFamily="34" charset="0"/>
              </a:rPr>
              <a:t>    { </a:t>
            </a:r>
          </a:p>
          <a:p>
            <a:pPr lvl="0" fontAlgn="base">
              <a:spcBef>
                <a:spcPct val="0"/>
              </a:spcBef>
              <a:spcAft>
                <a:spcPct val="0"/>
              </a:spcAft>
            </a:pPr>
            <a:r>
              <a:rPr lang="en-US" sz="2000" dirty="0" smtClean="0">
                <a:solidFill>
                  <a:srgbClr val="000000"/>
                </a:solidFill>
                <a:latin typeface="Arial Unicode MS" pitchFamily="34" charset="-128"/>
                <a:cs typeface="Arial" pitchFamily="34" charset="0"/>
              </a:rPr>
              <a:t>        event = </a:t>
            </a:r>
            <a:r>
              <a:rPr lang="en-US" sz="2000" dirty="0" err="1" smtClean="0">
                <a:solidFill>
                  <a:srgbClr val="000000"/>
                </a:solidFill>
                <a:latin typeface="Arial Unicode MS" pitchFamily="34" charset="-128"/>
                <a:cs typeface="Arial" pitchFamily="34" charset="0"/>
              </a:rPr>
              <a:t>e.getKeyChar</a:t>
            </a:r>
            <a:r>
              <a:rPr lang="en-US" sz="2000" dirty="0" smtClean="0">
                <a:solidFill>
                  <a:srgbClr val="000000"/>
                </a:solidFill>
                <a:latin typeface="Arial Unicode MS" pitchFamily="34" charset="-128"/>
                <a:cs typeface="Arial" pitchFamily="34" charset="0"/>
              </a:rPr>
              <a:t>() + " released"; repaint();</a:t>
            </a:r>
          </a:p>
          <a:p>
            <a:pPr lvl="0" fontAlgn="base">
              <a:spcBef>
                <a:spcPct val="0"/>
              </a:spcBef>
              <a:spcAft>
                <a:spcPct val="0"/>
              </a:spcAft>
            </a:pPr>
            <a:r>
              <a:rPr lang="en-US" sz="2000" dirty="0" smtClean="0">
                <a:solidFill>
                  <a:srgbClr val="000000"/>
                </a:solidFill>
                <a:latin typeface="Arial Unicode MS" pitchFamily="34" charset="-128"/>
                <a:cs typeface="Arial" pitchFamily="34" charset="0"/>
              </a:rPr>
              <a:t>    } </a:t>
            </a:r>
          </a:p>
          <a:p>
            <a:pPr lvl="0" fontAlgn="base">
              <a:spcBef>
                <a:spcPct val="0"/>
              </a:spcBef>
              <a:spcAft>
                <a:spcPct val="0"/>
              </a:spcAft>
            </a:pPr>
            <a:r>
              <a:rPr lang="en-US" sz="2000" dirty="0" smtClean="0">
                <a:solidFill>
                  <a:srgbClr val="000000"/>
                </a:solidFill>
                <a:latin typeface="Arial Unicode MS" pitchFamily="34" charset="-128"/>
                <a:cs typeface="Arial" pitchFamily="34" charset="0"/>
              </a:rPr>
              <a:t>    public void </a:t>
            </a:r>
            <a:r>
              <a:rPr lang="en-US" sz="2000" dirty="0" err="1" smtClean="0">
                <a:solidFill>
                  <a:srgbClr val="000000"/>
                </a:solidFill>
                <a:latin typeface="Arial Unicode MS" pitchFamily="34" charset="-128"/>
                <a:cs typeface="Arial" pitchFamily="34" charset="0"/>
              </a:rPr>
              <a:t>keyTyped</a:t>
            </a:r>
            <a:r>
              <a:rPr lang="en-US" sz="2000" dirty="0" smtClean="0">
                <a:solidFill>
                  <a:srgbClr val="000000"/>
                </a:solidFill>
                <a:latin typeface="Arial Unicode MS" pitchFamily="34" charset="-128"/>
                <a:cs typeface="Arial" pitchFamily="34" charset="0"/>
              </a:rPr>
              <a:t>(</a:t>
            </a:r>
            <a:r>
              <a:rPr lang="en-US" sz="2000" dirty="0" err="1" smtClean="0">
                <a:solidFill>
                  <a:srgbClr val="000000"/>
                </a:solidFill>
                <a:latin typeface="Arial Unicode MS" pitchFamily="34" charset="-128"/>
                <a:cs typeface="Arial" pitchFamily="34" charset="0"/>
              </a:rPr>
              <a:t>KeyEvent</a:t>
            </a:r>
            <a:r>
              <a:rPr lang="en-US" sz="2000" dirty="0" smtClean="0">
                <a:solidFill>
                  <a:srgbClr val="000000"/>
                </a:solidFill>
                <a:latin typeface="Arial Unicode MS" pitchFamily="34" charset="-128"/>
                <a:cs typeface="Arial" pitchFamily="34" charset="0"/>
              </a:rPr>
              <a:t> e) // handle typing on applet </a:t>
            </a:r>
          </a:p>
          <a:p>
            <a:pPr lvl="0" fontAlgn="base">
              <a:spcBef>
                <a:spcPct val="0"/>
              </a:spcBef>
              <a:spcAft>
                <a:spcPct val="0"/>
              </a:spcAft>
            </a:pPr>
            <a:r>
              <a:rPr lang="en-US" sz="2000" dirty="0" smtClean="0">
                <a:solidFill>
                  <a:srgbClr val="000000"/>
                </a:solidFill>
                <a:latin typeface="Arial Unicode MS" pitchFamily="34" charset="-128"/>
                <a:cs typeface="Arial" pitchFamily="34" charset="0"/>
              </a:rPr>
              <a:t>    { </a:t>
            </a:r>
          </a:p>
          <a:p>
            <a:pPr lvl="0" fontAlgn="base">
              <a:spcBef>
                <a:spcPct val="0"/>
              </a:spcBef>
              <a:spcAft>
                <a:spcPct val="0"/>
              </a:spcAft>
            </a:pPr>
            <a:r>
              <a:rPr lang="en-US" sz="2000" dirty="0" smtClean="0">
                <a:solidFill>
                  <a:srgbClr val="000000"/>
                </a:solidFill>
                <a:latin typeface="Arial Unicode MS" pitchFamily="34" charset="-128"/>
                <a:cs typeface="Arial" pitchFamily="34" charset="0"/>
              </a:rPr>
              <a:t>        event = </a:t>
            </a:r>
            <a:r>
              <a:rPr lang="en-US" sz="2000" dirty="0" err="1" smtClean="0">
                <a:solidFill>
                  <a:srgbClr val="000000"/>
                </a:solidFill>
                <a:latin typeface="Arial Unicode MS" pitchFamily="34" charset="-128"/>
                <a:cs typeface="Arial" pitchFamily="34" charset="0"/>
              </a:rPr>
              <a:t>e.getKeyChar</a:t>
            </a:r>
            <a:r>
              <a:rPr lang="en-US" sz="2000" dirty="0" smtClean="0">
                <a:solidFill>
                  <a:srgbClr val="000000"/>
                </a:solidFill>
                <a:latin typeface="Arial Unicode MS" pitchFamily="34" charset="-128"/>
                <a:cs typeface="Arial" pitchFamily="34" charset="0"/>
              </a:rPr>
              <a:t>() + " typed"; repaint();</a:t>
            </a:r>
          </a:p>
          <a:p>
            <a:pPr lvl="0" fontAlgn="base">
              <a:spcBef>
                <a:spcPct val="0"/>
              </a:spcBef>
              <a:spcAft>
                <a:spcPct val="0"/>
              </a:spcAft>
            </a:pPr>
            <a:r>
              <a:rPr lang="en-US" sz="2000" dirty="0" smtClean="0">
                <a:solidFill>
                  <a:srgbClr val="000000"/>
                </a:solidFill>
                <a:latin typeface="Arial Unicode MS" pitchFamily="34" charset="-128"/>
                <a:cs typeface="Arial" pitchFamily="34" charset="0"/>
              </a:rPr>
              <a:t>     }</a:t>
            </a:r>
          </a:p>
          <a:p>
            <a:pPr lvl="0" fontAlgn="base">
              <a:spcBef>
                <a:spcPct val="0"/>
              </a:spcBef>
              <a:spcAft>
                <a:spcPct val="0"/>
              </a:spcAft>
            </a:pPr>
            <a:r>
              <a:rPr lang="en-US" sz="2000" dirty="0" smtClean="0">
                <a:solidFill>
                  <a:srgbClr val="000000"/>
                </a:solidFill>
                <a:latin typeface="Arial Unicode MS" pitchFamily="34" charset="-128"/>
                <a:cs typeface="Arial" pitchFamily="34" charset="0"/>
              </a:rPr>
              <a:t>} </a:t>
            </a:r>
            <a:endParaRPr lang="en-US" sz="2000" dirty="0" smtClean="0">
              <a:latin typeface="Arial" pitchFamily="34" charset="0"/>
              <a:cs typeface="Arial" pitchFamily="34" charset="0"/>
            </a:endParaRP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7813"/>
            <a:ext cx="8229600" cy="560387"/>
          </a:xfrm>
        </p:spPr>
        <p:txBody>
          <a:bodyPr>
            <a:normAutofit fontScale="90000"/>
          </a:bodyPr>
          <a:lstStyle/>
          <a:p>
            <a:r>
              <a:rPr lang="en-US" sz="3800" b="1" dirty="0" err="1"/>
              <a:t>TextEvent</a:t>
            </a:r>
            <a:r>
              <a:rPr lang="en-US" sz="3800" b="1" dirty="0"/>
              <a:t> class</a:t>
            </a:r>
            <a:r>
              <a:rPr lang="en-US" sz="3800" dirty="0"/>
              <a:t> </a:t>
            </a:r>
          </a:p>
        </p:txBody>
      </p:sp>
      <p:sp>
        <p:nvSpPr>
          <p:cNvPr id="46083" name="Rectangle 3"/>
          <p:cNvSpPr>
            <a:spLocks noGrp="1" noChangeArrowheads="1"/>
          </p:cNvSpPr>
          <p:nvPr>
            <p:ph type="body" idx="1"/>
          </p:nvPr>
        </p:nvSpPr>
        <p:spPr>
          <a:xfrm>
            <a:off x="228600" y="1066800"/>
            <a:ext cx="8686800" cy="5334000"/>
          </a:xfrm>
        </p:spPr>
        <p:txBody>
          <a:bodyPr/>
          <a:lstStyle/>
          <a:p>
            <a:r>
              <a:rPr lang="en-US" sz="2600"/>
              <a:t>A semantic event which indicates that an object's text changed. </a:t>
            </a:r>
          </a:p>
          <a:p>
            <a:r>
              <a:rPr lang="en-US" sz="2600"/>
              <a:t>This high-level event is generated by an object (such as a TextComponent) when its text changes.</a:t>
            </a:r>
          </a:p>
          <a:p>
            <a:endParaRPr lang="en-US" sz="2600"/>
          </a:p>
          <a:p>
            <a:r>
              <a:rPr lang="en-US" sz="2600" b="1"/>
              <a:t>public TextEvent(Object source,int id)</a:t>
            </a:r>
            <a:endParaRPr lang="en-US" sz="2600"/>
          </a:p>
          <a:p>
            <a:pPr lvl="1"/>
            <a:r>
              <a:rPr lang="en-US"/>
              <a:t>Constructs a TextEvent object. </a:t>
            </a:r>
            <a:endParaRPr lang="en-US" b="1"/>
          </a:p>
          <a:p>
            <a:pPr lvl="1"/>
            <a:r>
              <a:rPr lang="en-US" sz="2200" b="1"/>
              <a:t>Parameters:</a:t>
            </a:r>
            <a:r>
              <a:rPr lang="en-US" sz="2200"/>
              <a:t> </a:t>
            </a:r>
          </a:p>
          <a:p>
            <a:pPr lvl="1"/>
            <a:r>
              <a:rPr lang="en-US" b="1"/>
              <a:t>source</a:t>
            </a:r>
            <a:r>
              <a:rPr lang="en-US"/>
              <a:t> - the (TextComponent) object that originated the event </a:t>
            </a:r>
          </a:p>
          <a:p>
            <a:pPr lvl="1"/>
            <a:r>
              <a:rPr lang="en-US" b="1"/>
              <a:t>id</a:t>
            </a:r>
            <a:r>
              <a:rPr lang="en-US"/>
              <a:t> - an integer that identifies the event type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7813"/>
            <a:ext cx="8229600" cy="560387"/>
          </a:xfrm>
        </p:spPr>
        <p:txBody>
          <a:bodyPr>
            <a:normAutofit fontScale="90000"/>
          </a:bodyPr>
          <a:lstStyle/>
          <a:p>
            <a:r>
              <a:rPr lang="en-US" sz="3800" b="1"/>
              <a:t>TextListener interface</a:t>
            </a:r>
            <a:r>
              <a:rPr lang="en-US" sz="3800"/>
              <a:t> </a:t>
            </a:r>
          </a:p>
        </p:txBody>
      </p:sp>
      <p:sp>
        <p:nvSpPr>
          <p:cNvPr id="47107" name="Rectangle 3"/>
          <p:cNvSpPr>
            <a:spLocks noGrp="1" noChangeArrowheads="1"/>
          </p:cNvSpPr>
          <p:nvPr>
            <p:ph type="body" idx="1"/>
          </p:nvPr>
        </p:nvSpPr>
        <p:spPr>
          <a:xfrm>
            <a:off x="457200" y="1143000"/>
            <a:ext cx="8229600" cy="5257800"/>
          </a:xfrm>
        </p:spPr>
        <p:txBody>
          <a:bodyPr/>
          <a:lstStyle/>
          <a:p>
            <a:r>
              <a:rPr lang="en-US"/>
              <a:t>The listener interface for receiving text events. </a:t>
            </a:r>
          </a:p>
          <a:p>
            <a:endParaRPr lang="en-US"/>
          </a:p>
          <a:p>
            <a:r>
              <a:rPr lang="en-US" b="1"/>
              <a:t>void textValueChanged(TextEvent e)</a:t>
            </a:r>
            <a:endParaRPr lang="en-US"/>
          </a:p>
          <a:p>
            <a:r>
              <a:rPr lang="en-US"/>
              <a:t>Invoked when the value of the text has changed. </a:t>
            </a:r>
          </a:p>
          <a:p>
            <a:r>
              <a:rPr lang="en-US"/>
              <a:t>The code written for this method performs the operations that need to occur when text changes.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277813"/>
            <a:ext cx="8229600" cy="560387"/>
          </a:xfrm>
        </p:spPr>
        <p:txBody>
          <a:bodyPr>
            <a:normAutofit fontScale="90000"/>
          </a:bodyPr>
          <a:lstStyle/>
          <a:p>
            <a:r>
              <a:rPr lang="en-US" sz="3800" b="1" dirty="0" err="1"/>
              <a:t>WindowEvent</a:t>
            </a:r>
            <a:r>
              <a:rPr lang="en-US" sz="3800" b="1" dirty="0"/>
              <a:t> class</a:t>
            </a:r>
            <a:r>
              <a:rPr lang="en-US" sz="3800" dirty="0"/>
              <a:t> </a:t>
            </a:r>
          </a:p>
        </p:txBody>
      </p:sp>
      <p:sp>
        <p:nvSpPr>
          <p:cNvPr id="55299" name="Rectangle 3"/>
          <p:cNvSpPr>
            <a:spLocks noGrp="1" noChangeArrowheads="1"/>
          </p:cNvSpPr>
          <p:nvPr>
            <p:ph type="body" idx="1"/>
          </p:nvPr>
        </p:nvSpPr>
        <p:spPr>
          <a:xfrm>
            <a:off x="228600" y="1066800"/>
            <a:ext cx="8610600" cy="5410200"/>
          </a:xfrm>
        </p:spPr>
        <p:txBody>
          <a:bodyPr/>
          <a:lstStyle/>
          <a:p>
            <a:r>
              <a:rPr lang="en-US" dirty="0"/>
              <a:t>A low-level event </a:t>
            </a:r>
            <a:r>
              <a:rPr lang="en-US" dirty="0" smtClean="0"/>
              <a:t>indicates </a:t>
            </a:r>
            <a:r>
              <a:rPr lang="en-US" dirty="0"/>
              <a:t>that a window has changed its status. </a:t>
            </a:r>
          </a:p>
          <a:p>
            <a:endParaRPr lang="en-US" dirty="0"/>
          </a:p>
          <a:p>
            <a:r>
              <a:rPr lang="en-US" dirty="0"/>
              <a:t>This </a:t>
            </a:r>
            <a:r>
              <a:rPr lang="en-US" dirty="0" smtClean="0"/>
              <a:t>event </a:t>
            </a:r>
            <a:r>
              <a:rPr lang="en-US" dirty="0"/>
              <a:t>is generated by a Window object when it is opened, closed, activated, deactivated, </a:t>
            </a:r>
            <a:r>
              <a:rPr lang="en-US" dirty="0" err="1"/>
              <a:t>iconified</a:t>
            </a:r>
            <a:r>
              <a:rPr lang="en-US" dirty="0"/>
              <a:t>, or </a:t>
            </a:r>
            <a:r>
              <a:rPr lang="en-US" dirty="0" err="1"/>
              <a:t>deiconified</a:t>
            </a:r>
            <a:r>
              <a:rPr lang="en-US" dirty="0"/>
              <a:t>, or when focus is transferred into or out of the Window. </a:t>
            </a:r>
          </a:p>
          <a:p>
            <a:endParaRPr lang="en-US"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7813"/>
            <a:ext cx="8229600" cy="331787"/>
          </a:xfrm>
        </p:spPr>
        <p:txBody>
          <a:bodyPr>
            <a:normAutofit fontScale="90000"/>
          </a:bodyPr>
          <a:lstStyle/>
          <a:p>
            <a:r>
              <a:rPr lang="en-US" sz="3800" b="1"/>
              <a:t>int constants</a:t>
            </a:r>
            <a:r>
              <a:rPr lang="en-US" sz="3800"/>
              <a:t> </a:t>
            </a:r>
          </a:p>
        </p:txBody>
      </p:sp>
      <p:sp>
        <p:nvSpPr>
          <p:cNvPr id="56323" name="Rectangle 3"/>
          <p:cNvSpPr>
            <a:spLocks noGrp="1" noChangeArrowheads="1"/>
          </p:cNvSpPr>
          <p:nvPr>
            <p:ph type="body" idx="1"/>
          </p:nvPr>
        </p:nvSpPr>
        <p:spPr>
          <a:xfrm>
            <a:off x="152400" y="914400"/>
            <a:ext cx="8763000" cy="5638800"/>
          </a:xfrm>
        </p:spPr>
        <p:txBody>
          <a:bodyPr/>
          <a:lstStyle/>
          <a:p>
            <a:r>
              <a:rPr lang="en-US" sz="2800" b="1"/>
              <a:t>WINDOW_ACTIVATED </a:t>
            </a:r>
            <a:endParaRPr lang="en-US" sz="2800"/>
          </a:p>
          <a:p>
            <a:r>
              <a:rPr lang="en-US" sz="2800" b="1"/>
              <a:t>WINDOW_CLOSED</a:t>
            </a:r>
            <a:r>
              <a:rPr lang="en-US" sz="2800"/>
              <a:t> </a:t>
            </a:r>
          </a:p>
          <a:p>
            <a:r>
              <a:rPr lang="en-US" sz="2800" b="1"/>
              <a:t>WINDOW_CLOSING </a:t>
            </a:r>
          </a:p>
          <a:p>
            <a:r>
              <a:rPr lang="en-US" sz="2800" b="1"/>
              <a:t>WINDOW_DEACTIVATED </a:t>
            </a:r>
            <a:endParaRPr lang="en-US" sz="2800"/>
          </a:p>
          <a:p>
            <a:r>
              <a:rPr lang="en-US" sz="2800" b="1"/>
              <a:t>WINDOW_DEICONIFIED </a:t>
            </a:r>
            <a:endParaRPr lang="en-US" sz="2800"/>
          </a:p>
          <a:p>
            <a:r>
              <a:rPr lang="en-US" sz="2800" b="1"/>
              <a:t>WINDOW_GAINED_FOCUS </a:t>
            </a:r>
          </a:p>
          <a:p>
            <a:r>
              <a:rPr lang="en-US" sz="2800" b="1"/>
              <a:t>WINDOW_ICONIFIED </a:t>
            </a:r>
            <a:endParaRPr lang="en-US" sz="2800"/>
          </a:p>
          <a:p>
            <a:r>
              <a:rPr lang="en-US" sz="2800" b="1"/>
              <a:t>WINDOW_LOST_FOCUS </a:t>
            </a:r>
          </a:p>
          <a:p>
            <a:r>
              <a:rPr lang="en-US" sz="2800" b="1"/>
              <a:t>WINDOW_OPENED </a:t>
            </a:r>
          </a:p>
          <a:p>
            <a:r>
              <a:rPr lang="en-US" sz="2800" b="1"/>
              <a:t>WINDOW_STATE_CHANGED </a:t>
            </a:r>
            <a:endParaRPr lang="en-US" sz="280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152400"/>
            <a:ext cx="8229600" cy="407988"/>
          </a:xfrm>
        </p:spPr>
        <p:txBody>
          <a:bodyPr>
            <a:normAutofit fontScale="90000"/>
          </a:bodyPr>
          <a:lstStyle/>
          <a:p>
            <a:r>
              <a:rPr lang="en-US" sz="3800" b="1"/>
              <a:t>Constructors</a:t>
            </a:r>
          </a:p>
        </p:txBody>
      </p:sp>
      <p:sp>
        <p:nvSpPr>
          <p:cNvPr id="57347" name="Rectangle 3"/>
          <p:cNvSpPr>
            <a:spLocks noGrp="1" noChangeArrowheads="1"/>
          </p:cNvSpPr>
          <p:nvPr>
            <p:ph type="body" idx="1"/>
          </p:nvPr>
        </p:nvSpPr>
        <p:spPr>
          <a:xfrm>
            <a:off x="0" y="914400"/>
            <a:ext cx="9144000" cy="5715000"/>
          </a:xfrm>
        </p:spPr>
        <p:txBody>
          <a:bodyPr/>
          <a:lstStyle/>
          <a:p>
            <a:pPr>
              <a:lnSpc>
                <a:spcPct val="80000"/>
              </a:lnSpc>
            </a:pPr>
            <a:r>
              <a:rPr lang="en-US" sz="1900" b="1"/>
              <a:t>public WindowEvent(Window source,int id)</a:t>
            </a:r>
            <a:endParaRPr lang="en-US" sz="1900"/>
          </a:p>
          <a:p>
            <a:pPr lvl="1">
              <a:lnSpc>
                <a:spcPct val="80000"/>
              </a:lnSpc>
            </a:pPr>
            <a:r>
              <a:rPr lang="en-US" sz="2200"/>
              <a:t>Constructs a WindowEvent object. </a:t>
            </a:r>
            <a:endParaRPr lang="en-US" sz="2200" b="1"/>
          </a:p>
          <a:p>
            <a:pPr lvl="1">
              <a:lnSpc>
                <a:spcPct val="80000"/>
              </a:lnSpc>
            </a:pPr>
            <a:r>
              <a:rPr lang="en-US" sz="2200" b="1"/>
              <a:t>Parameters:</a:t>
            </a:r>
            <a:r>
              <a:rPr lang="en-US" sz="2200"/>
              <a:t> </a:t>
            </a:r>
            <a:r>
              <a:rPr lang="en-US" sz="2200" b="1"/>
              <a:t>source</a:t>
            </a:r>
            <a:r>
              <a:rPr lang="en-US" sz="2200"/>
              <a:t> - the Window object that originated the event </a:t>
            </a:r>
          </a:p>
          <a:p>
            <a:pPr lvl="1">
              <a:lnSpc>
                <a:spcPct val="80000"/>
              </a:lnSpc>
            </a:pPr>
            <a:r>
              <a:rPr lang="en-US" sz="2200" b="1"/>
              <a:t>id</a:t>
            </a:r>
            <a:r>
              <a:rPr lang="en-US" sz="2200"/>
              <a:t> - an integer indicating the type of event</a:t>
            </a:r>
            <a:r>
              <a:rPr lang="en-US" sz="1700"/>
              <a:t> </a:t>
            </a:r>
          </a:p>
          <a:p>
            <a:pPr lvl="1">
              <a:lnSpc>
                <a:spcPct val="80000"/>
              </a:lnSpc>
            </a:pPr>
            <a:endParaRPr lang="en-US" sz="1700" b="1"/>
          </a:p>
          <a:p>
            <a:pPr>
              <a:lnSpc>
                <a:spcPct val="80000"/>
              </a:lnSpc>
            </a:pPr>
            <a:r>
              <a:rPr lang="en-US" sz="1900" b="1"/>
              <a:t>- public WindowEvent(Window source,int id,Window opposite,int oldState, int newState)</a:t>
            </a:r>
            <a:endParaRPr lang="en-US" sz="1900"/>
          </a:p>
          <a:p>
            <a:pPr lvl="1">
              <a:lnSpc>
                <a:spcPct val="80000"/>
              </a:lnSpc>
            </a:pPr>
            <a:r>
              <a:rPr lang="en-US" sz="2200"/>
              <a:t>Note that passing in an invalid id results in unspecified behavior. This method throws an IllegalArgumentException if source is null. </a:t>
            </a:r>
            <a:endParaRPr lang="en-US" sz="2200" b="1"/>
          </a:p>
          <a:p>
            <a:pPr lvl="1">
              <a:lnSpc>
                <a:spcPct val="80000"/>
              </a:lnSpc>
            </a:pPr>
            <a:r>
              <a:rPr lang="en-US" sz="2200" b="1"/>
              <a:t>source</a:t>
            </a:r>
            <a:r>
              <a:rPr lang="en-US" sz="2200"/>
              <a:t> - the Window object that originated the event </a:t>
            </a:r>
          </a:p>
          <a:p>
            <a:pPr lvl="1">
              <a:lnSpc>
                <a:spcPct val="80000"/>
              </a:lnSpc>
            </a:pPr>
            <a:r>
              <a:rPr lang="en-US" sz="2200" b="1"/>
              <a:t>id</a:t>
            </a:r>
            <a:r>
              <a:rPr lang="en-US" sz="2200"/>
              <a:t> - an integer indicating the type of event. </a:t>
            </a:r>
          </a:p>
          <a:p>
            <a:pPr lvl="1">
              <a:lnSpc>
                <a:spcPct val="80000"/>
              </a:lnSpc>
            </a:pPr>
            <a:r>
              <a:rPr lang="en-US" sz="2200" b="1"/>
              <a:t>opposite</a:t>
            </a:r>
            <a:r>
              <a:rPr lang="en-US" sz="2200"/>
              <a:t> - the other window involved in the focus or activation change, or null </a:t>
            </a:r>
          </a:p>
          <a:p>
            <a:pPr lvl="1">
              <a:lnSpc>
                <a:spcPct val="80000"/>
              </a:lnSpc>
            </a:pPr>
            <a:r>
              <a:rPr lang="en-US" sz="2200" b="1"/>
              <a:t>oldState</a:t>
            </a:r>
            <a:r>
              <a:rPr lang="en-US" sz="2200"/>
              <a:t> - previous state of the window for window state change event </a:t>
            </a:r>
          </a:p>
          <a:p>
            <a:pPr lvl="1">
              <a:lnSpc>
                <a:spcPct val="80000"/>
              </a:lnSpc>
            </a:pPr>
            <a:r>
              <a:rPr lang="en-US" sz="2200" b="1"/>
              <a:t>newState</a:t>
            </a:r>
            <a:r>
              <a:rPr lang="en-US" sz="2200"/>
              <a:t> - new state of the window for window state change event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p:txBody>
          <a:bodyPr/>
          <a:lstStyle/>
          <a:p>
            <a:r>
              <a:rPr lang="en-US" b="1"/>
              <a:t>public Window getWindow()</a:t>
            </a:r>
            <a:endParaRPr lang="en-US"/>
          </a:p>
          <a:p>
            <a:pPr lvl="1"/>
            <a:r>
              <a:rPr lang="en-US"/>
              <a:t>Returns the originator of the event. </a:t>
            </a:r>
            <a:endParaRPr lang="en-US" b="1"/>
          </a:p>
          <a:p>
            <a:pPr lvl="1"/>
            <a:r>
              <a:rPr lang="en-US" b="1"/>
              <a:t>Returns:</a:t>
            </a:r>
            <a:r>
              <a:rPr lang="en-US"/>
              <a:t> the Window object that originated the event</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152400"/>
            <a:ext cx="8229600" cy="484188"/>
          </a:xfrm>
        </p:spPr>
        <p:txBody>
          <a:bodyPr>
            <a:normAutofit fontScale="90000"/>
          </a:bodyPr>
          <a:lstStyle/>
          <a:p>
            <a:r>
              <a:rPr lang="en-US" sz="3300" b="1"/>
              <a:t>WindowListener interface</a:t>
            </a:r>
            <a:r>
              <a:rPr lang="en-US" sz="3800"/>
              <a:t> </a:t>
            </a:r>
          </a:p>
        </p:txBody>
      </p:sp>
      <p:sp>
        <p:nvSpPr>
          <p:cNvPr id="59395" name="Rectangle 3"/>
          <p:cNvSpPr>
            <a:spLocks noGrp="1" noChangeArrowheads="1"/>
          </p:cNvSpPr>
          <p:nvPr>
            <p:ph type="body" idx="1"/>
          </p:nvPr>
        </p:nvSpPr>
        <p:spPr>
          <a:xfrm>
            <a:off x="304800" y="838200"/>
            <a:ext cx="8610600" cy="5791200"/>
          </a:xfrm>
        </p:spPr>
        <p:txBody>
          <a:bodyPr/>
          <a:lstStyle/>
          <a:p>
            <a:pPr>
              <a:lnSpc>
                <a:spcPct val="80000"/>
              </a:lnSpc>
            </a:pPr>
            <a:r>
              <a:rPr lang="en-US" sz="2100" b="1"/>
              <a:t>void windowOpened(WindowEvent e)</a:t>
            </a:r>
            <a:endParaRPr lang="en-US" sz="2100"/>
          </a:p>
          <a:p>
            <a:pPr lvl="1">
              <a:lnSpc>
                <a:spcPct val="80000"/>
              </a:lnSpc>
            </a:pPr>
            <a:r>
              <a:rPr lang="en-US" sz="2000"/>
              <a:t>Invoked the first time a window is made visible. </a:t>
            </a:r>
            <a:endParaRPr lang="en-US" sz="2000" b="1"/>
          </a:p>
          <a:p>
            <a:pPr>
              <a:lnSpc>
                <a:spcPct val="80000"/>
              </a:lnSpc>
            </a:pPr>
            <a:r>
              <a:rPr lang="en-US" sz="2100" b="1"/>
              <a:t>void windowClosing(WindowEvent e)</a:t>
            </a:r>
            <a:endParaRPr lang="en-US" sz="2100"/>
          </a:p>
          <a:p>
            <a:pPr lvl="1">
              <a:lnSpc>
                <a:spcPct val="80000"/>
              </a:lnSpc>
            </a:pPr>
            <a:r>
              <a:rPr lang="en-US" sz="2000"/>
              <a:t>Invoked when the user attempts to close the window from the window's system menu. </a:t>
            </a:r>
            <a:endParaRPr lang="en-US" sz="2000" b="1"/>
          </a:p>
          <a:p>
            <a:pPr>
              <a:lnSpc>
                <a:spcPct val="80000"/>
              </a:lnSpc>
            </a:pPr>
            <a:r>
              <a:rPr lang="en-US" sz="2100" b="1"/>
              <a:t>void windowClosed(WindowEvent e)</a:t>
            </a:r>
            <a:endParaRPr lang="en-US" sz="2100"/>
          </a:p>
          <a:p>
            <a:pPr lvl="1">
              <a:lnSpc>
                <a:spcPct val="80000"/>
              </a:lnSpc>
            </a:pPr>
            <a:r>
              <a:rPr lang="en-US" sz="2000"/>
              <a:t>Invoked when a window has been closed as the result of calling dispose on the window</a:t>
            </a:r>
            <a:endParaRPr lang="en-US" sz="2000" b="1"/>
          </a:p>
          <a:p>
            <a:pPr>
              <a:lnSpc>
                <a:spcPct val="80000"/>
              </a:lnSpc>
            </a:pPr>
            <a:r>
              <a:rPr lang="en-US" sz="2100" b="1"/>
              <a:t>void windowIconified(WindowEvent e)</a:t>
            </a:r>
            <a:endParaRPr lang="en-US" sz="2100"/>
          </a:p>
          <a:p>
            <a:pPr lvl="1">
              <a:lnSpc>
                <a:spcPct val="80000"/>
              </a:lnSpc>
            </a:pPr>
            <a:r>
              <a:rPr lang="en-US" sz="2000"/>
              <a:t>Invoked when a window is changed from a normal to a minimized state. For many platforms, a minimized window is displayed as the icon specified in the window's iconImage property. </a:t>
            </a:r>
            <a:endParaRPr lang="en-US" sz="2000" b="1"/>
          </a:p>
          <a:p>
            <a:pPr>
              <a:lnSpc>
                <a:spcPct val="80000"/>
              </a:lnSpc>
            </a:pPr>
            <a:r>
              <a:rPr lang="en-US" sz="2100" b="1"/>
              <a:t>void windowDeiconified(WindowEvent e)</a:t>
            </a:r>
            <a:endParaRPr lang="en-US" sz="2100"/>
          </a:p>
          <a:p>
            <a:pPr lvl="1">
              <a:lnSpc>
                <a:spcPct val="80000"/>
              </a:lnSpc>
            </a:pPr>
            <a:r>
              <a:rPr lang="en-US" sz="2000"/>
              <a:t>Invoked when a window is changed from a minimized to a normal state. </a:t>
            </a:r>
            <a:endParaRPr lang="en-US" sz="2000" b="1"/>
          </a:p>
          <a:p>
            <a:pPr>
              <a:lnSpc>
                <a:spcPct val="80000"/>
              </a:lnSpc>
            </a:pPr>
            <a:r>
              <a:rPr lang="en-US" sz="2100" b="1"/>
              <a:t>void windowActivated(WindowEvent e)</a:t>
            </a:r>
            <a:endParaRPr lang="en-US" sz="2100"/>
          </a:p>
          <a:p>
            <a:pPr lvl="1">
              <a:lnSpc>
                <a:spcPct val="80000"/>
              </a:lnSpc>
            </a:pPr>
            <a:r>
              <a:rPr lang="en-US" sz="2000"/>
              <a:t>Invoked when the Window is set to be the active Window. </a:t>
            </a:r>
            <a:endParaRPr lang="en-US" sz="2000" b="1"/>
          </a:p>
          <a:p>
            <a:pPr>
              <a:lnSpc>
                <a:spcPct val="80000"/>
              </a:lnSpc>
            </a:pPr>
            <a:r>
              <a:rPr lang="en-US" sz="2100" b="1"/>
              <a:t>void windowDeactivated(WindowEvent e)</a:t>
            </a:r>
            <a:endParaRPr lang="en-US" sz="2100"/>
          </a:p>
          <a:p>
            <a:pPr lvl="1">
              <a:lnSpc>
                <a:spcPct val="80000"/>
              </a:lnSpc>
            </a:pPr>
            <a:r>
              <a:rPr lang="en-US" sz="2000"/>
              <a:t>Invoked when a Window is no longer the active Window.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7813"/>
            <a:ext cx="8229600" cy="712787"/>
          </a:xfrm>
        </p:spPr>
        <p:txBody>
          <a:bodyPr/>
          <a:lstStyle/>
          <a:p>
            <a:r>
              <a:rPr lang="en-US" sz="3800" b="1"/>
              <a:t>WindowFocusListener interface</a:t>
            </a:r>
            <a:endParaRPr lang="en-US" sz="3800"/>
          </a:p>
        </p:txBody>
      </p:sp>
      <p:sp>
        <p:nvSpPr>
          <p:cNvPr id="62467" name="Rectangle 3"/>
          <p:cNvSpPr>
            <a:spLocks noGrp="1" noChangeArrowheads="1"/>
          </p:cNvSpPr>
          <p:nvPr>
            <p:ph type="body" idx="1"/>
          </p:nvPr>
        </p:nvSpPr>
        <p:spPr>
          <a:xfrm>
            <a:off x="228600" y="1066800"/>
            <a:ext cx="8686800" cy="5334000"/>
          </a:xfrm>
        </p:spPr>
        <p:txBody>
          <a:bodyPr/>
          <a:lstStyle/>
          <a:p>
            <a:r>
              <a:rPr lang="en-US" sz="2600"/>
              <a:t>The listener interface for receiving WindowEvents, including WINDOW_GAINED_FOCUS and WINDOW_LOST_FOCUS events.</a:t>
            </a:r>
            <a:endParaRPr lang="en-US" sz="2600" b="1"/>
          </a:p>
          <a:p>
            <a:r>
              <a:rPr lang="en-US" sz="2600" b="1"/>
              <a:t>void windowGainedFocus(WindowEvent e)</a:t>
            </a:r>
            <a:endParaRPr lang="en-US" sz="2600"/>
          </a:p>
          <a:p>
            <a:pPr lvl="1"/>
            <a:r>
              <a:rPr lang="en-US" sz="2200"/>
              <a:t>Invoked when the Window is set to be the focused Window, which means that the Window, or one of its subcomponents, will receive keyboard events. </a:t>
            </a:r>
            <a:endParaRPr lang="en-US" sz="2200" b="1"/>
          </a:p>
          <a:p>
            <a:r>
              <a:rPr lang="en-US" sz="2600" b="1"/>
              <a:t>void windowLostFocus(WindowEvent e)</a:t>
            </a:r>
            <a:endParaRPr lang="en-US" sz="2600"/>
          </a:p>
          <a:p>
            <a:pPr lvl="1"/>
            <a:r>
              <a:rPr lang="en-US" sz="2200"/>
              <a:t>Invoked when the Window is no longer the focused Window, which means that keyboard events will no longer be delivered to the Window or any of its subcomponents.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357166"/>
            <a:ext cx="8183880" cy="1051560"/>
          </a:xfrm>
        </p:spPr>
        <p:txBody>
          <a:bodyPr>
            <a:normAutofit/>
          </a:bodyPr>
          <a:lstStyle/>
          <a:p>
            <a:pPr algn="ctr"/>
            <a:r>
              <a:rPr lang="en-US" b="1" dirty="0" err="1" smtClean="0">
                <a:solidFill>
                  <a:srgbClr val="C00000"/>
                </a:solidFill>
                <a:latin typeface="Times New Roman" pitchFamily="18" charset="0"/>
                <a:cs typeface="Times New Roman" pitchFamily="18" charset="0"/>
              </a:rPr>
              <a:t>MouseEvent</a:t>
            </a:r>
            <a:r>
              <a:rPr lang="en-US" b="1" dirty="0" smtClean="0">
                <a:solidFill>
                  <a:srgbClr val="C00000"/>
                </a:solidFill>
                <a:latin typeface="Times New Roman" pitchFamily="18" charset="0"/>
                <a:cs typeface="Times New Roman" pitchFamily="18" charset="0"/>
              </a:rPr>
              <a:t> class</a:t>
            </a:r>
            <a:endParaRPr lang="en-US" b="1" dirty="0">
              <a:solidFill>
                <a:srgbClr val="C00000"/>
              </a:solidFill>
              <a:effectLst/>
              <a:latin typeface="Times New Roman" pitchFamily="18" charset="0"/>
              <a:cs typeface="Times New Roman" pitchFamily="18" charset="0"/>
            </a:endParaRPr>
          </a:p>
        </p:txBody>
      </p:sp>
      <p:sp>
        <p:nvSpPr>
          <p:cNvPr id="4" name="Rectangle 3"/>
          <p:cNvSpPr/>
          <p:nvPr/>
        </p:nvSpPr>
        <p:spPr>
          <a:xfrm>
            <a:off x="714348" y="1643050"/>
            <a:ext cx="8215370" cy="1815882"/>
          </a:xfrm>
          <a:prstGeom prst="rect">
            <a:avLst/>
          </a:prstGeom>
        </p:spPr>
        <p:txBody>
          <a:bodyPr wrap="square">
            <a:spAutoFit/>
          </a:bodyPr>
          <a:lstStyle/>
          <a:p>
            <a:pPr algn="just"/>
            <a:r>
              <a:rPr lang="en-IN" sz="2800" dirty="0" smtClean="0"/>
              <a:t>This event indicates a mouse action occurred in a component. This low-level event is generated by a component object for Mouse Events and Mouse motion events.</a:t>
            </a:r>
            <a:endParaRPr lang="en-IN" sz="2800" dirty="0"/>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560387"/>
          </a:xfrm>
        </p:spPr>
        <p:txBody>
          <a:bodyPr>
            <a:normAutofit fontScale="90000"/>
          </a:bodyPr>
          <a:lstStyle/>
          <a:p>
            <a:r>
              <a:rPr lang="en-US" sz="3800" b="1" dirty="0"/>
              <a:t>Event Sources</a:t>
            </a:r>
          </a:p>
        </p:txBody>
      </p:sp>
      <p:sp>
        <p:nvSpPr>
          <p:cNvPr id="9219" name="Rectangle 3"/>
          <p:cNvSpPr>
            <a:spLocks noGrp="1" noChangeArrowheads="1"/>
          </p:cNvSpPr>
          <p:nvPr>
            <p:ph type="body" idx="1"/>
          </p:nvPr>
        </p:nvSpPr>
        <p:spPr>
          <a:xfrm>
            <a:off x="228600" y="990600"/>
            <a:ext cx="8610600" cy="5638800"/>
          </a:xfrm>
        </p:spPr>
        <p:txBody>
          <a:bodyPr/>
          <a:lstStyle/>
          <a:p>
            <a:pPr algn="just"/>
            <a:r>
              <a:rPr lang="en-US" dirty="0"/>
              <a:t>A source is an object that generates an event. This occurs when the internal state of that object changes in some way. </a:t>
            </a:r>
          </a:p>
          <a:p>
            <a:pPr algn="just"/>
            <a:r>
              <a:rPr lang="en-US" dirty="0"/>
              <a:t>Sources may generate more than one type of event. </a:t>
            </a:r>
          </a:p>
          <a:p>
            <a:pPr algn="just"/>
            <a:r>
              <a:rPr lang="en-US" dirty="0"/>
              <a:t>A source must register listeners in order for the listeners to receive notifications about a specific type of event. </a:t>
            </a:r>
          </a:p>
          <a:p>
            <a:pPr algn="just"/>
            <a:r>
              <a:rPr lang="en-US" dirty="0"/>
              <a:t>Each type of event has its own registration method.</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214290"/>
            <a:ext cx="8715404" cy="6278642"/>
          </a:xfrm>
          <a:prstGeom prst="rect">
            <a:avLst/>
          </a:prstGeom>
        </p:spPr>
        <p:txBody>
          <a:bodyPr wrap="square">
            <a:spAutoFit/>
          </a:bodyPr>
          <a:lstStyle/>
          <a:p>
            <a:r>
              <a:rPr lang="en-IN" sz="2400" dirty="0" smtClean="0"/>
              <a:t>Constants for </a:t>
            </a:r>
            <a:r>
              <a:rPr lang="en-IN" sz="2400" b="1" dirty="0" err="1" smtClean="0"/>
              <a:t>java.awt.event.MouseEvent</a:t>
            </a:r>
            <a:r>
              <a:rPr lang="en-IN" sz="2400" dirty="0" smtClean="0"/>
              <a:t> class:</a:t>
            </a:r>
          </a:p>
          <a:p>
            <a:endParaRPr lang="en-IN" sz="2400" dirty="0" smtClean="0"/>
          </a:p>
          <a:p>
            <a:r>
              <a:rPr lang="en-IN" sz="2400" b="1" dirty="0" smtClean="0"/>
              <a:t>static </a:t>
            </a:r>
            <a:r>
              <a:rPr lang="en-IN" sz="2400" b="1" dirty="0" err="1" smtClean="0"/>
              <a:t>int</a:t>
            </a:r>
            <a:r>
              <a:rPr lang="en-IN" sz="2400" b="1" dirty="0" smtClean="0"/>
              <a:t> BUTTON1 </a:t>
            </a:r>
            <a:r>
              <a:rPr lang="en-IN" sz="2400" dirty="0" smtClean="0"/>
              <a:t>--Indicates mouse button #1; used by </a:t>
            </a:r>
            <a:r>
              <a:rPr lang="en-IN" sz="2400" dirty="0" err="1" smtClean="0"/>
              <a:t>getButton</a:t>
            </a:r>
            <a:r>
              <a:rPr lang="en-IN" sz="2400" dirty="0" smtClean="0"/>
              <a:t>()</a:t>
            </a:r>
          </a:p>
          <a:p>
            <a:endParaRPr lang="en-IN" sz="900" dirty="0" smtClean="0"/>
          </a:p>
          <a:p>
            <a:r>
              <a:rPr lang="en-IN" sz="2400" b="1" dirty="0" smtClean="0"/>
              <a:t>static </a:t>
            </a:r>
            <a:r>
              <a:rPr lang="en-IN" sz="2400" b="1" dirty="0" err="1" smtClean="0"/>
              <a:t>int</a:t>
            </a:r>
            <a:r>
              <a:rPr lang="en-IN" sz="2400" b="1" dirty="0" smtClean="0"/>
              <a:t> BUTTON2 </a:t>
            </a:r>
            <a:r>
              <a:rPr lang="en-IN" sz="2400" dirty="0" smtClean="0"/>
              <a:t>--Indicates mouse button #2; used by </a:t>
            </a:r>
            <a:r>
              <a:rPr lang="en-IN" sz="2400" dirty="0" err="1" smtClean="0"/>
              <a:t>getButton</a:t>
            </a:r>
            <a:r>
              <a:rPr lang="en-IN" sz="2400" dirty="0" smtClean="0"/>
              <a:t>()</a:t>
            </a:r>
          </a:p>
          <a:p>
            <a:endParaRPr lang="en-IN" sz="900" dirty="0" smtClean="0"/>
          </a:p>
          <a:p>
            <a:r>
              <a:rPr lang="en-IN" sz="2400" b="1" dirty="0" smtClean="0"/>
              <a:t>static </a:t>
            </a:r>
            <a:r>
              <a:rPr lang="en-IN" sz="2400" b="1" dirty="0" err="1" smtClean="0"/>
              <a:t>int</a:t>
            </a:r>
            <a:r>
              <a:rPr lang="en-IN" sz="2400" b="1" dirty="0" smtClean="0"/>
              <a:t> BUTTON3 </a:t>
            </a:r>
            <a:r>
              <a:rPr lang="en-IN" sz="2400" dirty="0" smtClean="0"/>
              <a:t>--Indicates mouse button #3; used by </a:t>
            </a:r>
            <a:r>
              <a:rPr lang="en-IN" sz="2400" dirty="0" err="1" smtClean="0"/>
              <a:t>getButton</a:t>
            </a:r>
            <a:r>
              <a:rPr lang="en-IN" sz="2400" dirty="0" smtClean="0"/>
              <a:t>()</a:t>
            </a:r>
          </a:p>
          <a:p>
            <a:endParaRPr lang="en-IN" sz="900" dirty="0" smtClean="0"/>
          </a:p>
          <a:p>
            <a:r>
              <a:rPr lang="en-IN" sz="2400" b="1" dirty="0" smtClean="0"/>
              <a:t>static </a:t>
            </a:r>
            <a:r>
              <a:rPr lang="en-IN" sz="2400" b="1" dirty="0" err="1" smtClean="0"/>
              <a:t>int</a:t>
            </a:r>
            <a:r>
              <a:rPr lang="en-IN" sz="2400" b="1" dirty="0" smtClean="0"/>
              <a:t> MOUSE_CLICKED </a:t>
            </a:r>
            <a:r>
              <a:rPr lang="en-IN" sz="2400" dirty="0" smtClean="0"/>
              <a:t>--The "mouse clicked" event</a:t>
            </a:r>
          </a:p>
          <a:p>
            <a:endParaRPr lang="en-IN" sz="900" dirty="0" smtClean="0"/>
          </a:p>
          <a:p>
            <a:r>
              <a:rPr lang="en-IN" sz="2400" b="1" dirty="0" smtClean="0"/>
              <a:t>static </a:t>
            </a:r>
            <a:r>
              <a:rPr lang="en-IN" sz="2400" b="1" dirty="0" err="1" smtClean="0"/>
              <a:t>int</a:t>
            </a:r>
            <a:r>
              <a:rPr lang="en-IN" sz="2400" b="1" dirty="0" smtClean="0"/>
              <a:t> MOUSE_DRAGGED </a:t>
            </a:r>
            <a:r>
              <a:rPr lang="en-IN" sz="2400" dirty="0" smtClean="0"/>
              <a:t>--The "mouse dragged" event</a:t>
            </a:r>
          </a:p>
          <a:p>
            <a:endParaRPr lang="en-IN" sz="900" dirty="0" smtClean="0"/>
          </a:p>
          <a:p>
            <a:r>
              <a:rPr lang="en-IN" sz="2400" b="1" dirty="0" smtClean="0"/>
              <a:t>static </a:t>
            </a:r>
            <a:r>
              <a:rPr lang="en-IN" sz="2400" b="1" dirty="0" err="1" smtClean="0"/>
              <a:t>int</a:t>
            </a:r>
            <a:r>
              <a:rPr lang="en-IN" sz="2400" b="1" dirty="0" smtClean="0"/>
              <a:t> MOUSE_ENTERED </a:t>
            </a:r>
            <a:r>
              <a:rPr lang="en-IN" sz="2400" dirty="0" smtClean="0"/>
              <a:t>--The "mouse entered" event</a:t>
            </a:r>
          </a:p>
          <a:p>
            <a:endParaRPr lang="en-IN" sz="900" dirty="0" smtClean="0"/>
          </a:p>
          <a:p>
            <a:r>
              <a:rPr lang="en-IN" sz="2400" b="1" dirty="0" smtClean="0"/>
              <a:t>static </a:t>
            </a:r>
            <a:r>
              <a:rPr lang="en-IN" sz="2400" b="1" dirty="0" err="1" smtClean="0"/>
              <a:t>int</a:t>
            </a:r>
            <a:r>
              <a:rPr lang="en-IN" sz="2400" b="1" dirty="0" smtClean="0"/>
              <a:t> MOUSE_EXITED </a:t>
            </a:r>
            <a:r>
              <a:rPr lang="en-IN" sz="2400" dirty="0" smtClean="0"/>
              <a:t>--The "mouse exited" event</a:t>
            </a:r>
          </a:p>
          <a:p>
            <a:endParaRPr lang="en-IN" sz="900" dirty="0" smtClean="0"/>
          </a:p>
          <a:p>
            <a:r>
              <a:rPr lang="en-IN" sz="2400" b="1" dirty="0" smtClean="0"/>
              <a:t>static </a:t>
            </a:r>
            <a:r>
              <a:rPr lang="en-IN" sz="2400" b="1" dirty="0" err="1" smtClean="0"/>
              <a:t>int</a:t>
            </a:r>
            <a:r>
              <a:rPr lang="en-IN" sz="2400" b="1" dirty="0" smtClean="0"/>
              <a:t> MOUSE_MOVED </a:t>
            </a:r>
            <a:r>
              <a:rPr lang="en-IN" sz="2400" dirty="0" smtClean="0"/>
              <a:t>--The "mouse moved" event</a:t>
            </a:r>
          </a:p>
          <a:p>
            <a:endParaRPr lang="en-IN" sz="900" dirty="0" smtClean="0"/>
          </a:p>
          <a:p>
            <a:r>
              <a:rPr lang="en-IN" sz="2400" b="1" dirty="0" smtClean="0"/>
              <a:t>static </a:t>
            </a:r>
            <a:r>
              <a:rPr lang="en-IN" sz="2400" b="1" dirty="0" err="1" smtClean="0"/>
              <a:t>int</a:t>
            </a:r>
            <a:r>
              <a:rPr lang="en-IN" sz="2400" b="1" dirty="0" smtClean="0"/>
              <a:t> MOUSE_PRESSED </a:t>
            </a:r>
            <a:r>
              <a:rPr lang="en-IN" sz="2400" dirty="0" smtClean="0"/>
              <a:t>-- The "mouse pressed" event</a:t>
            </a:r>
          </a:p>
          <a:p>
            <a:endParaRPr lang="en-IN" sz="900" dirty="0" smtClean="0"/>
          </a:p>
          <a:p>
            <a:r>
              <a:rPr lang="en-IN" sz="2400" b="1" dirty="0" smtClean="0"/>
              <a:t>static </a:t>
            </a:r>
            <a:r>
              <a:rPr lang="en-IN" sz="2400" b="1" dirty="0" err="1" smtClean="0"/>
              <a:t>int</a:t>
            </a:r>
            <a:r>
              <a:rPr lang="en-IN" sz="2400" b="1" dirty="0" smtClean="0"/>
              <a:t> MOUSE_RELEASED </a:t>
            </a:r>
            <a:r>
              <a:rPr lang="en-IN" sz="2400" dirty="0" smtClean="0"/>
              <a:t>--The "mouse released" event</a:t>
            </a:r>
          </a:p>
          <a:p>
            <a:endParaRPr lang="en-IN" sz="900" dirty="0" smtClean="0"/>
          </a:p>
          <a:p>
            <a:r>
              <a:rPr lang="en-IN" sz="2400" b="1" dirty="0" smtClean="0"/>
              <a:t>static </a:t>
            </a:r>
            <a:r>
              <a:rPr lang="en-IN" sz="2400" b="1" dirty="0" err="1" smtClean="0"/>
              <a:t>int</a:t>
            </a:r>
            <a:r>
              <a:rPr lang="en-IN" sz="2400" b="1" dirty="0" smtClean="0"/>
              <a:t> MOUSE_WHEEL </a:t>
            </a:r>
            <a:r>
              <a:rPr lang="en-IN" sz="2400" dirty="0" smtClean="0"/>
              <a:t>--The "mouse wheel" event</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US" b="1" dirty="0" smtClean="0"/>
              <a:t>Constructor</a:t>
            </a:r>
            <a:endParaRPr lang="en-IN" b="1" dirty="0"/>
          </a:p>
        </p:txBody>
      </p:sp>
      <p:sp>
        <p:nvSpPr>
          <p:cNvPr id="3" name="Content Placeholder 2"/>
          <p:cNvSpPr>
            <a:spLocks noGrp="1"/>
          </p:cNvSpPr>
          <p:nvPr>
            <p:ph idx="1"/>
          </p:nvPr>
        </p:nvSpPr>
        <p:spPr>
          <a:xfrm>
            <a:off x="357158" y="1357298"/>
            <a:ext cx="8501122" cy="5286412"/>
          </a:xfrm>
        </p:spPr>
        <p:txBody>
          <a:bodyPr>
            <a:normAutofit fontScale="92500" lnSpcReduction="20000"/>
          </a:bodyPr>
          <a:lstStyle/>
          <a:p>
            <a:r>
              <a:rPr lang="en-IN" b="1" dirty="0" err="1" smtClean="0"/>
              <a:t>MouseEvent</a:t>
            </a:r>
            <a:r>
              <a:rPr lang="en-IN" b="1" dirty="0" smtClean="0"/>
              <a:t>(Component source, </a:t>
            </a:r>
            <a:r>
              <a:rPr lang="en-IN" b="1" dirty="0" err="1" smtClean="0"/>
              <a:t>int</a:t>
            </a:r>
            <a:r>
              <a:rPr lang="en-IN" b="1" dirty="0" smtClean="0"/>
              <a:t> id, long when, </a:t>
            </a:r>
            <a:r>
              <a:rPr lang="en-IN" b="1" dirty="0" err="1" smtClean="0"/>
              <a:t>int</a:t>
            </a:r>
            <a:r>
              <a:rPr lang="en-IN" b="1" dirty="0" smtClean="0"/>
              <a:t> modifiers, </a:t>
            </a:r>
            <a:r>
              <a:rPr lang="en-IN" b="1" dirty="0" err="1" smtClean="0"/>
              <a:t>int</a:t>
            </a:r>
            <a:r>
              <a:rPr lang="en-IN" b="1" dirty="0" smtClean="0"/>
              <a:t> x, </a:t>
            </a:r>
            <a:r>
              <a:rPr lang="en-IN" b="1" dirty="0" err="1" smtClean="0"/>
              <a:t>int</a:t>
            </a:r>
            <a:r>
              <a:rPr lang="en-IN" b="1" dirty="0" smtClean="0"/>
              <a:t> y, </a:t>
            </a:r>
            <a:r>
              <a:rPr lang="en-IN" b="1" dirty="0" err="1" smtClean="0"/>
              <a:t>int</a:t>
            </a:r>
            <a:r>
              <a:rPr lang="en-IN" b="1" dirty="0" smtClean="0"/>
              <a:t> </a:t>
            </a:r>
            <a:r>
              <a:rPr lang="en-IN" b="1" dirty="0" err="1" smtClean="0"/>
              <a:t>clickCount</a:t>
            </a:r>
            <a:r>
              <a:rPr lang="en-IN" b="1" dirty="0" smtClean="0"/>
              <a:t>, </a:t>
            </a:r>
            <a:r>
              <a:rPr lang="en-IN" b="1" dirty="0" err="1" smtClean="0"/>
              <a:t>boolean</a:t>
            </a:r>
            <a:r>
              <a:rPr lang="en-IN" b="1" dirty="0" smtClean="0"/>
              <a:t> </a:t>
            </a:r>
            <a:r>
              <a:rPr lang="en-IN" b="1" dirty="0" err="1" smtClean="0"/>
              <a:t>popupTrigger</a:t>
            </a:r>
            <a:r>
              <a:rPr lang="en-IN" b="1" dirty="0" smtClean="0"/>
              <a:t>)</a:t>
            </a:r>
            <a:endParaRPr lang="en-IN" dirty="0" smtClean="0"/>
          </a:p>
          <a:p>
            <a:pPr lvl="1"/>
            <a:r>
              <a:rPr lang="en-IN" dirty="0" smtClean="0"/>
              <a:t>Constructs a </a:t>
            </a:r>
            <a:r>
              <a:rPr lang="en-IN" dirty="0" err="1" smtClean="0"/>
              <a:t>MouseEvent</a:t>
            </a:r>
            <a:r>
              <a:rPr lang="en-IN" dirty="0" smtClean="0"/>
              <a:t> object with the specified </a:t>
            </a:r>
          </a:p>
          <a:p>
            <a:pPr lvl="1">
              <a:buNone/>
            </a:pPr>
            <a:endParaRPr lang="en-IN" dirty="0" smtClean="0"/>
          </a:p>
          <a:p>
            <a:pPr lvl="1">
              <a:buNone/>
            </a:pPr>
            <a:r>
              <a:rPr lang="en-IN" b="1" dirty="0" smtClean="0"/>
              <a:t>source</a:t>
            </a:r>
            <a:r>
              <a:rPr lang="en-IN" dirty="0" smtClean="0"/>
              <a:t>-  source component,</a:t>
            </a:r>
          </a:p>
          <a:p>
            <a:pPr lvl="1">
              <a:buNone/>
            </a:pPr>
            <a:r>
              <a:rPr lang="en-IN" b="1" dirty="0" smtClean="0"/>
              <a:t>id</a:t>
            </a:r>
            <a:r>
              <a:rPr lang="en-IN" dirty="0" smtClean="0"/>
              <a:t>- type of event,</a:t>
            </a:r>
          </a:p>
          <a:p>
            <a:pPr lvl="1">
              <a:buNone/>
            </a:pPr>
            <a:r>
              <a:rPr lang="en-US" b="1" dirty="0" smtClean="0"/>
              <a:t>when</a:t>
            </a:r>
            <a:r>
              <a:rPr lang="en-US" dirty="0" smtClean="0"/>
              <a:t>- system time at mouse event occurred</a:t>
            </a:r>
            <a:endParaRPr lang="en-IN" dirty="0" smtClean="0"/>
          </a:p>
          <a:p>
            <a:pPr lvl="1">
              <a:buNone/>
            </a:pPr>
            <a:r>
              <a:rPr lang="en-IN" b="1" dirty="0" smtClean="0"/>
              <a:t>modifiers</a:t>
            </a:r>
            <a:r>
              <a:rPr lang="en-IN" dirty="0" smtClean="0"/>
              <a:t>-to know what modifiers were pressed after event was occurred,</a:t>
            </a:r>
          </a:p>
          <a:p>
            <a:pPr lvl="1">
              <a:buNone/>
            </a:pPr>
            <a:r>
              <a:rPr lang="en-IN" b="1" dirty="0" smtClean="0"/>
              <a:t>x &amp; y</a:t>
            </a:r>
            <a:r>
              <a:rPr lang="en-IN" dirty="0" smtClean="0"/>
              <a:t>- coordinates of the mouse , </a:t>
            </a:r>
          </a:p>
          <a:p>
            <a:pPr lvl="1">
              <a:buNone/>
            </a:pPr>
            <a:r>
              <a:rPr lang="en-IN" b="1" dirty="0" err="1" smtClean="0"/>
              <a:t>clickCount</a:t>
            </a:r>
            <a:r>
              <a:rPr lang="en-IN" dirty="0" smtClean="0"/>
              <a:t>- click count</a:t>
            </a:r>
          </a:p>
          <a:p>
            <a:pPr lvl="1">
              <a:buNone/>
            </a:pPr>
            <a:r>
              <a:rPr lang="en-IN" b="1" dirty="0" err="1" smtClean="0"/>
              <a:t>popupTrigger</a:t>
            </a:r>
            <a:r>
              <a:rPr lang="en-IN" dirty="0" smtClean="0"/>
              <a:t>- whether popup menu appeared</a:t>
            </a:r>
          </a:p>
          <a:p>
            <a:pPr>
              <a:buNone/>
            </a:pPr>
            <a:endParaRPr lang="en-IN" dirty="0"/>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noGrp="1"/>
          </p:cNvGraphicFramePr>
          <p:nvPr>
            <p:ph idx="1"/>
          </p:nvPr>
        </p:nvGraphicFramePr>
        <p:xfrm>
          <a:off x="428596" y="1071546"/>
          <a:ext cx="8382000" cy="5110991"/>
        </p:xfrm>
        <a:graphic>
          <a:graphicData uri="http://schemas.openxmlformats.org/drawingml/2006/table">
            <a:tbl>
              <a:tblPr firstRow="1" bandRow="1">
                <a:tableStyleId>{5C22544A-7EE6-4342-B048-85BDC9FD1C3A}</a:tableStyleId>
              </a:tblPr>
              <a:tblGrid>
                <a:gridCol w="4191000"/>
                <a:gridCol w="4191000"/>
              </a:tblGrid>
              <a:tr h="650845">
                <a:tc>
                  <a:txBody>
                    <a:bodyPr/>
                    <a:lstStyle/>
                    <a:p>
                      <a:pPr algn="ctr"/>
                      <a:r>
                        <a:rPr lang="en-US" sz="2200" b="1" dirty="0" smtClean="0">
                          <a:latin typeface="Times New Roman" pitchFamily="18" charset="0"/>
                          <a:cs typeface="Times New Roman" pitchFamily="18" charset="0"/>
                        </a:rPr>
                        <a:t>Method</a:t>
                      </a:r>
                      <a:endParaRPr lang="en-US" sz="2200" b="1" dirty="0">
                        <a:latin typeface="Times New Roman" pitchFamily="18" charset="0"/>
                        <a:cs typeface="Times New Roman" pitchFamily="18" charset="0"/>
                      </a:endParaRPr>
                    </a:p>
                  </a:txBody>
                  <a:tcPr/>
                </a:tc>
                <a:tc>
                  <a:txBody>
                    <a:bodyPr/>
                    <a:lstStyle/>
                    <a:p>
                      <a:pPr algn="ctr"/>
                      <a:r>
                        <a:rPr lang="en-US" sz="2200" b="1" dirty="0" smtClean="0">
                          <a:latin typeface="Times New Roman" pitchFamily="18" charset="0"/>
                          <a:cs typeface="Times New Roman" pitchFamily="18" charset="0"/>
                        </a:rPr>
                        <a:t>Purpose</a:t>
                      </a:r>
                      <a:endParaRPr lang="en-US" sz="2200" b="1" dirty="0">
                        <a:latin typeface="Times New Roman" pitchFamily="18" charset="0"/>
                        <a:cs typeface="Times New Roman" pitchFamily="18" charset="0"/>
                      </a:endParaRPr>
                    </a:p>
                  </a:txBody>
                  <a:tcPr/>
                </a:tc>
              </a:tr>
              <a:tr h="1097835">
                <a:tc>
                  <a:txBody>
                    <a:bodyPr/>
                    <a:lstStyle/>
                    <a:p>
                      <a:pPr algn="ctr"/>
                      <a:endParaRPr lang="en-US" sz="2000" b="1" dirty="0" smtClean="0">
                        <a:solidFill>
                          <a:srgbClr val="002060"/>
                        </a:solidFill>
                        <a:latin typeface="Times New Roman" pitchFamily="18" charset="0"/>
                        <a:cs typeface="Times New Roman" pitchFamily="18" charset="0"/>
                      </a:endParaRPr>
                    </a:p>
                    <a:p>
                      <a:pPr algn="ctr"/>
                      <a:r>
                        <a:rPr lang="en-US" sz="2000" dirty="0" err="1" smtClean="0">
                          <a:solidFill>
                            <a:srgbClr val="002060"/>
                          </a:solidFill>
                          <a:latin typeface="Times New Roman" pitchFamily="18" charset="0"/>
                          <a:cs typeface="Times New Roman" pitchFamily="18" charset="0"/>
                        </a:rPr>
                        <a:t>int</a:t>
                      </a:r>
                      <a:r>
                        <a:rPr lang="en-US" sz="2000" dirty="0" smtClean="0">
                          <a:solidFill>
                            <a:srgbClr val="002060"/>
                          </a:solidFill>
                          <a:latin typeface="Times New Roman" pitchFamily="18" charset="0"/>
                          <a:cs typeface="Times New Roman" pitchFamily="18" charset="0"/>
                        </a:rPr>
                        <a:t> getClickCount()</a:t>
                      </a:r>
                      <a:endParaRPr lang="en-US" sz="2000" b="1" dirty="0">
                        <a:solidFill>
                          <a:srgbClr val="002060"/>
                        </a:solidFill>
                        <a:latin typeface="Times New Roman" pitchFamily="18" charset="0"/>
                        <a:cs typeface="Times New Roman" pitchFamily="18" charset="0"/>
                      </a:endParaRPr>
                    </a:p>
                  </a:txBody>
                  <a:tcPr/>
                </a:tc>
                <a:tc>
                  <a:txBody>
                    <a:bodyPr/>
                    <a:lstStyle/>
                    <a:p>
                      <a:pPr algn="l"/>
                      <a:r>
                        <a:rPr lang="en-US" dirty="0" smtClean="0">
                          <a:solidFill>
                            <a:srgbClr val="002060"/>
                          </a:solidFill>
                          <a:latin typeface="Times New Roman" pitchFamily="18" charset="0"/>
                          <a:cs typeface="Times New Roman" pitchFamily="18" charset="0"/>
                        </a:rPr>
                        <a:t>Returns the number of quick, consecutive clicks the user has made (including this event). For example, returns 2 for a double click.</a:t>
                      </a:r>
                      <a:endParaRPr lang="en-US" dirty="0">
                        <a:solidFill>
                          <a:srgbClr val="002060"/>
                        </a:solidFill>
                        <a:latin typeface="Times New Roman" pitchFamily="18" charset="0"/>
                        <a:cs typeface="Times New Roman" pitchFamily="18" charset="0"/>
                      </a:endParaRPr>
                    </a:p>
                  </a:txBody>
                  <a:tcPr/>
                </a:tc>
              </a:tr>
              <a:tr h="1097835">
                <a:tc>
                  <a:txBody>
                    <a:bodyPr/>
                    <a:lstStyle/>
                    <a:p>
                      <a:pPr algn="ctr"/>
                      <a:endParaRPr lang="en-US" sz="2000" b="1" dirty="0" smtClean="0">
                        <a:solidFill>
                          <a:srgbClr val="002060"/>
                        </a:solidFill>
                        <a:latin typeface="Times New Roman" pitchFamily="18" charset="0"/>
                        <a:cs typeface="Times New Roman" pitchFamily="18" charset="0"/>
                      </a:endParaRPr>
                    </a:p>
                    <a:p>
                      <a:pPr algn="ctr"/>
                      <a:endParaRPr lang="en-US" sz="2000" b="1" dirty="0" smtClean="0">
                        <a:solidFill>
                          <a:srgbClr val="002060"/>
                        </a:solidFill>
                        <a:latin typeface="Times New Roman" pitchFamily="18" charset="0"/>
                        <a:cs typeface="Times New Roman" pitchFamily="18" charset="0"/>
                      </a:endParaRPr>
                    </a:p>
                    <a:p>
                      <a:pPr algn="ctr"/>
                      <a:r>
                        <a:rPr lang="en-US" sz="2000" dirty="0" err="1" smtClean="0">
                          <a:solidFill>
                            <a:srgbClr val="002060"/>
                          </a:solidFill>
                          <a:latin typeface="Times New Roman" pitchFamily="18" charset="0"/>
                          <a:cs typeface="Times New Roman" pitchFamily="18" charset="0"/>
                        </a:rPr>
                        <a:t>int</a:t>
                      </a:r>
                      <a:r>
                        <a:rPr lang="en-US" sz="2000" dirty="0" smtClean="0">
                          <a:solidFill>
                            <a:srgbClr val="002060"/>
                          </a:solidFill>
                          <a:latin typeface="Times New Roman" pitchFamily="18" charset="0"/>
                          <a:cs typeface="Times New Roman" pitchFamily="18" charset="0"/>
                        </a:rPr>
                        <a:t> getButton()</a:t>
                      </a:r>
                      <a:endParaRPr lang="en-US" sz="2000" b="1" dirty="0">
                        <a:solidFill>
                          <a:srgbClr val="002060"/>
                        </a:solidFill>
                        <a:latin typeface="Times New Roman" pitchFamily="18" charset="0"/>
                        <a:cs typeface="Times New Roman" pitchFamily="18" charset="0"/>
                      </a:endParaRPr>
                    </a:p>
                  </a:txBody>
                  <a:tcPr/>
                </a:tc>
                <a:tc>
                  <a:txBody>
                    <a:bodyPr/>
                    <a:lstStyle/>
                    <a:p>
                      <a:pPr algn="l"/>
                      <a:r>
                        <a:rPr lang="en-US" dirty="0" smtClean="0">
                          <a:solidFill>
                            <a:srgbClr val="002060"/>
                          </a:solidFill>
                          <a:latin typeface="Times New Roman" pitchFamily="18" charset="0"/>
                          <a:cs typeface="Times New Roman" pitchFamily="18" charset="0"/>
                        </a:rPr>
                        <a:t>Returns which mouse button, if any, has a changed state. One of the following constants is returned: </a:t>
                      </a:r>
                      <a:r>
                        <a:rPr lang="en-US" dirty="0" err="1" smtClean="0">
                          <a:solidFill>
                            <a:srgbClr val="002060"/>
                          </a:solidFill>
                          <a:latin typeface="Times New Roman" pitchFamily="18" charset="0"/>
                          <a:cs typeface="Times New Roman" pitchFamily="18" charset="0"/>
                        </a:rPr>
                        <a:t>NOBUTTON</a:t>
                      </a:r>
                      <a:r>
                        <a:rPr lang="en-US" dirty="0" smtClean="0">
                          <a:solidFill>
                            <a:srgbClr val="002060"/>
                          </a:solidFill>
                          <a:latin typeface="Times New Roman" pitchFamily="18" charset="0"/>
                          <a:cs typeface="Times New Roman" pitchFamily="18" charset="0"/>
                        </a:rPr>
                        <a:t>, BUTTON1, BUTTON2, or BUTTON3.</a:t>
                      </a:r>
                      <a:endParaRPr lang="en-US" dirty="0">
                        <a:solidFill>
                          <a:srgbClr val="002060"/>
                        </a:solidFill>
                        <a:latin typeface="Times New Roman" pitchFamily="18" charset="0"/>
                        <a:cs typeface="Times New Roman" pitchFamily="18" charset="0"/>
                      </a:endParaRPr>
                    </a:p>
                  </a:txBody>
                  <a:tcPr/>
                </a:tc>
              </a:tr>
              <a:tr h="1041353">
                <a:tc>
                  <a:txBody>
                    <a:bodyPr/>
                    <a:lstStyle/>
                    <a:p>
                      <a:pPr algn="ctr"/>
                      <a:endParaRPr lang="en-US" sz="2000" b="1" dirty="0" smtClean="0">
                        <a:solidFill>
                          <a:srgbClr val="002060"/>
                        </a:solidFill>
                        <a:latin typeface="Times New Roman" pitchFamily="18" charset="0"/>
                        <a:cs typeface="Times New Roman" pitchFamily="18" charset="0"/>
                      </a:endParaRPr>
                    </a:p>
                    <a:p>
                      <a:pPr algn="ctr"/>
                      <a:r>
                        <a:rPr lang="en-US" sz="2000" dirty="0" err="1" smtClean="0">
                          <a:solidFill>
                            <a:srgbClr val="002060"/>
                          </a:solidFill>
                          <a:latin typeface="Times New Roman" pitchFamily="18" charset="0"/>
                          <a:cs typeface="Times New Roman" pitchFamily="18" charset="0"/>
                        </a:rPr>
                        <a:t>int</a:t>
                      </a:r>
                      <a:r>
                        <a:rPr lang="en-US" sz="2000" dirty="0" smtClean="0">
                          <a:solidFill>
                            <a:srgbClr val="002060"/>
                          </a:solidFill>
                          <a:latin typeface="Times New Roman" pitchFamily="18" charset="0"/>
                          <a:cs typeface="Times New Roman" pitchFamily="18" charset="0"/>
                        </a:rPr>
                        <a:t> getX()</a:t>
                      </a:r>
                      <a:br>
                        <a:rPr lang="en-US" sz="2000" dirty="0" smtClean="0">
                          <a:solidFill>
                            <a:srgbClr val="002060"/>
                          </a:solidFill>
                          <a:latin typeface="Times New Roman" pitchFamily="18" charset="0"/>
                          <a:cs typeface="Times New Roman" pitchFamily="18" charset="0"/>
                        </a:rPr>
                      </a:br>
                      <a:r>
                        <a:rPr lang="en-US" sz="2000" dirty="0" err="1" smtClean="0">
                          <a:solidFill>
                            <a:srgbClr val="002060"/>
                          </a:solidFill>
                          <a:latin typeface="Times New Roman" pitchFamily="18" charset="0"/>
                          <a:cs typeface="Times New Roman" pitchFamily="18" charset="0"/>
                        </a:rPr>
                        <a:t>int</a:t>
                      </a:r>
                      <a:r>
                        <a:rPr lang="en-US" sz="2000" dirty="0" smtClean="0">
                          <a:solidFill>
                            <a:srgbClr val="002060"/>
                          </a:solidFill>
                          <a:latin typeface="Times New Roman" pitchFamily="18" charset="0"/>
                          <a:cs typeface="Times New Roman" pitchFamily="18" charset="0"/>
                        </a:rPr>
                        <a:t> getY()</a:t>
                      </a:r>
                      <a:endParaRPr lang="en-US" sz="2000" b="1" dirty="0">
                        <a:solidFill>
                          <a:srgbClr val="002060"/>
                        </a:solidFill>
                        <a:latin typeface="Times New Roman" pitchFamily="18" charset="0"/>
                        <a:cs typeface="Times New Roman" pitchFamily="18" charset="0"/>
                      </a:endParaRPr>
                    </a:p>
                  </a:txBody>
                  <a:tcPr/>
                </a:tc>
                <a:tc>
                  <a:txBody>
                    <a:bodyPr/>
                    <a:lstStyle/>
                    <a:p>
                      <a:pPr algn="l"/>
                      <a:r>
                        <a:rPr lang="en-US" dirty="0" smtClean="0">
                          <a:solidFill>
                            <a:srgbClr val="002060"/>
                          </a:solidFill>
                          <a:latin typeface="Times New Roman" pitchFamily="18" charset="0"/>
                          <a:cs typeface="Times New Roman" pitchFamily="18" charset="0"/>
                        </a:rPr>
                        <a:t>Return the (</a:t>
                      </a:r>
                      <a:r>
                        <a:rPr lang="en-US" dirty="0" err="1" smtClean="0">
                          <a:solidFill>
                            <a:srgbClr val="002060"/>
                          </a:solidFill>
                          <a:latin typeface="Times New Roman" pitchFamily="18" charset="0"/>
                          <a:cs typeface="Times New Roman" pitchFamily="18" charset="0"/>
                        </a:rPr>
                        <a:t>x,y</a:t>
                      </a:r>
                      <a:r>
                        <a:rPr lang="en-US" dirty="0" smtClean="0">
                          <a:solidFill>
                            <a:srgbClr val="002060"/>
                          </a:solidFill>
                          <a:latin typeface="Times New Roman" pitchFamily="18" charset="0"/>
                          <a:cs typeface="Times New Roman" pitchFamily="18" charset="0"/>
                        </a:rPr>
                        <a:t>) position at which the event occurred, relative to the component that fired the event.</a:t>
                      </a:r>
                    </a:p>
                  </a:txBody>
                  <a:tcPr/>
                </a:tc>
              </a:tr>
              <a:tr h="1041353">
                <a:tc>
                  <a:txBody>
                    <a:bodyPr/>
                    <a:lstStyle/>
                    <a:p>
                      <a:pPr marL="0" algn="ctr" defTabSz="914400" rtl="0" eaLnBrk="1" latinLnBrk="0" hangingPunct="1"/>
                      <a:endParaRPr lang="en-IN" sz="2000" kern="1200" smtClean="0">
                        <a:solidFill>
                          <a:srgbClr val="002060"/>
                        </a:solidFill>
                        <a:latin typeface="Times New Roman" pitchFamily="18" charset="0"/>
                        <a:ea typeface="+mn-ea"/>
                        <a:cs typeface="Times New Roman" pitchFamily="18" charset="0"/>
                      </a:endParaRPr>
                    </a:p>
                    <a:p>
                      <a:pPr marL="0" algn="ctr" defTabSz="914400" rtl="0" eaLnBrk="1" latinLnBrk="0" hangingPunct="1"/>
                      <a:r>
                        <a:rPr lang="en-IN" sz="2000" kern="1200" smtClean="0">
                          <a:solidFill>
                            <a:srgbClr val="002060"/>
                          </a:solidFill>
                          <a:latin typeface="Times New Roman" pitchFamily="18" charset="0"/>
                          <a:ea typeface="+mn-ea"/>
                          <a:cs typeface="Times New Roman" pitchFamily="18" charset="0"/>
                        </a:rPr>
                        <a:t>Point </a:t>
                      </a:r>
                      <a:r>
                        <a:rPr lang="en-IN" sz="2000" kern="1200" dirty="0" err="1" smtClean="0">
                          <a:solidFill>
                            <a:srgbClr val="002060"/>
                          </a:solidFill>
                          <a:latin typeface="Times New Roman" pitchFamily="18" charset="0"/>
                          <a:ea typeface="+mn-ea"/>
                          <a:cs typeface="Times New Roman" pitchFamily="18" charset="0"/>
                        </a:rPr>
                        <a:t>getPoint</a:t>
                      </a:r>
                      <a:r>
                        <a:rPr lang="en-IN" sz="2000" kern="1200" dirty="0" smtClean="0">
                          <a:solidFill>
                            <a:srgbClr val="002060"/>
                          </a:solidFill>
                          <a:latin typeface="Times New Roman" pitchFamily="18" charset="0"/>
                          <a:ea typeface="+mn-ea"/>
                          <a:cs typeface="Times New Roman" pitchFamily="18" charset="0"/>
                        </a:rPr>
                        <a:t>()</a:t>
                      </a:r>
                      <a:endParaRPr lang="en-US" sz="2000" kern="1200" dirty="0">
                        <a:solidFill>
                          <a:srgbClr val="002060"/>
                        </a:solidFill>
                        <a:latin typeface="Times New Roman" pitchFamily="18" charset="0"/>
                        <a:ea typeface="+mn-ea"/>
                        <a:cs typeface="Times New Roman" pitchFamily="18" charset="0"/>
                      </a:endParaRPr>
                    </a:p>
                  </a:txBody>
                  <a:tcPr/>
                </a:tc>
                <a:tc>
                  <a:txBody>
                    <a:bodyPr/>
                    <a:lstStyle/>
                    <a:p>
                      <a:pPr algn="l"/>
                      <a:r>
                        <a:rPr lang="en-IN" sz="1800" kern="1200" dirty="0" smtClean="0">
                          <a:solidFill>
                            <a:srgbClr val="002060"/>
                          </a:solidFill>
                          <a:latin typeface="Times New Roman" pitchFamily="18" charset="0"/>
                          <a:ea typeface="+mn-ea"/>
                          <a:cs typeface="Times New Roman" pitchFamily="18" charset="0"/>
                        </a:rPr>
                        <a:t>Returns the </a:t>
                      </a:r>
                      <a:r>
                        <a:rPr lang="en-IN" sz="1800" kern="1200" dirty="0" err="1" smtClean="0">
                          <a:solidFill>
                            <a:srgbClr val="002060"/>
                          </a:solidFill>
                          <a:latin typeface="Times New Roman" pitchFamily="18" charset="0"/>
                          <a:ea typeface="+mn-ea"/>
                          <a:cs typeface="Times New Roman" pitchFamily="18" charset="0"/>
                        </a:rPr>
                        <a:t>x,y</a:t>
                      </a:r>
                      <a:r>
                        <a:rPr lang="en-IN" sz="1800" kern="1200" dirty="0" smtClean="0">
                          <a:solidFill>
                            <a:srgbClr val="002060"/>
                          </a:solidFill>
                          <a:latin typeface="Times New Roman" pitchFamily="18" charset="0"/>
                          <a:ea typeface="+mn-ea"/>
                          <a:cs typeface="Times New Roman" pitchFamily="18" charset="0"/>
                        </a:rPr>
                        <a:t> position of the event </a:t>
                      </a:r>
                      <a:r>
                        <a:rPr lang="en-IN" sz="1800" kern="1200" dirty="0" err="1" smtClean="0">
                          <a:solidFill>
                            <a:srgbClr val="002060"/>
                          </a:solidFill>
                          <a:latin typeface="Times New Roman" pitchFamily="18" charset="0"/>
                          <a:ea typeface="+mn-ea"/>
                          <a:cs typeface="Times New Roman" pitchFamily="18" charset="0"/>
                        </a:rPr>
                        <a:t>rlative</a:t>
                      </a:r>
                      <a:r>
                        <a:rPr lang="en-IN" sz="1800" kern="1200" dirty="0" smtClean="0">
                          <a:solidFill>
                            <a:srgbClr val="002060"/>
                          </a:solidFill>
                          <a:latin typeface="Times New Roman" pitchFamily="18" charset="0"/>
                          <a:ea typeface="+mn-ea"/>
                          <a:cs typeface="Times New Roman" pitchFamily="18" charset="0"/>
                        </a:rPr>
                        <a:t> to the source component.</a:t>
                      </a:r>
                      <a:endParaRPr lang="en-US" sz="1800" kern="1200" dirty="0" smtClean="0">
                        <a:solidFill>
                          <a:srgbClr val="002060"/>
                        </a:solidFill>
                        <a:latin typeface="Times New Roman" pitchFamily="18" charset="0"/>
                        <a:ea typeface="+mn-ea"/>
                        <a:cs typeface="Times New Roman" pitchFamily="18" charset="0"/>
                      </a:endParaRPr>
                    </a:p>
                  </a:txBody>
                  <a:tcPr/>
                </a:tc>
              </a:tr>
            </a:tbl>
          </a:graphicData>
        </a:graphic>
      </p:graphicFrame>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05"/>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 calcmode="lin" valueType="num">
                                      <p:cBhvr>
                                        <p:cTn id="9" dur="500" fill="hold"/>
                                        <p:tgtEl>
                                          <p:spTgt spid="4"/>
                                        </p:tgtEl>
                                        <p:attrNameLst>
                                          <p:attrName>ppt_x</p:attrName>
                                        </p:attrNameLst>
                                      </p:cBhvr>
                                      <p:tavLst>
                                        <p:tav tm="0">
                                          <p:val>
                                            <p:strVal val="#ppt_x-.2"/>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0"/>
            <a:ext cx="8183880" cy="1051560"/>
          </a:xfrm>
        </p:spPr>
        <p:txBody>
          <a:bodyPr/>
          <a:lstStyle/>
          <a:p>
            <a:pPr algn="ctr"/>
            <a:r>
              <a:rPr lang="en-US" b="0" dirty="0" err="1" smtClean="0">
                <a:solidFill>
                  <a:srgbClr val="C00000"/>
                </a:solidFill>
                <a:effectLst/>
                <a:latin typeface="Times New Roman" pitchFamily="18" charset="0"/>
                <a:cs typeface="Times New Roman" pitchFamily="18" charset="0"/>
              </a:rPr>
              <a:t>MouseListener</a:t>
            </a:r>
            <a:r>
              <a:rPr lang="en-US" b="0" dirty="0" smtClean="0">
                <a:solidFill>
                  <a:srgbClr val="C00000"/>
                </a:solidFill>
                <a:effectLst/>
                <a:latin typeface="Times New Roman" pitchFamily="18" charset="0"/>
                <a:cs typeface="Times New Roman" pitchFamily="18" charset="0"/>
              </a:rPr>
              <a:t> Interface</a:t>
            </a:r>
            <a:endParaRPr lang="en-US" b="0" dirty="0">
              <a:solidFill>
                <a:srgbClr val="C00000"/>
              </a:solidFill>
              <a:effectLst/>
              <a:latin typeface="Times New Roman" pitchFamily="18" charset="0"/>
              <a:cs typeface="Times New Roman" pitchFamily="18" charset="0"/>
            </a:endParaRPr>
          </a:p>
        </p:txBody>
      </p:sp>
      <p:sp>
        <p:nvSpPr>
          <p:cNvPr id="2" name="Content Placeholder 1"/>
          <p:cNvSpPr>
            <a:spLocks noGrp="1"/>
          </p:cNvSpPr>
          <p:nvPr>
            <p:ph idx="1"/>
          </p:nvPr>
        </p:nvSpPr>
        <p:spPr>
          <a:xfrm>
            <a:off x="457200" y="990600"/>
            <a:ext cx="8382000" cy="5257800"/>
          </a:xfrm>
        </p:spPr>
        <p:txBody>
          <a:bodyPr>
            <a:normAutofit/>
          </a:bodyPr>
          <a:lstStyle/>
          <a:p>
            <a:endParaRPr lang="en-US" sz="2200" dirty="0" smtClean="0">
              <a:solidFill>
                <a:srgbClr val="002060"/>
              </a:solidFill>
              <a:latin typeface="Times New Roman" pitchFamily="18" charset="0"/>
              <a:cs typeface="Times New Roman" pitchFamily="18" charset="0"/>
            </a:endParaRPr>
          </a:p>
          <a:p>
            <a:r>
              <a:rPr lang="en-US" sz="2200" dirty="0" smtClean="0">
                <a:solidFill>
                  <a:srgbClr val="002060"/>
                </a:solidFill>
                <a:latin typeface="Times New Roman" pitchFamily="18" charset="0"/>
                <a:cs typeface="Times New Roman" pitchFamily="18" charset="0"/>
              </a:rPr>
              <a:t>Mouse events notify when the user uses the mouse (or similar input device) to interact with a component. </a:t>
            </a:r>
          </a:p>
          <a:p>
            <a:pPr>
              <a:buNone/>
            </a:pPr>
            <a:endParaRPr lang="en-US" sz="2200" dirty="0" smtClean="0">
              <a:solidFill>
                <a:srgbClr val="002060"/>
              </a:solidFill>
              <a:latin typeface="Times New Roman" pitchFamily="18" charset="0"/>
              <a:cs typeface="Times New Roman" pitchFamily="18" charset="0"/>
            </a:endParaRPr>
          </a:p>
          <a:p>
            <a:r>
              <a:rPr lang="en-US" sz="2200" dirty="0" smtClean="0">
                <a:solidFill>
                  <a:srgbClr val="002060"/>
                </a:solidFill>
                <a:latin typeface="Times New Roman" pitchFamily="18" charset="0"/>
                <a:cs typeface="Times New Roman" pitchFamily="18" charset="0"/>
              </a:rPr>
              <a:t>Mouse events occur when the cursor enters or exits a component's onscreen area and when the user presses or releases one of the mouse buttons.</a:t>
            </a:r>
          </a:p>
          <a:p>
            <a:endParaRPr lang="en-US" sz="2200" dirty="0" smtClean="0">
              <a:solidFill>
                <a:srgbClr val="00206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0"/>
            <a:ext cx="8183880" cy="1051560"/>
          </a:xfrm>
        </p:spPr>
        <p:txBody>
          <a:bodyPr>
            <a:normAutofit/>
          </a:bodyPr>
          <a:lstStyle/>
          <a:p>
            <a:pPr algn="ctr"/>
            <a:r>
              <a:rPr lang="en-US" sz="3600" b="0" dirty="0" smtClean="0">
                <a:solidFill>
                  <a:srgbClr val="C00000"/>
                </a:solidFill>
                <a:effectLst/>
                <a:latin typeface="Times New Roman" pitchFamily="18" charset="0"/>
                <a:cs typeface="Times New Roman" pitchFamily="18" charset="0"/>
              </a:rPr>
              <a:t>Methods of </a:t>
            </a:r>
            <a:r>
              <a:rPr lang="en-US" sz="3600" dirty="0" err="1" smtClean="0">
                <a:solidFill>
                  <a:srgbClr val="C00000"/>
                </a:solidFill>
                <a:latin typeface="Times New Roman" pitchFamily="18" charset="0"/>
                <a:cs typeface="Times New Roman" pitchFamily="18" charset="0"/>
              </a:rPr>
              <a:t>Mouse</a:t>
            </a:r>
            <a:r>
              <a:rPr lang="en-US" sz="3600" b="0" dirty="0" err="1" smtClean="0">
                <a:solidFill>
                  <a:srgbClr val="C00000"/>
                </a:solidFill>
                <a:effectLst/>
                <a:latin typeface="Times New Roman" pitchFamily="18" charset="0"/>
                <a:cs typeface="Times New Roman" pitchFamily="18" charset="0"/>
              </a:rPr>
              <a:t>Listener</a:t>
            </a:r>
            <a:r>
              <a:rPr lang="en-US" sz="3600" b="0" dirty="0" smtClean="0">
                <a:solidFill>
                  <a:srgbClr val="C00000"/>
                </a:solidFill>
                <a:effectLst/>
                <a:latin typeface="Times New Roman" pitchFamily="18" charset="0"/>
                <a:cs typeface="Times New Roman" pitchFamily="18" charset="0"/>
              </a:rPr>
              <a:t> Interface</a:t>
            </a:r>
            <a:endParaRPr lang="en-US" sz="3600" b="0" dirty="0">
              <a:solidFill>
                <a:srgbClr val="C00000"/>
              </a:solidFill>
              <a:effectLst/>
              <a:latin typeface="Times New Roman" pitchFamily="18" charset="0"/>
              <a:cs typeface="Times New Roman" pitchFamily="18" charset="0"/>
            </a:endParaRPr>
          </a:p>
        </p:txBody>
      </p:sp>
      <p:graphicFrame>
        <p:nvGraphicFramePr>
          <p:cNvPr id="8" name="Content Placeholder 7"/>
          <p:cNvGraphicFramePr>
            <a:graphicFrameLocks noGrp="1"/>
          </p:cNvGraphicFramePr>
          <p:nvPr>
            <p:ph idx="1"/>
          </p:nvPr>
        </p:nvGraphicFramePr>
        <p:xfrm>
          <a:off x="381000" y="914400"/>
          <a:ext cx="8382000" cy="5577840"/>
        </p:xfrm>
        <a:graphic>
          <a:graphicData uri="http://schemas.openxmlformats.org/drawingml/2006/table">
            <a:tbl>
              <a:tblPr firstRow="1" bandRow="1">
                <a:tableStyleId>{5C22544A-7EE6-4342-B048-85BDC9FD1C3A}</a:tableStyleId>
              </a:tblPr>
              <a:tblGrid>
                <a:gridCol w="4191000"/>
                <a:gridCol w="4191000"/>
              </a:tblGrid>
              <a:tr h="370840">
                <a:tc>
                  <a:txBody>
                    <a:bodyPr/>
                    <a:lstStyle/>
                    <a:p>
                      <a:pPr algn="ctr"/>
                      <a:r>
                        <a:rPr lang="en-US" sz="2200" dirty="0" smtClean="0">
                          <a:solidFill>
                            <a:schemeClr val="bg1"/>
                          </a:solidFill>
                          <a:latin typeface="Times New Roman" pitchFamily="18" charset="0"/>
                          <a:cs typeface="Times New Roman" pitchFamily="18" charset="0"/>
                        </a:rPr>
                        <a:t>Method</a:t>
                      </a:r>
                      <a:endParaRPr lang="en-US" sz="2200" dirty="0">
                        <a:solidFill>
                          <a:schemeClr val="bg1"/>
                        </a:solidFill>
                        <a:latin typeface="Times New Roman" pitchFamily="18" charset="0"/>
                        <a:cs typeface="Times New Roman" pitchFamily="18" charset="0"/>
                      </a:endParaRPr>
                    </a:p>
                  </a:txBody>
                  <a:tcPr/>
                </a:tc>
                <a:tc>
                  <a:txBody>
                    <a:bodyPr/>
                    <a:lstStyle/>
                    <a:p>
                      <a:pPr algn="ctr"/>
                      <a:r>
                        <a:rPr lang="en-US" sz="2200" dirty="0" smtClean="0">
                          <a:solidFill>
                            <a:schemeClr val="bg1"/>
                          </a:solidFill>
                          <a:latin typeface="Times New Roman" pitchFamily="18" charset="0"/>
                          <a:cs typeface="Times New Roman" pitchFamily="18" charset="0"/>
                        </a:rPr>
                        <a:t>Purpose</a:t>
                      </a:r>
                      <a:endParaRPr lang="en-US" sz="2200" dirty="0">
                        <a:solidFill>
                          <a:schemeClr val="bg1"/>
                        </a:solidFill>
                        <a:latin typeface="Times New Roman" pitchFamily="18" charset="0"/>
                        <a:cs typeface="Times New Roman" pitchFamily="18" charset="0"/>
                      </a:endParaRPr>
                    </a:p>
                  </a:txBody>
                  <a:tcPr/>
                </a:tc>
              </a:tr>
              <a:tr h="370840">
                <a:tc>
                  <a:txBody>
                    <a:bodyPr/>
                    <a:lstStyle/>
                    <a:p>
                      <a:pPr algn="ctr"/>
                      <a:r>
                        <a:rPr lang="en-US" sz="2200" kern="1200" dirty="0" smtClean="0">
                          <a:solidFill>
                            <a:srgbClr val="002060"/>
                          </a:solidFill>
                          <a:latin typeface="Times New Roman" pitchFamily="18" charset="0"/>
                          <a:ea typeface="+mn-ea"/>
                          <a:cs typeface="Times New Roman" pitchFamily="18" charset="0"/>
                        </a:rPr>
                        <a:t>mouseClicked(</a:t>
                      </a:r>
                      <a:r>
                        <a:rPr lang="en-US" sz="2200" kern="1200" dirty="0" err="1" smtClean="0">
                          <a:solidFill>
                            <a:srgbClr val="002060"/>
                          </a:solidFill>
                          <a:latin typeface="Times New Roman" pitchFamily="18" charset="0"/>
                          <a:ea typeface="+mn-ea"/>
                          <a:cs typeface="Times New Roman" pitchFamily="18" charset="0"/>
                        </a:rPr>
                        <a:t>MouseEvent</a:t>
                      </a:r>
                      <a:r>
                        <a:rPr lang="en-US" sz="2200" kern="1200" dirty="0" smtClean="0">
                          <a:solidFill>
                            <a:srgbClr val="002060"/>
                          </a:solidFill>
                          <a:latin typeface="Times New Roman" pitchFamily="18" charset="0"/>
                          <a:ea typeface="+mn-ea"/>
                          <a:cs typeface="Times New Roman" pitchFamily="18" charset="0"/>
                        </a:rPr>
                        <a:t>)</a:t>
                      </a:r>
                      <a:endParaRPr lang="en-US" sz="2200" kern="1200" dirty="0">
                        <a:solidFill>
                          <a:srgbClr val="002060"/>
                        </a:solidFill>
                        <a:latin typeface="Times New Roman" pitchFamily="18" charset="0"/>
                        <a:ea typeface="+mn-ea"/>
                        <a:cs typeface="Times New Roman" pitchFamily="18" charset="0"/>
                      </a:endParaRPr>
                    </a:p>
                  </a:txBody>
                  <a:tcPr/>
                </a:tc>
                <a:tc>
                  <a:txBody>
                    <a:bodyPr/>
                    <a:lstStyle/>
                    <a:p>
                      <a:r>
                        <a:rPr lang="en-US" sz="2200" dirty="0" smtClean="0">
                          <a:solidFill>
                            <a:srgbClr val="002060"/>
                          </a:solidFill>
                          <a:latin typeface="Times New Roman" pitchFamily="18" charset="0"/>
                          <a:cs typeface="Times New Roman" pitchFamily="18" charset="0"/>
                        </a:rPr>
                        <a:t>Called just after the user clicks the listened-to component.</a:t>
                      </a:r>
                      <a:endParaRPr lang="en-US" sz="2200" dirty="0">
                        <a:solidFill>
                          <a:srgbClr val="002060"/>
                        </a:solidFill>
                        <a:latin typeface="Times New Roman" pitchFamily="18" charset="0"/>
                        <a:cs typeface="Times New Roman" pitchFamily="18" charset="0"/>
                      </a:endParaRPr>
                    </a:p>
                  </a:txBody>
                  <a:tcPr/>
                </a:tc>
              </a:tr>
              <a:tr h="370840">
                <a:tc>
                  <a:txBody>
                    <a:bodyPr/>
                    <a:lstStyle/>
                    <a:p>
                      <a:pPr algn="ctr"/>
                      <a:r>
                        <a:rPr lang="en-US" sz="2200" kern="1200" dirty="0" smtClean="0">
                          <a:solidFill>
                            <a:srgbClr val="002060"/>
                          </a:solidFill>
                          <a:latin typeface="Times New Roman" pitchFamily="18" charset="0"/>
                          <a:ea typeface="+mn-ea"/>
                          <a:cs typeface="Times New Roman" pitchFamily="18" charset="0"/>
                        </a:rPr>
                        <a:t>mouseEntered(</a:t>
                      </a:r>
                      <a:r>
                        <a:rPr lang="en-US" sz="2200" kern="1200" dirty="0" err="1" smtClean="0">
                          <a:solidFill>
                            <a:srgbClr val="002060"/>
                          </a:solidFill>
                          <a:latin typeface="Times New Roman" pitchFamily="18" charset="0"/>
                          <a:ea typeface="+mn-ea"/>
                          <a:cs typeface="Times New Roman" pitchFamily="18" charset="0"/>
                        </a:rPr>
                        <a:t>MouseEvent</a:t>
                      </a:r>
                      <a:r>
                        <a:rPr lang="en-US" sz="2200" kern="1200" dirty="0" smtClean="0">
                          <a:solidFill>
                            <a:srgbClr val="002060"/>
                          </a:solidFill>
                          <a:latin typeface="Times New Roman" pitchFamily="18" charset="0"/>
                          <a:ea typeface="+mn-ea"/>
                          <a:cs typeface="Times New Roman" pitchFamily="18" charset="0"/>
                        </a:rPr>
                        <a:t>)</a:t>
                      </a:r>
                      <a:endParaRPr lang="en-US" sz="2200" kern="1200" dirty="0">
                        <a:solidFill>
                          <a:srgbClr val="002060"/>
                        </a:solidFill>
                        <a:latin typeface="Times New Roman" pitchFamily="18" charset="0"/>
                        <a:ea typeface="+mn-ea"/>
                        <a:cs typeface="Times New Roman" pitchFamily="18" charset="0"/>
                      </a:endParaRPr>
                    </a:p>
                  </a:txBody>
                  <a:tcPr/>
                </a:tc>
                <a:tc>
                  <a:txBody>
                    <a:bodyPr/>
                    <a:lstStyle/>
                    <a:p>
                      <a:r>
                        <a:rPr lang="en-US" sz="2200" dirty="0" smtClean="0">
                          <a:solidFill>
                            <a:srgbClr val="002060"/>
                          </a:solidFill>
                          <a:latin typeface="Times New Roman" pitchFamily="18" charset="0"/>
                          <a:cs typeface="Times New Roman" pitchFamily="18" charset="0"/>
                        </a:rPr>
                        <a:t>Called just after the cursor enters the bounds of the listened-to component.</a:t>
                      </a:r>
                      <a:endParaRPr lang="en-US" sz="2200" dirty="0">
                        <a:solidFill>
                          <a:srgbClr val="002060"/>
                        </a:solidFill>
                        <a:latin typeface="Times New Roman" pitchFamily="18" charset="0"/>
                        <a:cs typeface="Times New Roman" pitchFamily="18" charset="0"/>
                      </a:endParaRPr>
                    </a:p>
                  </a:txBody>
                  <a:tcPr/>
                </a:tc>
              </a:tr>
              <a:tr h="370840">
                <a:tc>
                  <a:txBody>
                    <a:bodyPr/>
                    <a:lstStyle/>
                    <a:p>
                      <a:pPr algn="ctr"/>
                      <a:r>
                        <a:rPr lang="en-US" sz="2200" kern="1200" dirty="0" err="1" smtClean="0">
                          <a:solidFill>
                            <a:srgbClr val="002060"/>
                          </a:solidFill>
                          <a:latin typeface="Times New Roman" pitchFamily="18" charset="0"/>
                          <a:ea typeface="+mn-ea"/>
                          <a:cs typeface="Times New Roman" pitchFamily="18" charset="0"/>
                        </a:rPr>
                        <a:t>mouseExited</a:t>
                      </a:r>
                      <a:r>
                        <a:rPr lang="en-US" sz="2200" kern="1200" dirty="0" smtClean="0">
                          <a:solidFill>
                            <a:srgbClr val="002060"/>
                          </a:solidFill>
                          <a:latin typeface="Times New Roman" pitchFamily="18" charset="0"/>
                          <a:ea typeface="+mn-ea"/>
                          <a:cs typeface="Times New Roman" pitchFamily="18" charset="0"/>
                        </a:rPr>
                        <a:t>(</a:t>
                      </a:r>
                      <a:r>
                        <a:rPr lang="en-US" sz="2200" kern="1200" dirty="0" err="1" smtClean="0">
                          <a:solidFill>
                            <a:srgbClr val="002060"/>
                          </a:solidFill>
                          <a:latin typeface="Times New Roman" pitchFamily="18" charset="0"/>
                          <a:ea typeface="+mn-ea"/>
                          <a:cs typeface="Times New Roman" pitchFamily="18" charset="0"/>
                        </a:rPr>
                        <a:t>MouseEvent</a:t>
                      </a:r>
                      <a:r>
                        <a:rPr lang="en-US" sz="2200" kern="1200" dirty="0" smtClean="0">
                          <a:solidFill>
                            <a:srgbClr val="002060"/>
                          </a:solidFill>
                          <a:latin typeface="Times New Roman" pitchFamily="18" charset="0"/>
                          <a:ea typeface="+mn-ea"/>
                          <a:cs typeface="Times New Roman" pitchFamily="18" charset="0"/>
                        </a:rPr>
                        <a:t>)</a:t>
                      </a:r>
                      <a:endParaRPr lang="en-US" sz="2200" kern="1200" dirty="0">
                        <a:solidFill>
                          <a:srgbClr val="002060"/>
                        </a:solidFill>
                        <a:latin typeface="Times New Roman" pitchFamily="18" charset="0"/>
                        <a:ea typeface="+mn-ea"/>
                        <a:cs typeface="Times New Roman" pitchFamily="18" charset="0"/>
                      </a:endParaRPr>
                    </a:p>
                  </a:txBody>
                  <a:tcPr/>
                </a:tc>
                <a:tc>
                  <a:txBody>
                    <a:bodyPr/>
                    <a:lstStyle/>
                    <a:p>
                      <a:r>
                        <a:rPr lang="en-US" sz="2200" dirty="0" smtClean="0">
                          <a:solidFill>
                            <a:srgbClr val="002060"/>
                          </a:solidFill>
                          <a:latin typeface="Times New Roman" pitchFamily="18" charset="0"/>
                          <a:cs typeface="Times New Roman" pitchFamily="18" charset="0"/>
                        </a:rPr>
                        <a:t>Called just after the cursor exits the bounds of the listened-to component.</a:t>
                      </a:r>
                      <a:endParaRPr lang="en-US" sz="2200" dirty="0">
                        <a:solidFill>
                          <a:srgbClr val="002060"/>
                        </a:solidFill>
                        <a:latin typeface="Times New Roman" pitchFamily="18" charset="0"/>
                        <a:cs typeface="Times New Roman" pitchFamily="18"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kern="1200" dirty="0" err="1" smtClean="0">
                          <a:solidFill>
                            <a:srgbClr val="002060"/>
                          </a:solidFill>
                          <a:latin typeface="Times New Roman" pitchFamily="18" charset="0"/>
                          <a:ea typeface="+mn-ea"/>
                          <a:cs typeface="Times New Roman" pitchFamily="18" charset="0"/>
                        </a:rPr>
                        <a:t>mousePressed</a:t>
                      </a:r>
                      <a:r>
                        <a:rPr lang="en-US" sz="2200" kern="1200" dirty="0" smtClean="0">
                          <a:solidFill>
                            <a:srgbClr val="002060"/>
                          </a:solidFill>
                          <a:latin typeface="Times New Roman" pitchFamily="18" charset="0"/>
                          <a:ea typeface="+mn-ea"/>
                          <a:cs typeface="Times New Roman" pitchFamily="18" charset="0"/>
                        </a:rPr>
                        <a:t>(</a:t>
                      </a:r>
                      <a:r>
                        <a:rPr lang="en-US" sz="2200" kern="1200" dirty="0" err="1" smtClean="0">
                          <a:solidFill>
                            <a:srgbClr val="002060"/>
                          </a:solidFill>
                          <a:latin typeface="Times New Roman" pitchFamily="18" charset="0"/>
                          <a:ea typeface="+mn-ea"/>
                          <a:cs typeface="Times New Roman" pitchFamily="18" charset="0"/>
                        </a:rPr>
                        <a:t>MouseEvent</a:t>
                      </a:r>
                      <a:r>
                        <a:rPr lang="en-US" sz="2200" kern="1200" dirty="0" smtClean="0">
                          <a:solidFill>
                            <a:srgbClr val="002060"/>
                          </a:solidFill>
                          <a:latin typeface="Times New Roman" pitchFamily="18" charset="0"/>
                          <a:ea typeface="+mn-ea"/>
                          <a:cs typeface="Times New Roman" pitchFamily="18" charset="0"/>
                        </a:rPr>
                        <a:t>)</a:t>
                      </a:r>
                    </a:p>
                    <a:p>
                      <a:pPr algn="ctr"/>
                      <a:endParaRPr lang="en-US" sz="2200" kern="1200" dirty="0">
                        <a:solidFill>
                          <a:srgbClr val="002060"/>
                        </a:solidFill>
                        <a:latin typeface="Times New Roman" pitchFamily="18" charset="0"/>
                        <a:ea typeface="+mn-ea"/>
                        <a:cs typeface="Times New Roman" pitchFamily="18" charset="0"/>
                      </a:endParaRPr>
                    </a:p>
                  </a:txBody>
                  <a:tcPr/>
                </a:tc>
                <a:tc>
                  <a:txBody>
                    <a:bodyPr/>
                    <a:lstStyle/>
                    <a:p>
                      <a:r>
                        <a:rPr lang="en-US" sz="2200" dirty="0" smtClean="0">
                          <a:solidFill>
                            <a:srgbClr val="002060"/>
                          </a:solidFill>
                          <a:latin typeface="Times New Roman" pitchFamily="18" charset="0"/>
                          <a:cs typeface="Times New Roman" pitchFamily="18" charset="0"/>
                        </a:rPr>
                        <a:t>Called just after the user presses a mouse button while the cursor is over the listened-to component.</a:t>
                      </a:r>
                      <a:endParaRPr lang="en-US" sz="2200" dirty="0">
                        <a:solidFill>
                          <a:srgbClr val="002060"/>
                        </a:solidFill>
                        <a:latin typeface="Times New Roman" pitchFamily="18" charset="0"/>
                        <a:cs typeface="Times New Roman" pitchFamily="18" charset="0"/>
                      </a:endParaRPr>
                    </a:p>
                  </a:txBody>
                  <a:tcPr/>
                </a:tc>
              </a:tr>
              <a:tr h="370840">
                <a:tc>
                  <a:txBody>
                    <a:bodyPr/>
                    <a:lstStyle/>
                    <a:p>
                      <a:pPr algn="ctr"/>
                      <a:r>
                        <a:rPr lang="en-US" sz="2200" kern="1200" dirty="0" err="1" smtClean="0">
                          <a:solidFill>
                            <a:srgbClr val="002060"/>
                          </a:solidFill>
                          <a:latin typeface="Times New Roman" pitchFamily="18" charset="0"/>
                          <a:ea typeface="+mn-ea"/>
                          <a:cs typeface="Times New Roman" pitchFamily="18" charset="0"/>
                        </a:rPr>
                        <a:t>mouseReleased</a:t>
                      </a:r>
                      <a:r>
                        <a:rPr lang="en-US" sz="2200" kern="1200" dirty="0" smtClean="0">
                          <a:solidFill>
                            <a:srgbClr val="002060"/>
                          </a:solidFill>
                          <a:latin typeface="Times New Roman" pitchFamily="18" charset="0"/>
                          <a:ea typeface="+mn-ea"/>
                          <a:cs typeface="Times New Roman" pitchFamily="18" charset="0"/>
                        </a:rPr>
                        <a:t>(</a:t>
                      </a:r>
                      <a:r>
                        <a:rPr lang="en-US" sz="2200" kern="1200" dirty="0" err="1" smtClean="0">
                          <a:solidFill>
                            <a:srgbClr val="002060"/>
                          </a:solidFill>
                          <a:latin typeface="Times New Roman" pitchFamily="18" charset="0"/>
                          <a:ea typeface="+mn-ea"/>
                          <a:cs typeface="Times New Roman" pitchFamily="18" charset="0"/>
                        </a:rPr>
                        <a:t>MouseEvent</a:t>
                      </a:r>
                      <a:r>
                        <a:rPr lang="en-US" sz="2200" kern="1200" dirty="0" smtClean="0">
                          <a:solidFill>
                            <a:srgbClr val="002060"/>
                          </a:solidFill>
                          <a:latin typeface="Times New Roman" pitchFamily="18" charset="0"/>
                          <a:ea typeface="+mn-ea"/>
                          <a:cs typeface="Times New Roman" pitchFamily="18" charset="0"/>
                        </a:rPr>
                        <a:t>)</a:t>
                      </a:r>
                      <a:endParaRPr lang="en-US" sz="2200" kern="1200" dirty="0">
                        <a:solidFill>
                          <a:srgbClr val="002060"/>
                        </a:solidFill>
                        <a:latin typeface="Times New Roman" pitchFamily="18" charset="0"/>
                        <a:ea typeface="+mn-ea"/>
                        <a:cs typeface="Times New Roman" pitchFamily="18" charset="0"/>
                      </a:endParaRPr>
                    </a:p>
                  </a:txBody>
                  <a:tcPr/>
                </a:tc>
                <a:tc>
                  <a:txBody>
                    <a:bodyPr/>
                    <a:lstStyle/>
                    <a:p>
                      <a:r>
                        <a:rPr lang="en-US" sz="2200" dirty="0" smtClean="0">
                          <a:solidFill>
                            <a:srgbClr val="002060"/>
                          </a:solidFill>
                          <a:latin typeface="Times New Roman" pitchFamily="18" charset="0"/>
                          <a:cs typeface="Times New Roman" pitchFamily="18" charset="0"/>
                        </a:rPr>
                        <a:t>Called just after the user releases a mouse button after a mouse press over the listened-to component.</a:t>
                      </a:r>
                      <a:endParaRPr lang="en-US" sz="2200" dirty="0">
                        <a:solidFill>
                          <a:srgbClr val="002060"/>
                        </a:solidFill>
                        <a:latin typeface="Times New Roman" pitchFamily="18" charset="0"/>
                        <a:cs typeface="Times New Roman" pitchFamily="18" charset="0"/>
                      </a:endParaRPr>
                    </a:p>
                  </a:txBody>
                  <a:tcPr/>
                </a:tc>
              </a:tr>
            </a:tbl>
          </a:graphicData>
        </a:graphic>
      </p:graphicFrame>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from="(-#ppt_w/2)" to="(#ppt_x)" calcmode="lin" valueType="num">
                                      <p:cBhvr>
                                        <p:cTn id="7" dur="600" fill="hold">
                                          <p:stCondLst>
                                            <p:cond delay="0"/>
                                          </p:stCondLst>
                                        </p:cTn>
                                        <p:tgtEl>
                                          <p:spTgt spid="8"/>
                                        </p:tgtEl>
                                        <p:attrNameLst>
                                          <p:attrName>ppt_x</p:attrName>
                                        </p:attrNameLst>
                                      </p:cBhvr>
                                    </p:anim>
                                    <p:anim from="0" to="-1.0" calcmode="lin" valueType="num">
                                      <p:cBhvr>
                                        <p:cTn id="8" dur="200" decel="50000" autoRev="1" fill="hold">
                                          <p:stCondLst>
                                            <p:cond delay="600"/>
                                          </p:stCondLst>
                                        </p:cTn>
                                        <p:tgtEl>
                                          <p:spTgt spid="8"/>
                                        </p:tgtEl>
                                        <p:attrNameLst>
                                          <p:attrName>xshear</p:attrName>
                                        </p:attrNameLst>
                                      </p:cBhvr>
                                    </p:anim>
                                    <p:animScale>
                                      <p:cBhvr>
                                        <p:cTn id="9" dur="200" decel="100000" autoRev="1" fill="hold">
                                          <p:stCondLst>
                                            <p:cond delay="600"/>
                                          </p:stCondLst>
                                        </p:cTn>
                                        <p:tgtEl>
                                          <p:spTgt spid="8"/>
                                        </p:tgtEl>
                                      </p:cBhvr>
                                      <p:from x="100000" y="100000"/>
                                      <p:to x="80000" y="100000"/>
                                    </p:animScale>
                                    <p:anim by="(#ppt_h/3+#ppt_w*0.1)" calcmode="lin" valueType="num">
                                      <p:cBhvr additive="sum">
                                        <p:cTn id="10" dur="200" decel="100000" autoRev="1" fill="hold">
                                          <p:stCondLst>
                                            <p:cond delay="600"/>
                                          </p:stCondLst>
                                        </p:cTn>
                                        <p:tgtEl>
                                          <p:spTgt spid="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0"/>
            <a:ext cx="8183880" cy="1051560"/>
          </a:xfrm>
        </p:spPr>
        <p:txBody>
          <a:bodyPr>
            <a:normAutofit/>
          </a:bodyPr>
          <a:lstStyle/>
          <a:p>
            <a:pPr algn="ctr"/>
            <a:r>
              <a:rPr lang="en-US" sz="3600" b="0" dirty="0" err="1" smtClean="0">
                <a:solidFill>
                  <a:srgbClr val="C00000"/>
                </a:solidFill>
                <a:effectLst/>
                <a:latin typeface="Times New Roman" pitchFamily="18" charset="0"/>
                <a:cs typeface="Times New Roman" pitchFamily="18" charset="0"/>
              </a:rPr>
              <a:t>MouseMotionListener</a:t>
            </a:r>
            <a:r>
              <a:rPr lang="en-US" sz="3600" b="0" dirty="0" smtClean="0">
                <a:solidFill>
                  <a:srgbClr val="C00000"/>
                </a:solidFill>
                <a:effectLst/>
                <a:latin typeface="Times New Roman" pitchFamily="18" charset="0"/>
                <a:cs typeface="Times New Roman" pitchFamily="18" charset="0"/>
              </a:rPr>
              <a:t> Interface</a:t>
            </a:r>
            <a:endParaRPr lang="en-US" sz="3600" b="0" dirty="0">
              <a:solidFill>
                <a:srgbClr val="C00000"/>
              </a:solidFill>
              <a:effectLst/>
              <a:latin typeface="Times New Roman" pitchFamily="18" charset="0"/>
              <a:cs typeface="Times New Roman" pitchFamily="18" charset="0"/>
            </a:endParaRPr>
          </a:p>
        </p:txBody>
      </p:sp>
      <p:sp>
        <p:nvSpPr>
          <p:cNvPr id="2" name="Content Placeholder 1"/>
          <p:cNvSpPr>
            <a:spLocks noGrp="1"/>
          </p:cNvSpPr>
          <p:nvPr>
            <p:ph idx="1"/>
          </p:nvPr>
        </p:nvSpPr>
        <p:spPr>
          <a:xfrm>
            <a:off x="457200" y="990600"/>
            <a:ext cx="8382000" cy="5257800"/>
          </a:xfrm>
        </p:spPr>
        <p:txBody>
          <a:bodyPr>
            <a:normAutofit/>
          </a:bodyPr>
          <a:lstStyle/>
          <a:p>
            <a:r>
              <a:rPr lang="en-US" sz="2200" dirty="0" smtClean="0">
                <a:solidFill>
                  <a:srgbClr val="002060"/>
                </a:solidFill>
                <a:latin typeface="Times New Roman" pitchFamily="18" charset="0"/>
                <a:cs typeface="Times New Roman" pitchFamily="18" charset="0"/>
              </a:rPr>
              <a:t>Mouse-motion events notify when the user uses the mouse (or a similar input device) to move the onscreen cursor.</a:t>
            </a:r>
          </a:p>
          <a:p>
            <a:endParaRPr lang="en-US" sz="2200" dirty="0" smtClean="0">
              <a:solidFill>
                <a:srgbClr val="002060"/>
              </a:solidFill>
              <a:latin typeface="Times New Roman" pitchFamily="18" charset="0"/>
              <a:cs typeface="Times New Roman" pitchFamily="18" charset="0"/>
            </a:endParaRPr>
          </a:p>
          <a:p>
            <a:r>
              <a:rPr lang="en-US" sz="2200" dirty="0" smtClean="0">
                <a:solidFill>
                  <a:srgbClr val="002060"/>
                </a:solidFill>
                <a:latin typeface="Times New Roman" pitchFamily="18" charset="0"/>
                <a:cs typeface="Times New Roman" pitchFamily="18" charset="0"/>
              </a:rPr>
              <a:t>If an application requires the detection of both mouse events and mouse-motion events, use the MouseInputAdapter class. </a:t>
            </a:r>
          </a:p>
          <a:p>
            <a:endParaRPr lang="en-US" sz="2200" dirty="0" smtClean="0">
              <a:solidFill>
                <a:srgbClr val="002060"/>
              </a:solidFill>
              <a:latin typeface="Times New Roman" pitchFamily="18" charset="0"/>
              <a:cs typeface="Times New Roman" pitchFamily="18" charset="0"/>
            </a:endParaRPr>
          </a:p>
          <a:p>
            <a:r>
              <a:rPr lang="en-US" sz="2200" dirty="0" smtClean="0">
                <a:solidFill>
                  <a:srgbClr val="002060"/>
                </a:solidFill>
                <a:latin typeface="Times New Roman" pitchFamily="18" charset="0"/>
                <a:cs typeface="Times New Roman" pitchFamily="18" charset="0"/>
              </a:rPr>
              <a:t>It implements the MouseInputListener a convenient interface that implements both the </a:t>
            </a:r>
            <a:r>
              <a:rPr lang="en-US" sz="2200" dirty="0" err="1" smtClean="0">
                <a:solidFill>
                  <a:srgbClr val="002060"/>
                </a:solidFill>
                <a:latin typeface="Times New Roman" pitchFamily="18" charset="0"/>
                <a:cs typeface="Times New Roman" pitchFamily="18" charset="0"/>
              </a:rPr>
              <a:t>MouseListener</a:t>
            </a:r>
            <a:r>
              <a:rPr lang="en-US" sz="2200" dirty="0" smtClean="0">
                <a:solidFill>
                  <a:srgbClr val="002060"/>
                </a:solidFill>
                <a:latin typeface="Times New Roman" pitchFamily="18" charset="0"/>
                <a:cs typeface="Times New Roman" pitchFamily="18" charset="0"/>
              </a:rPr>
              <a:t> and </a:t>
            </a:r>
            <a:r>
              <a:rPr lang="en-US" sz="2200" dirty="0" err="1" smtClean="0">
                <a:solidFill>
                  <a:srgbClr val="002060"/>
                </a:solidFill>
                <a:latin typeface="Times New Roman" pitchFamily="18" charset="0"/>
                <a:cs typeface="Times New Roman" pitchFamily="18" charset="0"/>
              </a:rPr>
              <a:t>MouseMotionListener</a:t>
            </a:r>
            <a:r>
              <a:rPr lang="en-US" sz="2200" dirty="0" smtClean="0">
                <a:solidFill>
                  <a:srgbClr val="002060"/>
                </a:solidFill>
                <a:latin typeface="Times New Roman" pitchFamily="18" charset="0"/>
                <a:cs typeface="Times New Roman" pitchFamily="18" charset="0"/>
              </a:rPr>
              <a:t> interfaces.</a:t>
            </a:r>
          </a:p>
        </p:txBody>
      </p:sp>
      <p:sp>
        <p:nvSpPr>
          <p:cNvPr id="4" name="Footer Placeholder 3"/>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ipe(down)">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2920" y="0"/>
            <a:ext cx="8183880" cy="1051560"/>
          </a:xfrm>
        </p:spPr>
        <p:txBody>
          <a:bodyPr>
            <a:normAutofit/>
          </a:bodyPr>
          <a:lstStyle/>
          <a:p>
            <a:pPr algn="ctr"/>
            <a:r>
              <a:rPr lang="en-US" sz="2800" dirty="0" smtClean="0">
                <a:solidFill>
                  <a:srgbClr val="C00000"/>
                </a:solidFill>
                <a:latin typeface="Times New Roman" pitchFamily="18" charset="0"/>
                <a:cs typeface="Times New Roman" pitchFamily="18" charset="0"/>
              </a:rPr>
              <a:t>Methods of </a:t>
            </a:r>
            <a:r>
              <a:rPr lang="en-US" sz="2800" dirty="0" err="1" smtClean="0">
                <a:solidFill>
                  <a:srgbClr val="C00000"/>
                </a:solidFill>
                <a:latin typeface="Times New Roman" pitchFamily="18" charset="0"/>
                <a:cs typeface="Times New Roman" pitchFamily="18" charset="0"/>
              </a:rPr>
              <a:t>MouseMotionListener</a:t>
            </a:r>
            <a:r>
              <a:rPr lang="en-US" sz="2800" dirty="0" smtClean="0">
                <a:solidFill>
                  <a:srgbClr val="C00000"/>
                </a:solidFill>
                <a:latin typeface="Times New Roman" pitchFamily="18" charset="0"/>
                <a:cs typeface="Times New Roman" pitchFamily="18" charset="0"/>
              </a:rPr>
              <a:t> Interface</a:t>
            </a:r>
            <a:endParaRPr lang="en-US" sz="2800" b="0" dirty="0">
              <a:solidFill>
                <a:srgbClr val="C00000"/>
              </a:solidFill>
              <a:effectLst/>
              <a:latin typeface="Times New Roman" pitchFamily="18" charset="0"/>
              <a:cs typeface="Times New Roman" pitchFamily="18" charset="0"/>
            </a:endParaRPr>
          </a:p>
        </p:txBody>
      </p:sp>
      <p:graphicFrame>
        <p:nvGraphicFramePr>
          <p:cNvPr id="7" name="Content Placeholder 6"/>
          <p:cNvGraphicFramePr>
            <a:graphicFrameLocks noGrp="1"/>
          </p:cNvGraphicFramePr>
          <p:nvPr>
            <p:ph idx="1"/>
          </p:nvPr>
        </p:nvGraphicFramePr>
        <p:xfrm>
          <a:off x="457200" y="1219200"/>
          <a:ext cx="8382000" cy="4907280"/>
        </p:xfrm>
        <a:graphic>
          <a:graphicData uri="http://schemas.openxmlformats.org/drawingml/2006/table">
            <a:tbl>
              <a:tblPr firstRow="1" bandRow="1">
                <a:tableStyleId>{5C22544A-7EE6-4342-B048-85BDC9FD1C3A}</a:tableStyleId>
              </a:tblPr>
              <a:tblGrid>
                <a:gridCol w="4191000"/>
                <a:gridCol w="4191000"/>
              </a:tblGrid>
              <a:tr h="762000">
                <a:tc>
                  <a:txBody>
                    <a:bodyPr/>
                    <a:lstStyle/>
                    <a:p>
                      <a:pPr algn="ctr"/>
                      <a:r>
                        <a:rPr lang="en-US" sz="2200" b="1" dirty="0" smtClean="0">
                          <a:latin typeface="Times New Roman" pitchFamily="18" charset="0"/>
                          <a:cs typeface="Times New Roman" pitchFamily="18" charset="0"/>
                        </a:rPr>
                        <a:t>Method</a:t>
                      </a:r>
                      <a:endParaRPr lang="en-US" sz="2200" b="1" dirty="0">
                        <a:latin typeface="Times New Roman" pitchFamily="18" charset="0"/>
                        <a:cs typeface="Times New Roman" pitchFamily="18" charset="0"/>
                      </a:endParaRPr>
                    </a:p>
                  </a:txBody>
                  <a:tcPr/>
                </a:tc>
                <a:tc>
                  <a:txBody>
                    <a:bodyPr/>
                    <a:lstStyle/>
                    <a:p>
                      <a:pPr algn="ctr"/>
                      <a:r>
                        <a:rPr lang="en-US" sz="2200" b="1" dirty="0" smtClean="0">
                          <a:latin typeface="Times New Roman" pitchFamily="18" charset="0"/>
                          <a:cs typeface="Times New Roman" pitchFamily="18" charset="0"/>
                        </a:rPr>
                        <a:t>Purpose</a:t>
                      </a:r>
                      <a:endParaRPr lang="en-US" sz="2200" b="1" dirty="0">
                        <a:latin typeface="Times New Roman" pitchFamily="18" charset="0"/>
                        <a:cs typeface="Times New Roman" pitchFamily="18" charset="0"/>
                      </a:endParaRPr>
                    </a:p>
                  </a:txBody>
                  <a:tcPr/>
                </a:tc>
              </a:tr>
              <a:tr h="1219200">
                <a:tc>
                  <a:txBody>
                    <a:bodyPr/>
                    <a:lstStyle/>
                    <a:p>
                      <a:pPr algn="ctr"/>
                      <a:endParaRPr lang="en-US" sz="2000" b="1" dirty="0" smtClean="0">
                        <a:solidFill>
                          <a:srgbClr val="002060"/>
                        </a:solidFill>
                        <a:latin typeface="Times New Roman" pitchFamily="18" charset="0"/>
                        <a:cs typeface="Times New Roman" pitchFamily="18" charset="0"/>
                      </a:endParaRPr>
                    </a:p>
                    <a:p>
                      <a:pPr algn="ctr"/>
                      <a:r>
                        <a:rPr lang="en-US" sz="2000" dirty="0" err="1" smtClean="0">
                          <a:solidFill>
                            <a:srgbClr val="002060"/>
                          </a:solidFill>
                          <a:latin typeface="Times New Roman" pitchFamily="18" charset="0"/>
                          <a:cs typeface="Times New Roman" pitchFamily="18" charset="0"/>
                        </a:rPr>
                        <a:t>mouseDragged</a:t>
                      </a:r>
                      <a:r>
                        <a:rPr lang="en-US" sz="2000" dirty="0" smtClean="0">
                          <a:solidFill>
                            <a:srgbClr val="002060"/>
                          </a:solidFill>
                          <a:latin typeface="Times New Roman" pitchFamily="18" charset="0"/>
                          <a:cs typeface="Times New Roman" pitchFamily="18" charset="0"/>
                        </a:rPr>
                        <a:t>(</a:t>
                      </a:r>
                      <a:r>
                        <a:rPr lang="en-US" sz="2000" dirty="0" err="1" smtClean="0">
                          <a:solidFill>
                            <a:srgbClr val="002060"/>
                          </a:solidFill>
                          <a:latin typeface="Times New Roman" pitchFamily="18" charset="0"/>
                          <a:cs typeface="Times New Roman" pitchFamily="18" charset="0"/>
                        </a:rPr>
                        <a:t>MouseEvent</a:t>
                      </a:r>
                      <a:r>
                        <a:rPr lang="en-US" sz="2000" dirty="0" smtClean="0">
                          <a:solidFill>
                            <a:srgbClr val="002060"/>
                          </a:solidFill>
                          <a:latin typeface="Times New Roman" pitchFamily="18" charset="0"/>
                          <a:cs typeface="Times New Roman" pitchFamily="18" charset="0"/>
                        </a:rPr>
                        <a:t>)</a:t>
                      </a:r>
                      <a:endParaRPr lang="en-US" sz="2000" b="1" dirty="0">
                        <a:solidFill>
                          <a:srgbClr val="002060"/>
                        </a:solidFill>
                        <a:latin typeface="Times New Roman" pitchFamily="18" charset="0"/>
                        <a:cs typeface="Times New Roman" pitchFamily="18" charset="0"/>
                      </a:endParaRPr>
                    </a:p>
                  </a:txBody>
                  <a:tcPr/>
                </a:tc>
                <a:tc>
                  <a:txBody>
                    <a:bodyPr/>
                    <a:lstStyle/>
                    <a:p>
                      <a:pPr algn="l"/>
                      <a:r>
                        <a:rPr lang="en-US" sz="2000" dirty="0" smtClean="0">
                          <a:solidFill>
                            <a:srgbClr val="002060"/>
                          </a:solidFill>
                          <a:latin typeface="Times New Roman" pitchFamily="18" charset="0"/>
                          <a:cs typeface="Times New Roman" pitchFamily="18" charset="0"/>
                        </a:rPr>
                        <a:t>Called in response to the user moving the mouse while holding a mouse button down. This event is fired by the component that fired the most recent mouse-pressed event, even if the cursor is no longer over that component.</a:t>
                      </a:r>
                    </a:p>
                    <a:p>
                      <a:pPr algn="l"/>
                      <a:endParaRPr lang="en-US" sz="2000" dirty="0">
                        <a:solidFill>
                          <a:srgbClr val="002060"/>
                        </a:solidFill>
                        <a:latin typeface="Times New Roman" pitchFamily="18" charset="0"/>
                        <a:cs typeface="Times New Roman" pitchFamily="18" charset="0"/>
                      </a:endParaRPr>
                    </a:p>
                  </a:txBody>
                  <a:tcPr/>
                </a:tc>
              </a:tr>
              <a:tr h="1219200">
                <a:tc>
                  <a:txBody>
                    <a:bodyPr/>
                    <a:lstStyle/>
                    <a:p>
                      <a:pPr algn="ctr"/>
                      <a:endParaRPr lang="en-US" sz="2000" b="1" dirty="0" smtClean="0">
                        <a:solidFill>
                          <a:srgbClr val="002060"/>
                        </a:solidFill>
                        <a:latin typeface="Times New Roman" pitchFamily="18" charset="0"/>
                        <a:cs typeface="Times New Roman" pitchFamily="18" charset="0"/>
                      </a:endParaRPr>
                    </a:p>
                    <a:p>
                      <a:pPr algn="ctr"/>
                      <a:endParaRPr lang="en-US" sz="2000" b="1" dirty="0" smtClean="0">
                        <a:solidFill>
                          <a:srgbClr val="002060"/>
                        </a:solidFill>
                        <a:latin typeface="Times New Roman" pitchFamily="18" charset="0"/>
                        <a:cs typeface="Times New Roman" pitchFamily="18" charset="0"/>
                      </a:endParaRPr>
                    </a:p>
                    <a:p>
                      <a:pPr algn="ctr"/>
                      <a:r>
                        <a:rPr lang="en-US" sz="2000" dirty="0" smtClean="0">
                          <a:solidFill>
                            <a:srgbClr val="002060"/>
                          </a:solidFill>
                          <a:latin typeface="Times New Roman" pitchFamily="18" charset="0"/>
                          <a:cs typeface="Times New Roman" pitchFamily="18" charset="0"/>
                        </a:rPr>
                        <a:t>mouseMoved(</a:t>
                      </a:r>
                      <a:r>
                        <a:rPr lang="en-US" sz="2000" dirty="0" err="1" smtClean="0">
                          <a:solidFill>
                            <a:srgbClr val="002060"/>
                          </a:solidFill>
                          <a:latin typeface="Times New Roman" pitchFamily="18" charset="0"/>
                          <a:cs typeface="Times New Roman" pitchFamily="18" charset="0"/>
                        </a:rPr>
                        <a:t>MouseEvent</a:t>
                      </a:r>
                      <a:r>
                        <a:rPr lang="en-US" sz="2000" dirty="0" smtClean="0">
                          <a:solidFill>
                            <a:srgbClr val="002060"/>
                          </a:solidFill>
                          <a:latin typeface="Times New Roman" pitchFamily="18" charset="0"/>
                          <a:cs typeface="Times New Roman" pitchFamily="18" charset="0"/>
                        </a:rPr>
                        <a:t>)</a:t>
                      </a:r>
                      <a:endParaRPr lang="en-US" sz="2000" b="1" dirty="0">
                        <a:solidFill>
                          <a:srgbClr val="002060"/>
                        </a:solidFill>
                        <a:latin typeface="Times New Roman" pitchFamily="18" charset="0"/>
                        <a:cs typeface="Times New Roman" pitchFamily="18" charset="0"/>
                      </a:endParaRPr>
                    </a:p>
                  </a:txBody>
                  <a:tcPr/>
                </a:tc>
                <a:tc>
                  <a:txBody>
                    <a:bodyPr/>
                    <a:lstStyle/>
                    <a:p>
                      <a:pPr algn="l"/>
                      <a:r>
                        <a:rPr lang="en-US" sz="2000" dirty="0" smtClean="0">
                          <a:solidFill>
                            <a:srgbClr val="002060"/>
                          </a:solidFill>
                          <a:latin typeface="Times New Roman" pitchFamily="18" charset="0"/>
                          <a:cs typeface="Times New Roman" pitchFamily="18" charset="0"/>
                        </a:rPr>
                        <a:t>Called in response to the user moving the mouse with no mouse buttons pressed. This event is fired by the component that's currently under the cursor.</a:t>
                      </a:r>
                      <a:endParaRPr lang="en-US" sz="2000" dirty="0">
                        <a:solidFill>
                          <a:srgbClr val="002060"/>
                        </a:solidFill>
                        <a:latin typeface="Times New Roman" pitchFamily="18" charset="0"/>
                        <a:cs typeface="Times New Roman" pitchFamily="18" charset="0"/>
                      </a:endParaRPr>
                    </a:p>
                  </a:txBody>
                  <a:tcPr/>
                </a:tc>
              </a:tr>
            </a:tbl>
          </a:graphicData>
        </a:graphic>
      </p:graphicFrame>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85786" y="225581"/>
            <a:ext cx="8072494" cy="5632311"/>
          </a:xfrm>
          <a:prstGeom prst="rect">
            <a:avLst/>
          </a:prstGeom>
        </p:spPr>
        <p:txBody>
          <a:bodyPr wrap="square">
            <a:spAutoFit/>
          </a:bodyPr>
          <a:lstStyle/>
          <a:p>
            <a:r>
              <a:rPr lang="en-IN" sz="2000" dirty="0" smtClean="0"/>
              <a:t>import java.awt.*;</a:t>
            </a:r>
          </a:p>
          <a:p>
            <a:r>
              <a:rPr lang="en-IN" sz="2000" dirty="0" smtClean="0"/>
              <a:t>import java.awt.event.*;</a:t>
            </a:r>
          </a:p>
          <a:p>
            <a:r>
              <a:rPr lang="en-IN" sz="2000" dirty="0" smtClean="0"/>
              <a:t>import </a:t>
            </a:r>
            <a:r>
              <a:rPr lang="en-IN" sz="2000" dirty="0" err="1" smtClean="0"/>
              <a:t>javax.swing</a:t>
            </a:r>
            <a:r>
              <a:rPr lang="en-IN" sz="2000" dirty="0" smtClean="0"/>
              <a:t>.*;</a:t>
            </a:r>
          </a:p>
          <a:p>
            <a:endParaRPr lang="en-IN" sz="2000" dirty="0" smtClean="0"/>
          </a:p>
          <a:p>
            <a:r>
              <a:rPr lang="en-IN" sz="2000" dirty="0" smtClean="0"/>
              <a:t>public class </a:t>
            </a:r>
            <a:r>
              <a:rPr lang="en-IN" sz="2000" dirty="0" err="1" smtClean="0"/>
              <a:t>MouseEventDemo</a:t>
            </a:r>
            <a:r>
              <a:rPr lang="en-IN" sz="2000" dirty="0" smtClean="0"/>
              <a:t> extends </a:t>
            </a:r>
            <a:r>
              <a:rPr lang="en-IN" sz="2000" dirty="0" err="1" smtClean="0"/>
              <a:t>JApplet</a:t>
            </a:r>
            <a:r>
              <a:rPr lang="en-IN" sz="2000" dirty="0" smtClean="0"/>
              <a:t> implements </a:t>
            </a:r>
            <a:r>
              <a:rPr lang="en-IN" sz="2000" dirty="0" err="1" smtClean="0"/>
              <a:t>MouseListener</a:t>
            </a:r>
            <a:endParaRPr lang="en-IN" sz="2000" dirty="0" smtClean="0"/>
          </a:p>
          <a:p>
            <a:r>
              <a:rPr lang="en-IN" sz="2000" dirty="0" smtClean="0"/>
              <a:t>{</a:t>
            </a:r>
          </a:p>
          <a:p>
            <a:r>
              <a:rPr lang="en-IN" sz="2000" dirty="0" smtClean="0"/>
              <a:t>    private </a:t>
            </a:r>
            <a:r>
              <a:rPr lang="en-IN" sz="2000" dirty="0" err="1" smtClean="0"/>
              <a:t>int</a:t>
            </a:r>
            <a:r>
              <a:rPr lang="en-IN" sz="2000" dirty="0" smtClean="0"/>
              <a:t> x;              // x coordinate of mouse event</a:t>
            </a:r>
          </a:p>
          <a:p>
            <a:r>
              <a:rPr lang="en-IN" sz="2000" dirty="0" smtClean="0"/>
              <a:t>    private </a:t>
            </a:r>
            <a:r>
              <a:rPr lang="en-IN" sz="2000" dirty="0" err="1" smtClean="0"/>
              <a:t>int</a:t>
            </a:r>
            <a:r>
              <a:rPr lang="en-IN" sz="2000" dirty="0" smtClean="0"/>
              <a:t> y;              // y coordinate of mouse event</a:t>
            </a:r>
          </a:p>
          <a:p>
            <a:r>
              <a:rPr lang="en-IN" sz="2000" dirty="0" smtClean="0"/>
              <a:t>    private String event;       // description of mouse event </a:t>
            </a:r>
          </a:p>
          <a:p>
            <a:endParaRPr lang="en-IN" sz="2000" dirty="0" smtClean="0"/>
          </a:p>
          <a:p>
            <a:r>
              <a:rPr lang="en-IN" sz="2000" dirty="0" smtClean="0"/>
              <a:t>    public void init()                                // set up GUI         </a:t>
            </a:r>
          </a:p>
          <a:p>
            <a:r>
              <a:rPr lang="en-IN" sz="2000" dirty="0" smtClean="0"/>
              <a:t>    {</a:t>
            </a:r>
          </a:p>
          <a:p>
            <a:r>
              <a:rPr lang="en-IN" sz="2000" dirty="0" smtClean="0"/>
              <a:t>        </a:t>
            </a:r>
            <a:r>
              <a:rPr lang="en-IN" sz="2000" dirty="0" err="1" smtClean="0"/>
              <a:t>setLayout</a:t>
            </a:r>
            <a:r>
              <a:rPr lang="en-IN" sz="2000" dirty="0" smtClean="0"/>
              <a:t>(new </a:t>
            </a:r>
            <a:r>
              <a:rPr lang="en-IN" sz="2000" dirty="0" err="1" smtClean="0"/>
              <a:t>FlowLayout</a:t>
            </a:r>
            <a:r>
              <a:rPr lang="en-IN" sz="2000" dirty="0" smtClean="0"/>
              <a:t>()); </a:t>
            </a:r>
          </a:p>
          <a:p>
            <a:r>
              <a:rPr lang="en-IN" sz="2000" dirty="0" smtClean="0"/>
              <a:t>   </a:t>
            </a:r>
          </a:p>
          <a:p>
            <a:r>
              <a:rPr lang="en-IN" sz="2000" dirty="0" smtClean="0"/>
              <a:t>        </a:t>
            </a:r>
            <a:r>
              <a:rPr lang="en-IN" sz="2000" dirty="0" err="1" smtClean="0"/>
              <a:t>addMouseListener</a:t>
            </a:r>
            <a:r>
              <a:rPr lang="en-IN" sz="2000" dirty="0" smtClean="0"/>
              <a:t>(this);                      // listen for mouse events</a:t>
            </a:r>
          </a:p>
          <a:p>
            <a:endParaRPr lang="en-IN" sz="2000" dirty="0" smtClean="0"/>
          </a:p>
          <a:p>
            <a:r>
              <a:rPr lang="en-IN" sz="2000" dirty="0" smtClean="0"/>
              <a:t>        x = -1;                                      // set x negative for no initial message</a:t>
            </a:r>
          </a:p>
          <a:p>
            <a:r>
              <a:rPr lang="en-IN" sz="2000" dirty="0" smtClean="0"/>
              <a:t>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5393"/>
            <a:ext cx="8286808" cy="6863417"/>
          </a:xfrm>
          <a:prstGeom prst="rect">
            <a:avLst/>
          </a:prstGeom>
        </p:spPr>
        <p:txBody>
          <a:bodyPr wrap="square">
            <a:spAutoFit/>
          </a:bodyPr>
          <a:lstStyle/>
          <a:p>
            <a:r>
              <a:rPr lang="en-IN" sz="2000" dirty="0" smtClean="0"/>
              <a:t> public void paint(Graphics g)                    // draw message to screen                      </a:t>
            </a:r>
          </a:p>
          <a:p>
            <a:r>
              <a:rPr lang="en-IN" sz="2000" dirty="0" smtClean="0"/>
              <a:t>    {</a:t>
            </a:r>
          </a:p>
          <a:p>
            <a:r>
              <a:rPr lang="en-IN" sz="2000" dirty="0" smtClean="0"/>
              <a:t>       </a:t>
            </a:r>
            <a:r>
              <a:rPr lang="en-IN" sz="2000" dirty="0" err="1" smtClean="0"/>
              <a:t>super.paint</a:t>
            </a:r>
            <a:r>
              <a:rPr lang="en-IN" sz="2000" dirty="0" smtClean="0"/>
              <a:t>(g);</a:t>
            </a:r>
          </a:p>
          <a:p>
            <a:endParaRPr lang="en-IN" sz="2000" dirty="0" smtClean="0"/>
          </a:p>
          <a:p>
            <a:r>
              <a:rPr lang="en-IN" sz="2000" dirty="0" smtClean="0"/>
              <a:t>       </a:t>
            </a:r>
            <a:r>
              <a:rPr lang="en-IN" sz="2000" dirty="0" err="1" smtClean="0"/>
              <a:t>g.drawRect</a:t>
            </a:r>
            <a:r>
              <a:rPr lang="en-IN" sz="2000" dirty="0" smtClean="0"/>
              <a:t>(0, 0, </a:t>
            </a:r>
            <a:r>
              <a:rPr lang="en-IN" sz="2000" dirty="0" err="1" smtClean="0"/>
              <a:t>getWidth</a:t>
            </a:r>
            <a:r>
              <a:rPr lang="en-IN" sz="2000" dirty="0" smtClean="0"/>
              <a:t>(), </a:t>
            </a:r>
            <a:r>
              <a:rPr lang="en-IN" sz="2000" dirty="0" err="1" smtClean="0"/>
              <a:t>getHeight</a:t>
            </a:r>
            <a:r>
              <a:rPr lang="en-IN" sz="2000" dirty="0" smtClean="0"/>
              <a:t>());   // show bounds of applet</a:t>
            </a:r>
          </a:p>
          <a:p>
            <a:endParaRPr lang="en-IN" sz="2000" dirty="0" smtClean="0"/>
          </a:p>
          <a:p>
            <a:r>
              <a:rPr lang="en-IN" sz="2000" dirty="0" smtClean="0"/>
              <a:t>       if(x != - 1)                                 // display event during repainting only </a:t>
            </a:r>
          </a:p>
          <a:p>
            <a:r>
              <a:rPr lang="en-IN" sz="2000" dirty="0" smtClean="0"/>
              <a:t>       {</a:t>
            </a:r>
          </a:p>
          <a:p>
            <a:r>
              <a:rPr lang="en-IN" sz="2000" dirty="0" smtClean="0"/>
              <a:t>          </a:t>
            </a:r>
            <a:r>
              <a:rPr lang="en-IN" sz="2000" dirty="0" err="1" smtClean="0"/>
              <a:t>g.drawString</a:t>
            </a:r>
            <a:r>
              <a:rPr lang="en-IN" sz="2000" dirty="0" smtClean="0"/>
              <a:t>("Mouse event " + event + </a:t>
            </a:r>
          </a:p>
          <a:p>
            <a:r>
              <a:rPr lang="en-IN" sz="2000" dirty="0" smtClean="0"/>
              <a:t>                       " at (" + x + ", " + y + ")", </a:t>
            </a:r>
          </a:p>
          <a:p>
            <a:r>
              <a:rPr lang="en-IN" sz="2000" dirty="0" smtClean="0"/>
              <a:t>                       10, 50);</a:t>
            </a:r>
          </a:p>
          <a:p>
            <a:r>
              <a:rPr lang="en-IN" sz="2000" dirty="0" smtClean="0"/>
              <a:t>       }</a:t>
            </a:r>
          </a:p>
          <a:p>
            <a:r>
              <a:rPr lang="en-IN" sz="2000" dirty="0" smtClean="0"/>
              <a:t>    }</a:t>
            </a:r>
          </a:p>
          <a:p>
            <a:endParaRPr lang="en-IN" sz="2000" dirty="0" smtClean="0"/>
          </a:p>
          <a:p>
            <a:r>
              <a:rPr lang="en-IN" sz="2000" dirty="0" smtClean="0"/>
              <a:t>public void </a:t>
            </a:r>
            <a:r>
              <a:rPr lang="en-IN" sz="2000" dirty="0" err="1" smtClean="0"/>
              <a:t>mousePressed</a:t>
            </a:r>
            <a:r>
              <a:rPr lang="en-IN" sz="2000" dirty="0" smtClean="0"/>
              <a:t>(</a:t>
            </a:r>
            <a:r>
              <a:rPr lang="en-IN" sz="2000" dirty="0" err="1" smtClean="0"/>
              <a:t>MouseEvent</a:t>
            </a:r>
            <a:r>
              <a:rPr lang="en-IN" sz="2000" dirty="0" smtClean="0"/>
              <a:t> e)          // save coordinates of presses</a:t>
            </a:r>
          </a:p>
          <a:p>
            <a:r>
              <a:rPr lang="en-IN" sz="2000" dirty="0" smtClean="0"/>
              <a:t>    {</a:t>
            </a:r>
          </a:p>
          <a:p>
            <a:r>
              <a:rPr lang="en-IN" sz="2000" dirty="0" smtClean="0"/>
              <a:t>       x = </a:t>
            </a:r>
            <a:r>
              <a:rPr lang="en-IN" sz="2000" dirty="0" err="1" smtClean="0"/>
              <a:t>e.getX</a:t>
            </a:r>
            <a:r>
              <a:rPr lang="en-IN" sz="2000" dirty="0" smtClean="0"/>
              <a:t>();</a:t>
            </a:r>
          </a:p>
          <a:p>
            <a:r>
              <a:rPr lang="en-IN" sz="2000" dirty="0" smtClean="0"/>
              <a:t>       y = </a:t>
            </a:r>
            <a:r>
              <a:rPr lang="en-IN" sz="2000" dirty="0" err="1" smtClean="0"/>
              <a:t>e.getY</a:t>
            </a:r>
            <a:r>
              <a:rPr lang="en-IN" sz="2000" dirty="0" smtClean="0"/>
              <a:t>();</a:t>
            </a:r>
          </a:p>
          <a:p>
            <a:r>
              <a:rPr lang="en-IN" sz="2000" dirty="0" smtClean="0"/>
              <a:t>       event = "press"; </a:t>
            </a:r>
          </a:p>
          <a:p>
            <a:endParaRPr lang="en-IN" sz="2000" dirty="0" smtClean="0"/>
          </a:p>
          <a:p>
            <a:r>
              <a:rPr lang="en-IN" sz="2000" dirty="0" smtClean="0"/>
              <a:t>       repaint();</a:t>
            </a:r>
          </a:p>
          <a:p>
            <a:r>
              <a:rPr lang="en-IN" sz="2000" dirty="0" smtClean="0"/>
              <a:t>    }</a:t>
            </a: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342198"/>
            <a:ext cx="8286808" cy="5601533"/>
          </a:xfrm>
          <a:prstGeom prst="rect">
            <a:avLst/>
          </a:prstGeom>
        </p:spPr>
        <p:txBody>
          <a:bodyPr wrap="square">
            <a:spAutoFit/>
          </a:bodyPr>
          <a:lstStyle/>
          <a:p>
            <a:r>
              <a:rPr lang="en-IN" sz="2000" dirty="0" smtClean="0"/>
              <a:t>public void </a:t>
            </a:r>
            <a:r>
              <a:rPr lang="en-IN" sz="2000" dirty="0" err="1" smtClean="0"/>
              <a:t>mouseClicked</a:t>
            </a:r>
            <a:r>
              <a:rPr lang="en-IN" sz="2000" dirty="0" smtClean="0"/>
              <a:t>(</a:t>
            </a:r>
            <a:r>
              <a:rPr lang="en-IN" sz="2000" dirty="0" err="1" smtClean="0"/>
              <a:t>MouseEvent</a:t>
            </a:r>
            <a:r>
              <a:rPr lang="en-IN" sz="2000" dirty="0" smtClean="0"/>
              <a:t> e)          // save coordinates of clicks</a:t>
            </a:r>
          </a:p>
          <a:p>
            <a:r>
              <a:rPr lang="en-IN" sz="2000" dirty="0" smtClean="0"/>
              <a:t>    {</a:t>
            </a:r>
          </a:p>
          <a:p>
            <a:r>
              <a:rPr lang="en-IN" sz="2000" dirty="0" smtClean="0"/>
              <a:t>       x = </a:t>
            </a:r>
            <a:r>
              <a:rPr lang="en-IN" sz="2000" dirty="0" err="1" smtClean="0"/>
              <a:t>e.getX</a:t>
            </a:r>
            <a:r>
              <a:rPr lang="en-IN" sz="2000" dirty="0" smtClean="0"/>
              <a:t>();</a:t>
            </a:r>
          </a:p>
          <a:p>
            <a:r>
              <a:rPr lang="en-IN" sz="2000" dirty="0" smtClean="0"/>
              <a:t>       y = </a:t>
            </a:r>
            <a:r>
              <a:rPr lang="en-IN" sz="2000" dirty="0" err="1" smtClean="0"/>
              <a:t>e.getY</a:t>
            </a:r>
            <a:r>
              <a:rPr lang="en-IN" sz="2000" dirty="0" smtClean="0"/>
              <a:t>();</a:t>
            </a:r>
          </a:p>
          <a:p>
            <a:r>
              <a:rPr lang="en-IN" sz="2000" dirty="0" smtClean="0"/>
              <a:t>       event = "click"; </a:t>
            </a:r>
          </a:p>
          <a:p>
            <a:endParaRPr lang="en-IN" sz="2000" dirty="0" smtClean="0"/>
          </a:p>
          <a:p>
            <a:r>
              <a:rPr lang="en-IN" sz="2000" dirty="0" smtClean="0"/>
              <a:t>       repaint();</a:t>
            </a:r>
          </a:p>
          <a:p>
            <a:r>
              <a:rPr lang="en-IN" sz="2000" dirty="0" smtClean="0"/>
              <a:t>    }</a:t>
            </a:r>
          </a:p>
          <a:p>
            <a:endParaRPr lang="en-IN" sz="2000" dirty="0" smtClean="0"/>
          </a:p>
          <a:p>
            <a:r>
              <a:rPr lang="en-IN" sz="2000" dirty="0" smtClean="0"/>
              <a:t> public void </a:t>
            </a:r>
            <a:r>
              <a:rPr lang="en-IN" sz="2000" dirty="0" err="1" smtClean="0"/>
              <a:t>mouseReleased</a:t>
            </a:r>
            <a:r>
              <a:rPr lang="en-IN" sz="2000" dirty="0" smtClean="0"/>
              <a:t>(</a:t>
            </a:r>
            <a:r>
              <a:rPr lang="en-IN" sz="2000" dirty="0" err="1" smtClean="0"/>
              <a:t>MouseEvent</a:t>
            </a:r>
            <a:r>
              <a:rPr lang="en-IN" sz="2000" dirty="0" smtClean="0"/>
              <a:t> e)          // save coordinates of releases</a:t>
            </a:r>
          </a:p>
          <a:p>
            <a:r>
              <a:rPr lang="en-IN" sz="2000" dirty="0" smtClean="0"/>
              <a:t>    {</a:t>
            </a:r>
          </a:p>
          <a:p>
            <a:r>
              <a:rPr lang="en-IN" sz="2000" dirty="0" smtClean="0"/>
              <a:t>       x = </a:t>
            </a:r>
            <a:r>
              <a:rPr lang="en-IN" sz="2000" dirty="0" err="1" smtClean="0"/>
              <a:t>e.getX</a:t>
            </a:r>
            <a:r>
              <a:rPr lang="en-IN" sz="2000" dirty="0" smtClean="0"/>
              <a:t>();</a:t>
            </a:r>
          </a:p>
          <a:p>
            <a:r>
              <a:rPr lang="en-IN" sz="2000" dirty="0" smtClean="0"/>
              <a:t>       y = </a:t>
            </a:r>
            <a:r>
              <a:rPr lang="en-IN" sz="2000" dirty="0" err="1" smtClean="0"/>
              <a:t>e.getY</a:t>
            </a:r>
            <a:r>
              <a:rPr lang="en-IN" sz="2000" dirty="0" smtClean="0"/>
              <a:t>();</a:t>
            </a:r>
          </a:p>
          <a:p>
            <a:r>
              <a:rPr lang="en-IN" sz="2000" dirty="0" smtClean="0"/>
              <a:t>       event = "release"; </a:t>
            </a:r>
          </a:p>
          <a:p>
            <a:endParaRPr lang="en-IN" sz="2000" dirty="0" smtClean="0"/>
          </a:p>
          <a:p>
            <a:r>
              <a:rPr lang="en-IN" sz="2000" dirty="0" smtClean="0"/>
              <a:t>       repaint();</a:t>
            </a:r>
          </a:p>
          <a:p>
            <a:r>
              <a:rPr lang="en-IN" sz="2000" dirty="0" smtClean="0"/>
              <a:t>    }</a:t>
            </a:r>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228600" y="228600"/>
            <a:ext cx="8686800" cy="6400800"/>
          </a:xfrm>
        </p:spPr>
        <p:txBody>
          <a:bodyPr/>
          <a:lstStyle/>
          <a:p>
            <a:pPr algn="just"/>
            <a:r>
              <a:rPr lang="en-US" sz="2600" dirty="0"/>
              <a:t>Here is the general form:</a:t>
            </a:r>
          </a:p>
          <a:p>
            <a:pPr lvl="1" algn="just"/>
            <a:r>
              <a:rPr lang="en-US" sz="2200" b="1" dirty="0"/>
              <a:t>public void </a:t>
            </a:r>
            <a:r>
              <a:rPr lang="en-US" sz="2200" b="1" dirty="0" err="1"/>
              <a:t>addTypeListener</a:t>
            </a:r>
            <a:r>
              <a:rPr lang="en-US" sz="2200" b="1" dirty="0"/>
              <a:t>(</a:t>
            </a:r>
            <a:r>
              <a:rPr lang="en-US" sz="2200" b="1" dirty="0" err="1"/>
              <a:t>TypeListener</a:t>
            </a:r>
            <a:r>
              <a:rPr lang="en-US" sz="2200" b="1" dirty="0"/>
              <a:t> el)</a:t>
            </a:r>
          </a:p>
          <a:p>
            <a:pPr lvl="1" algn="just"/>
            <a:r>
              <a:rPr lang="en-US" sz="2200" b="1" dirty="0"/>
              <a:t>For example: </a:t>
            </a:r>
            <a:r>
              <a:rPr lang="en-US" sz="2200" b="1" dirty="0" err="1"/>
              <a:t>b.addActionListener</a:t>
            </a:r>
            <a:r>
              <a:rPr lang="en-US" sz="2200" b="1" dirty="0"/>
              <a:t>(this); </a:t>
            </a:r>
          </a:p>
          <a:p>
            <a:pPr algn="just"/>
            <a:r>
              <a:rPr lang="en-US" sz="2600" dirty="0"/>
              <a:t>Here, </a:t>
            </a:r>
            <a:r>
              <a:rPr lang="en-US" sz="2600" b="1" dirty="0"/>
              <a:t>type</a:t>
            </a:r>
            <a:r>
              <a:rPr lang="en-US" sz="2600" dirty="0"/>
              <a:t> is the name of the event, and </a:t>
            </a:r>
            <a:r>
              <a:rPr lang="en-US" sz="2600" b="1" dirty="0"/>
              <a:t>el</a:t>
            </a:r>
            <a:r>
              <a:rPr lang="en-US" sz="2600" dirty="0"/>
              <a:t> is a reference to the event listener. </a:t>
            </a:r>
          </a:p>
          <a:p>
            <a:pPr algn="just"/>
            <a:r>
              <a:rPr lang="en-US" sz="2600" dirty="0"/>
              <a:t>For example, the method that registers a keyboard event listener is called </a:t>
            </a:r>
            <a:r>
              <a:rPr lang="en-US" sz="2600" dirty="0" err="1"/>
              <a:t>addKeyListener</a:t>
            </a:r>
            <a:r>
              <a:rPr lang="en-US" sz="2600" dirty="0"/>
              <a:t>(). </a:t>
            </a:r>
          </a:p>
          <a:p>
            <a:pPr algn="just"/>
            <a:r>
              <a:rPr lang="en-US" sz="2600" dirty="0"/>
              <a:t>The method that registers a mouse motion listener is called </a:t>
            </a:r>
            <a:r>
              <a:rPr lang="en-US" sz="2600" dirty="0" err="1"/>
              <a:t>addMouseMotionListener</a:t>
            </a:r>
            <a:r>
              <a:rPr lang="en-US" sz="2600" dirty="0"/>
              <a:t>(). </a:t>
            </a:r>
          </a:p>
          <a:p>
            <a:pPr algn="just"/>
            <a:r>
              <a:rPr lang="en-US" sz="2600" dirty="0"/>
              <a:t>When an event occurs, all registered listeners are notified and receive a copy of the event object. This is known as multicasting the event. </a:t>
            </a:r>
          </a:p>
          <a:p>
            <a:pPr algn="just"/>
            <a:r>
              <a:rPr lang="en-US" sz="2600" dirty="0"/>
              <a:t>In all cases, notifications are sent only to listeners that register to receive them </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42852"/>
            <a:ext cx="8715404" cy="6524863"/>
          </a:xfrm>
          <a:prstGeom prst="rect">
            <a:avLst/>
          </a:prstGeom>
        </p:spPr>
        <p:txBody>
          <a:bodyPr wrap="square">
            <a:spAutoFit/>
          </a:bodyPr>
          <a:lstStyle/>
          <a:p>
            <a:r>
              <a:rPr lang="en-IN" sz="2000" dirty="0" smtClean="0"/>
              <a:t> public void </a:t>
            </a:r>
            <a:r>
              <a:rPr lang="en-IN" sz="2000" dirty="0" err="1" smtClean="0"/>
              <a:t>mouseEntered</a:t>
            </a:r>
            <a:r>
              <a:rPr lang="en-IN" sz="2000" dirty="0" smtClean="0"/>
              <a:t>(</a:t>
            </a:r>
            <a:r>
              <a:rPr lang="en-IN" sz="2000" dirty="0" err="1" smtClean="0"/>
              <a:t>MouseEvent</a:t>
            </a:r>
            <a:r>
              <a:rPr lang="en-IN" sz="2000" dirty="0" smtClean="0"/>
              <a:t> e)     // save coordinates when mouse enters applet</a:t>
            </a:r>
          </a:p>
          <a:p>
            <a:r>
              <a:rPr lang="en-IN" sz="2000" dirty="0" smtClean="0"/>
              <a:t>    {</a:t>
            </a:r>
          </a:p>
          <a:p>
            <a:r>
              <a:rPr lang="en-IN" sz="2000" dirty="0" smtClean="0"/>
              <a:t>       x = </a:t>
            </a:r>
            <a:r>
              <a:rPr lang="en-IN" sz="2000" dirty="0" err="1" smtClean="0"/>
              <a:t>e.getX</a:t>
            </a:r>
            <a:r>
              <a:rPr lang="en-IN" sz="2000" dirty="0" smtClean="0"/>
              <a:t>();</a:t>
            </a:r>
          </a:p>
          <a:p>
            <a:r>
              <a:rPr lang="en-IN" sz="2000" dirty="0" smtClean="0"/>
              <a:t>       y = </a:t>
            </a:r>
            <a:r>
              <a:rPr lang="en-IN" sz="2000" dirty="0" err="1" smtClean="0"/>
              <a:t>e.getY</a:t>
            </a:r>
            <a:r>
              <a:rPr lang="en-IN" sz="2000" dirty="0" smtClean="0"/>
              <a:t>();</a:t>
            </a:r>
          </a:p>
          <a:p>
            <a:r>
              <a:rPr lang="en-IN" sz="2000" dirty="0" smtClean="0"/>
              <a:t>       event = "enter"; </a:t>
            </a:r>
          </a:p>
          <a:p>
            <a:endParaRPr lang="en-IN" sz="2000" dirty="0" smtClean="0"/>
          </a:p>
          <a:p>
            <a:r>
              <a:rPr lang="en-IN" sz="2000" dirty="0" smtClean="0"/>
              <a:t>       repaint();</a:t>
            </a:r>
          </a:p>
          <a:p>
            <a:r>
              <a:rPr lang="en-IN" sz="2000" dirty="0" smtClean="0"/>
              <a:t>    }</a:t>
            </a:r>
          </a:p>
          <a:p>
            <a:endParaRPr lang="en-IN" sz="2000" dirty="0" smtClean="0"/>
          </a:p>
          <a:p>
            <a:r>
              <a:rPr lang="en-IN" sz="2000" dirty="0" smtClean="0"/>
              <a:t>    public void </a:t>
            </a:r>
            <a:r>
              <a:rPr lang="en-IN" sz="2000" dirty="0" err="1" smtClean="0"/>
              <a:t>mouseExited</a:t>
            </a:r>
            <a:r>
              <a:rPr lang="en-IN" sz="2000" dirty="0" smtClean="0"/>
              <a:t>(</a:t>
            </a:r>
            <a:r>
              <a:rPr lang="en-IN" sz="2000" dirty="0" err="1" smtClean="0"/>
              <a:t>MouseEvent</a:t>
            </a:r>
            <a:r>
              <a:rPr lang="en-IN" sz="2000" dirty="0" smtClean="0"/>
              <a:t> e)     // save coordinates when mouse leaves applet</a:t>
            </a:r>
          </a:p>
          <a:p>
            <a:r>
              <a:rPr lang="en-IN" sz="2000" dirty="0" smtClean="0"/>
              <a:t>    {</a:t>
            </a:r>
          </a:p>
          <a:p>
            <a:r>
              <a:rPr lang="en-IN" sz="2000" dirty="0" smtClean="0"/>
              <a:t>       x = </a:t>
            </a:r>
            <a:r>
              <a:rPr lang="en-IN" sz="2000" dirty="0" err="1" smtClean="0"/>
              <a:t>e.getX</a:t>
            </a:r>
            <a:r>
              <a:rPr lang="en-IN" sz="2000" dirty="0" smtClean="0"/>
              <a:t>();</a:t>
            </a:r>
          </a:p>
          <a:p>
            <a:r>
              <a:rPr lang="en-IN" sz="2000" dirty="0" smtClean="0"/>
              <a:t>       y = </a:t>
            </a:r>
            <a:r>
              <a:rPr lang="en-IN" sz="2000" dirty="0" err="1" smtClean="0"/>
              <a:t>e.getY</a:t>
            </a:r>
            <a:r>
              <a:rPr lang="en-IN" sz="2000" dirty="0" smtClean="0"/>
              <a:t>();</a:t>
            </a:r>
          </a:p>
          <a:p>
            <a:r>
              <a:rPr lang="en-IN" sz="2000" dirty="0" smtClean="0"/>
              <a:t>       event = "exit"; </a:t>
            </a:r>
          </a:p>
          <a:p>
            <a:endParaRPr lang="en-IN" sz="2000" dirty="0" smtClean="0"/>
          </a:p>
          <a:p>
            <a:r>
              <a:rPr lang="en-IN" sz="2000" dirty="0" smtClean="0"/>
              <a:t>       repaint();</a:t>
            </a:r>
          </a:p>
          <a:p>
            <a:r>
              <a:rPr lang="en-IN" sz="2000" dirty="0" smtClean="0"/>
              <a:t>    }</a:t>
            </a:r>
          </a:p>
          <a:p>
            <a:r>
              <a:rPr lang="en-IN" sz="2000" dirty="0" smtClean="0"/>
              <a:t>}</a:t>
            </a:r>
          </a:p>
          <a:p>
            <a:r>
              <a:rPr lang="en-IN" sz="2000" dirty="0" smtClean="0"/>
              <a:t>/*&lt;applet code=</a:t>
            </a:r>
            <a:r>
              <a:rPr lang="en-IN" sz="2000" dirty="0" err="1" smtClean="0"/>
              <a:t>MouseEventDemo</a:t>
            </a:r>
            <a:r>
              <a:rPr lang="en-IN" sz="2000" dirty="0" smtClean="0"/>
              <a:t> height=300 width=300&gt;&lt;/applet&gt;*/</a:t>
            </a:r>
            <a:endParaRPr lang="en-IN" sz="2000" dirty="0"/>
          </a:p>
        </p:txBody>
      </p:sp>
      <p:sp>
        <p:nvSpPr>
          <p:cNvPr id="3" name="Footer Placeholder 2"/>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1"/>
            <a:ext cx="8229600" cy="5429288"/>
          </a:xfrm>
        </p:spPr>
        <p:txBody>
          <a:bodyPr>
            <a:normAutofit/>
          </a:bodyPr>
          <a:lstStyle/>
          <a:p>
            <a:pPr algn="ctr">
              <a:buNone/>
            </a:pPr>
            <a:endParaRPr lang="en-US" sz="4800" b="1" dirty="0" smtClean="0">
              <a:solidFill>
                <a:srgbClr val="7030A0"/>
              </a:solidFill>
            </a:endParaRPr>
          </a:p>
          <a:p>
            <a:pPr algn="ctr">
              <a:buNone/>
            </a:pPr>
            <a:endParaRPr lang="en-US" sz="4800" b="1" dirty="0" smtClean="0">
              <a:solidFill>
                <a:srgbClr val="7030A0"/>
              </a:solidFill>
            </a:endParaRPr>
          </a:p>
          <a:p>
            <a:pPr algn="ctr">
              <a:buNone/>
            </a:pPr>
            <a:r>
              <a:rPr lang="en-US" sz="5400" b="1" dirty="0" smtClean="0">
                <a:solidFill>
                  <a:srgbClr val="7030A0"/>
                </a:solidFill>
              </a:rPr>
              <a:t>Summary of Event Classes &amp; Listeners</a:t>
            </a:r>
            <a:endParaRPr lang="en-IN" sz="5400" b="1" dirty="0">
              <a:solidFill>
                <a:srgbClr val="7030A0"/>
              </a:solidFill>
            </a:endParaRP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3"/>
          <p:cNvPicPr>
            <a:picLocks noChangeAspect="1" noChangeArrowheads="1"/>
          </p:cNvPicPr>
          <p:nvPr/>
        </p:nvPicPr>
        <p:blipFill>
          <a:blip r:embed="rId2"/>
          <a:srcRect/>
          <a:stretch>
            <a:fillRect/>
          </a:stretch>
        </p:blipFill>
        <p:spPr bwMode="auto">
          <a:xfrm>
            <a:off x="0" y="228600"/>
            <a:ext cx="9144000" cy="6629400"/>
          </a:xfrm>
          <a:prstGeom prst="rect">
            <a:avLst/>
          </a:prstGeom>
          <a:noFill/>
        </p:spPr>
      </p:pic>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4"/>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5"/>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6"/>
          <p:cNvPicPr>
            <a:picLocks noChangeAspect="1" noChangeArrowheads="1"/>
          </p:cNvPicPr>
          <p:nvPr/>
        </p:nvPicPr>
        <p:blipFill>
          <a:blip r:embed="rId2"/>
          <a:srcRect/>
          <a:stretch>
            <a:fillRect/>
          </a:stretch>
        </p:blipFill>
        <p:spPr bwMode="auto">
          <a:xfrm>
            <a:off x="0" y="0"/>
            <a:ext cx="8991600" cy="6858000"/>
          </a:xfrm>
          <a:prstGeom prst="rect">
            <a:avLst/>
          </a:prstGeom>
          <a:noFill/>
        </p:spPr>
      </p:pic>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533400"/>
            <a:ext cx="8229600" cy="5597525"/>
          </a:xfrm>
        </p:spPr>
        <p:txBody>
          <a:bodyPr>
            <a:normAutofit lnSpcReduction="10000"/>
          </a:bodyPr>
          <a:lstStyle/>
          <a:p>
            <a:pPr algn="just"/>
            <a:r>
              <a:rPr lang="en-US" dirty="0"/>
              <a:t>A source must also provide a method that allows a listener to unregister an interest in a specific type of event. The general form of such a method is this:</a:t>
            </a:r>
          </a:p>
          <a:p>
            <a:pPr algn="just">
              <a:buFont typeface="Wingdings" pitchFamily="2" charset="2"/>
              <a:buNone/>
            </a:pPr>
            <a:endParaRPr lang="en-US" dirty="0"/>
          </a:p>
          <a:p>
            <a:pPr lvl="1" algn="just"/>
            <a:r>
              <a:rPr lang="en-US" b="1" dirty="0"/>
              <a:t>Public void </a:t>
            </a:r>
            <a:r>
              <a:rPr lang="en-US" b="1" dirty="0" err="1"/>
              <a:t>removeTypeListener</a:t>
            </a:r>
            <a:r>
              <a:rPr lang="en-US" b="1" dirty="0"/>
              <a:t>(</a:t>
            </a:r>
            <a:r>
              <a:rPr lang="en-US" b="1" dirty="0" err="1"/>
              <a:t>TypeListener</a:t>
            </a:r>
            <a:r>
              <a:rPr lang="en-US" b="1" dirty="0"/>
              <a:t> el)</a:t>
            </a:r>
          </a:p>
          <a:p>
            <a:pPr lvl="1" algn="just"/>
            <a:endParaRPr lang="en-US" dirty="0"/>
          </a:p>
          <a:p>
            <a:pPr algn="just"/>
            <a:r>
              <a:rPr lang="en-US" dirty="0"/>
              <a:t>Here, </a:t>
            </a:r>
            <a:r>
              <a:rPr lang="en-US" b="1" dirty="0"/>
              <a:t>type</a:t>
            </a:r>
            <a:r>
              <a:rPr lang="en-US" dirty="0"/>
              <a:t> is an object that is notified when an event listener. For example, to remove a keyboard listener, you would call </a:t>
            </a:r>
            <a:r>
              <a:rPr lang="en-US" dirty="0" err="1"/>
              <a:t>removeKeyListener</a:t>
            </a:r>
            <a:r>
              <a:rPr lang="en-US" dirty="0"/>
              <a:t>()</a:t>
            </a:r>
          </a:p>
        </p:txBody>
      </p:sp>
      <p:sp>
        <p:nvSpPr>
          <p:cNvPr id="2" name="Footer Placeholder 1"/>
          <p:cNvSpPr>
            <a:spLocks noGrp="1"/>
          </p:cNvSpPr>
          <p:nvPr>
            <p:ph type="ftr" sz="quarter" idx="11"/>
          </p:nvPr>
        </p:nvSpPr>
        <p:spPr/>
        <p:txBody>
          <a:bodyPr/>
          <a:lstStyle/>
          <a:p>
            <a:r>
              <a:rPr lang="en-IN" smtClean="0"/>
              <a:t>SACHIN KHARADE</a:t>
            </a:r>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4899</TotalTime>
  <Words>4250</Words>
  <Application>Microsoft Office PowerPoint</Application>
  <PresentationFormat>On-screen Show (4:3)</PresentationFormat>
  <Paragraphs>908</Paragraphs>
  <Slides>85</Slides>
  <Notes>1</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Office Theme</vt:lpstr>
      <vt:lpstr>Event Handling</vt:lpstr>
      <vt:lpstr>PowerPoint Presentation</vt:lpstr>
      <vt:lpstr>Delegation Event Model</vt:lpstr>
      <vt:lpstr>PowerPoint Presentation</vt:lpstr>
      <vt:lpstr>Components of Event Handling</vt:lpstr>
      <vt:lpstr>Events</vt:lpstr>
      <vt:lpstr>Event Sources</vt:lpstr>
      <vt:lpstr>PowerPoint Presentation</vt:lpstr>
      <vt:lpstr>PowerPoint Presentation</vt:lpstr>
      <vt:lpstr>PowerPoint Presentation</vt:lpstr>
      <vt:lpstr>Event Listeners</vt:lpstr>
      <vt:lpstr>PowerPoint Presentation</vt:lpstr>
      <vt:lpstr>PowerPoint Presentation</vt:lpstr>
      <vt:lpstr>PowerPoint Presentation</vt:lpstr>
      <vt:lpstr>PowerPoint Presentation</vt:lpstr>
      <vt:lpstr>ActionEvent</vt:lpstr>
      <vt:lpstr>PowerPoint Presentation</vt:lpstr>
      <vt:lpstr>PowerPoint Presentation</vt:lpstr>
      <vt:lpstr>Methods</vt:lpstr>
      <vt:lpstr>ActionListener Interface</vt:lpstr>
      <vt:lpstr>PowerPoint Presentation</vt:lpstr>
      <vt:lpstr>PowerPoint Presentation</vt:lpstr>
      <vt:lpstr>PowerPoint Presentation</vt:lpstr>
      <vt:lpstr>ComponentEvent class</vt:lpstr>
      <vt:lpstr>PowerPoint Presentation</vt:lpstr>
      <vt:lpstr>ComponentLIstener interface </vt:lpstr>
      <vt:lpstr>PowerPoint Presentation</vt:lpstr>
      <vt:lpstr>PowerPoint Presentation</vt:lpstr>
      <vt:lpstr>PowerPoint Presentation</vt:lpstr>
      <vt:lpstr>ContainerEvent class </vt:lpstr>
      <vt:lpstr>PowerPoint Presentation</vt:lpstr>
      <vt:lpstr>PowerPoint Presentation</vt:lpstr>
      <vt:lpstr>ContainerListener interface</vt:lpstr>
      <vt:lpstr>PowerPoint Presentation</vt:lpstr>
      <vt:lpstr>PowerPoint Presentation</vt:lpstr>
      <vt:lpstr>PowerPoint Presentation</vt:lpstr>
      <vt:lpstr>PowerPoint Presentation</vt:lpstr>
      <vt:lpstr>FocusEvent class </vt:lpstr>
      <vt:lpstr>Constructors</vt:lpstr>
      <vt:lpstr>PowerPoint Presentation</vt:lpstr>
      <vt:lpstr>Methods</vt:lpstr>
      <vt:lpstr>FocusListener interface </vt:lpstr>
      <vt:lpstr>PowerPoint Presentation</vt:lpstr>
      <vt:lpstr>PowerPoint Presentation</vt:lpstr>
      <vt:lpstr>PowerPoint Presentation</vt:lpstr>
      <vt:lpstr>ItemEvent class </vt:lpstr>
      <vt:lpstr>PowerPoint Presentation</vt:lpstr>
      <vt:lpstr>Methods of ItemEvent Class</vt:lpstr>
      <vt:lpstr>ItemListener interface </vt:lpstr>
      <vt:lpstr>PowerPoint Presentation</vt:lpstr>
      <vt:lpstr>PowerPoint Presentation</vt:lpstr>
      <vt:lpstr>PowerPoint Presentation</vt:lpstr>
      <vt:lpstr>KeyEvent class </vt:lpstr>
      <vt:lpstr>PowerPoint Presentation</vt:lpstr>
      <vt:lpstr>Methods of KeyEvent class</vt:lpstr>
      <vt:lpstr>KeyListener Interface</vt:lpstr>
      <vt:lpstr>PowerPoint Presentation</vt:lpstr>
      <vt:lpstr>Methods of KeyListener Interface</vt:lpstr>
      <vt:lpstr>PowerPoint Presentation</vt:lpstr>
      <vt:lpstr>PowerPoint Presentation</vt:lpstr>
      <vt:lpstr>TextEvent class </vt:lpstr>
      <vt:lpstr>TextListener interface </vt:lpstr>
      <vt:lpstr>WindowEvent class </vt:lpstr>
      <vt:lpstr>int constants </vt:lpstr>
      <vt:lpstr>Constructors</vt:lpstr>
      <vt:lpstr>PowerPoint Presentation</vt:lpstr>
      <vt:lpstr>WindowListener interface </vt:lpstr>
      <vt:lpstr>WindowFocusListener interface</vt:lpstr>
      <vt:lpstr>MouseEvent class</vt:lpstr>
      <vt:lpstr>PowerPoint Presentation</vt:lpstr>
      <vt:lpstr>Constructor</vt:lpstr>
      <vt:lpstr>PowerPoint Presentation</vt:lpstr>
      <vt:lpstr>MouseListener Interface</vt:lpstr>
      <vt:lpstr>Methods of MouseListener Interface</vt:lpstr>
      <vt:lpstr>MouseMotionListener Interface</vt:lpstr>
      <vt:lpstr>Methods of MouseMotionListener Interface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Handling</dc:title>
  <dc:creator>Prag</dc:creator>
  <cp:lastModifiedBy>PL LAB 136</cp:lastModifiedBy>
  <cp:revision>70</cp:revision>
  <dcterms:created xsi:type="dcterms:W3CDTF">2016-01-18T03:57:12Z</dcterms:created>
  <dcterms:modified xsi:type="dcterms:W3CDTF">2020-11-06T05:47:57Z</dcterms:modified>
</cp:coreProperties>
</file>