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2"/>
  </p:notes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2F816B-2203-4F39-B6BD-D01279A3A8B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83C7986-84F2-47DE-9A53-AD47D5602073}">
      <dgm:prSet phldrT="[Text]" custT="1"/>
      <dgm:spPr/>
      <dgm:t>
        <a:bodyPr/>
        <a:lstStyle/>
        <a:p>
          <a:r>
            <a:rPr lang="en-US" sz="4800" dirty="0" smtClean="0"/>
            <a:t>Defect Classification</a:t>
          </a:r>
          <a:endParaRPr lang="en-US" sz="4800" dirty="0"/>
        </a:p>
      </dgm:t>
    </dgm:pt>
    <dgm:pt modelId="{DDD5B0D6-F7C6-4907-9CDB-A9E04AFD5098}" type="parTrans" cxnId="{D734BF3A-5431-4F04-90EE-F6350D380120}">
      <dgm:prSet/>
      <dgm:spPr/>
      <dgm:t>
        <a:bodyPr/>
        <a:lstStyle/>
        <a:p>
          <a:endParaRPr lang="en-US"/>
        </a:p>
      </dgm:t>
    </dgm:pt>
    <dgm:pt modelId="{F60C8275-F06C-4112-8D65-6469293BE12C}" type="sibTrans" cxnId="{D734BF3A-5431-4F04-90EE-F6350D380120}">
      <dgm:prSet/>
      <dgm:spPr/>
      <dgm:t>
        <a:bodyPr/>
        <a:lstStyle/>
        <a:p>
          <a:endParaRPr lang="en-US"/>
        </a:p>
      </dgm:t>
    </dgm:pt>
    <dgm:pt modelId="{B5A7DEFF-E7DA-4C3B-8157-D36357DC5462}">
      <dgm:prSet phldrT="[Text]" custT="1"/>
      <dgm:spPr/>
      <dgm:t>
        <a:bodyPr/>
        <a:lstStyle/>
        <a:p>
          <a:r>
            <a:rPr lang="en-US" sz="2800" dirty="0" smtClean="0"/>
            <a:t>1.Severity Wise</a:t>
          </a:r>
          <a:endParaRPr lang="en-US" sz="2800" dirty="0"/>
        </a:p>
      </dgm:t>
    </dgm:pt>
    <dgm:pt modelId="{0D69BD5D-F7C4-4C56-8717-D259B6C95275}" type="parTrans" cxnId="{9DD3A8AE-4C7D-4821-99B9-77C032B5AF2E}">
      <dgm:prSet/>
      <dgm:spPr/>
      <dgm:t>
        <a:bodyPr/>
        <a:lstStyle/>
        <a:p>
          <a:endParaRPr lang="en-US"/>
        </a:p>
      </dgm:t>
    </dgm:pt>
    <dgm:pt modelId="{2B766FFD-B59B-4480-8218-32AB799330F3}" type="sibTrans" cxnId="{9DD3A8AE-4C7D-4821-99B9-77C032B5AF2E}">
      <dgm:prSet/>
      <dgm:spPr/>
      <dgm:t>
        <a:bodyPr/>
        <a:lstStyle/>
        <a:p>
          <a:endParaRPr lang="en-US"/>
        </a:p>
      </dgm:t>
    </dgm:pt>
    <dgm:pt modelId="{F596B156-BF67-4CD6-8490-1EC3B0C64D44}">
      <dgm:prSet phldrT="[Text]" custT="1"/>
      <dgm:spPr/>
      <dgm:t>
        <a:bodyPr/>
        <a:lstStyle/>
        <a:p>
          <a:r>
            <a:rPr lang="en-US" sz="2800" dirty="0" smtClean="0"/>
            <a:t>2.Work Product Wise</a:t>
          </a:r>
          <a:endParaRPr lang="en-US" sz="2800" dirty="0"/>
        </a:p>
      </dgm:t>
    </dgm:pt>
    <dgm:pt modelId="{9C92136B-B075-4ED2-B765-07AD64C8D2C3}" type="parTrans" cxnId="{9BEB167B-870E-4B6E-ACBD-BB14C4E9DD18}">
      <dgm:prSet/>
      <dgm:spPr/>
      <dgm:t>
        <a:bodyPr/>
        <a:lstStyle/>
        <a:p>
          <a:endParaRPr lang="en-US"/>
        </a:p>
      </dgm:t>
    </dgm:pt>
    <dgm:pt modelId="{5962FED5-7665-48D4-BE48-CE9B73A588DE}" type="sibTrans" cxnId="{9BEB167B-870E-4B6E-ACBD-BB14C4E9DD18}">
      <dgm:prSet/>
      <dgm:spPr/>
      <dgm:t>
        <a:bodyPr/>
        <a:lstStyle/>
        <a:p>
          <a:endParaRPr lang="en-US"/>
        </a:p>
      </dgm:t>
    </dgm:pt>
    <dgm:pt modelId="{4CB86288-AF2D-4481-9A4D-1E53AFFF42FD}">
      <dgm:prSet phldrT="[Text]" custT="1"/>
      <dgm:spPr/>
      <dgm:t>
        <a:bodyPr/>
        <a:lstStyle/>
        <a:p>
          <a:r>
            <a:rPr lang="en-US" sz="2800" dirty="0" smtClean="0"/>
            <a:t>3.Type Of Error Wise</a:t>
          </a:r>
          <a:endParaRPr lang="en-US" sz="2800" dirty="0"/>
        </a:p>
      </dgm:t>
    </dgm:pt>
    <dgm:pt modelId="{9FC06B4E-2D42-4DC9-A446-50D197A1093E}" type="parTrans" cxnId="{4415384B-93A1-4441-BDBA-B4D1E714F037}">
      <dgm:prSet/>
      <dgm:spPr/>
      <dgm:t>
        <a:bodyPr/>
        <a:lstStyle/>
        <a:p>
          <a:endParaRPr lang="en-US"/>
        </a:p>
      </dgm:t>
    </dgm:pt>
    <dgm:pt modelId="{49398743-27EA-4D45-8FF4-B3646E0A14A6}" type="sibTrans" cxnId="{4415384B-93A1-4441-BDBA-B4D1E714F037}">
      <dgm:prSet/>
      <dgm:spPr/>
      <dgm:t>
        <a:bodyPr/>
        <a:lstStyle/>
        <a:p>
          <a:endParaRPr lang="en-US"/>
        </a:p>
      </dgm:t>
    </dgm:pt>
    <dgm:pt modelId="{19E2DC3B-F71F-4F60-A092-DD2645965B9B}">
      <dgm:prSet phldrT="[Text]" custT="1"/>
      <dgm:spPr/>
      <dgm:t>
        <a:bodyPr/>
        <a:lstStyle/>
        <a:p>
          <a:r>
            <a:rPr lang="en-US" sz="2800" dirty="0" smtClean="0"/>
            <a:t>4.Status Wise</a:t>
          </a:r>
          <a:endParaRPr lang="en-US" sz="2800" dirty="0"/>
        </a:p>
      </dgm:t>
    </dgm:pt>
    <dgm:pt modelId="{7F5A67E8-3812-469F-952E-2A2BFFB14BCE}" type="parTrans" cxnId="{1B16725C-944A-44BE-A9D6-B47AADF19451}">
      <dgm:prSet/>
      <dgm:spPr/>
      <dgm:t>
        <a:bodyPr/>
        <a:lstStyle/>
        <a:p>
          <a:endParaRPr lang="en-US"/>
        </a:p>
      </dgm:t>
    </dgm:pt>
    <dgm:pt modelId="{3A11A123-BE4C-4D80-BEF9-D3E5FBEFD18A}" type="sibTrans" cxnId="{1B16725C-944A-44BE-A9D6-B47AADF19451}">
      <dgm:prSet/>
      <dgm:spPr/>
      <dgm:t>
        <a:bodyPr/>
        <a:lstStyle/>
        <a:p>
          <a:endParaRPr lang="en-US"/>
        </a:p>
      </dgm:t>
    </dgm:pt>
    <dgm:pt modelId="{D996E550-4D60-4FDD-B1D9-A45BF242B67C}" type="pres">
      <dgm:prSet presAssocID="{AD2F816B-2203-4F39-B6BD-D01279A3A8B0}" presName="linear" presStyleCnt="0">
        <dgm:presLayoutVars>
          <dgm:dir/>
          <dgm:animLvl val="lvl"/>
          <dgm:resizeHandles val="exact"/>
        </dgm:presLayoutVars>
      </dgm:prSet>
      <dgm:spPr/>
      <dgm:t>
        <a:bodyPr/>
        <a:lstStyle/>
        <a:p>
          <a:endParaRPr lang="en-US"/>
        </a:p>
      </dgm:t>
    </dgm:pt>
    <dgm:pt modelId="{EA00583C-A1E6-4BAB-AD96-11ACE86C8DAB}" type="pres">
      <dgm:prSet presAssocID="{483C7986-84F2-47DE-9A53-AD47D5602073}" presName="parentLin" presStyleCnt="0"/>
      <dgm:spPr/>
    </dgm:pt>
    <dgm:pt modelId="{7FB8D7FD-46E6-4C52-AD46-3BB6B3F047A3}" type="pres">
      <dgm:prSet presAssocID="{483C7986-84F2-47DE-9A53-AD47D5602073}" presName="parentLeftMargin" presStyleLbl="node1" presStyleIdx="0" presStyleCnt="5"/>
      <dgm:spPr/>
      <dgm:t>
        <a:bodyPr/>
        <a:lstStyle/>
        <a:p>
          <a:endParaRPr lang="en-US"/>
        </a:p>
      </dgm:t>
    </dgm:pt>
    <dgm:pt modelId="{91ADFE0C-7804-469E-B65C-202B93F349AF}" type="pres">
      <dgm:prSet presAssocID="{483C7986-84F2-47DE-9A53-AD47D5602073}" presName="parentText" presStyleLbl="node1" presStyleIdx="0" presStyleCnt="5" custScaleX="133528" custLinFactNeighborX="2041" custLinFactNeighborY="-217">
        <dgm:presLayoutVars>
          <dgm:chMax val="0"/>
          <dgm:bulletEnabled val="1"/>
        </dgm:presLayoutVars>
      </dgm:prSet>
      <dgm:spPr/>
      <dgm:t>
        <a:bodyPr/>
        <a:lstStyle/>
        <a:p>
          <a:endParaRPr lang="en-US"/>
        </a:p>
      </dgm:t>
    </dgm:pt>
    <dgm:pt modelId="{9486D56B-8092-4EBC-92C2-4CA249E77449}" type="pres">
      <dgm:prSet presAssocID="{483C7986-84F2-47DE-9A53-AD47D5602073}" presName="negativeSpace" presStyleCnt="0"/>
      <dgm:spPr/>
    </dgm:pt>
    <dgm:pt modelId="{7B2CCA49-AEEC-4342-9806-95BD752B8EA6}" type="pres">
      <dgm:prSet presAssocID="{483C7986-84F2-47DE-9A53-AD47D5602073}" presName="childText" presStyleLbl="conFgAcc1" presStyleIdx="0" presStyleCnt="5">
        <dgm:presLayoutVars>
          <dgm:bulletEnabled val="1"/>
        </dgm:presLayoutVars>
      </dgm:prSet>
      <dgm:spPr/>
    </dgm:pt>
    <dgm:pt modelId="{41F936DB-B4D0-4D8A-A23D-899DD81E5512}" type="pres">
      <dgm:prSet presAssocID="{F60C8275-F06C-4112-8D65-6469293BE12C}" presName="spaceBetweenRectangles" presStyleCnt="0"/>
      <dgm:spPr/>
    </dgm:pt>
    <dgm:pt modelId="{49FB7273-41CD-4F40-AA0B-FCA9D7F59F04}" type="pres">
      <dgm:prSet presAssocID="{B5A7DEFF-E7DA-4C3B-8157-D36357DC5462}" presName="parentLin" presStyleCnt="0"/>
      <dgm:spPr/>
    </dgm:pt>
    <dgm:pt modelId="{A9A47CCE-2066-4692-B487-55EA44F14F04}" type="pres">
      <dgm:prSet presAssocID="{B5A7DEFF-E7DA-4C3B-8157-D36357DC5462}" presName="parentLeftMargin" presStyleLbl="node1" presStyleIdx="0" presStyleCnt="5"/>
      <dgm:spPr/>
      <dgm:t>
        <a:bodyPr/>
        <a:lstStyle/>
        <a:p>
          <a:endParaRPr lang="en-US"/>
        </a:p>
      </dgm:t>
    </dgm:pt>
    <dgm:pt modelId="{65D99AA0-8406-4F9E-920E-9B30388B3DC6}" type="pres">
      <dgm:prSet presAssocID="{B5A7DEFF-E7DA-4C3B-8157-D36357DC5462}" presName="parentText" presStyleLbl="node1" presStyleIdx="1" presStyleCnt="5">
        <dgm:presLayoutVars>
          <dgm:chMax val="0"/>
          <dgm:bulletEnabled val="1"/>
        </dgm:presLayoutVars>
      </dgm:prSet>
      <dgm:spPr/>
      <dgm:t>
        <a:bodyPr/>
        <a:lstStyle/>
        <a:p>
          <a:endParaRPr lang="en-US"/>
        </a:p>
      </dgm:t>
    </dgm:pt>
    <dgm:pt modelId="{E9242501-C541-45CE-A058-36DA061436EA}" type="pres">
      <dgm:prSet presAssocID="{B5A7DEFF-E7DA-4C3B-8157-D36357DC5462}" presName="negativeSpace" presStyleCnt="0"/>
      <dgm:spPr/>
    </dgm:pt>
    <dgm:pt modelId="{D80F84B2-3625-47ED-A9A6-8229C06E0C10}" type="pres">
      <dgm:prSet presAssocID="{B5A7DEFF-E7DA-4C3B-8157-D36357DC5462}" presName="childText" presStyleLbl="conFgAcc1" presStyleIdx="1" presStyleCnt="5">
        <dgm:presLayoutVars>
          <dgm:bulletEnabled val="1"/>
        </dgm:presLayoutVars>
      </dgm:prSet>
      <dgm:spPr/>
    </dgm:pt>
    <dgm:pt modelId="{4EDE4EAE-DC9B-4DE9-8757-FA88A99B74BF}" type="pres">
      <dgm:prSet presAssocID="{2B766FFD-B59B-4480-8218-32AB799330F3}" presName="spaceBetweenRectangles" presStyleCnt="0"/>
      <dgm:spPr/>
    </dgm:pt>
    <dgm:pt modelId="{777C59EE-C95A-4D4C-8A7E-665D92946577}" type="pres">
      <dgm:prSet presAssocID="{F596B156-BF67-4CD6-8490-1EC3B0C64D44}" presName="parentLin" presStyleCnt="0"/>
      <dgm:spPr/>
    </dgm:pt>
    <dgm:pt modelId="{1AFB54DD-093A-42BA-92BD-8986255EDE9D}" type="pres">
      <dgm:prSet presAssocID="{F596B156-BF67-4CD6-8490-1EC3B0C64D44}" presName="parentLeftMargin" presStyleLbl="node1" presStyleIdx="1" presStyleCnt="5"/>
      <dgm:spPr/>
      <dgm:t>
        <a:bodyPr/>
        <a:lstStyle/>
        <a:p>
          <a:endParaRPr lang="en-US"/>
        </a:p>
      </dgm:t>
    </dgm:pt>
    <dgm:pt modelId="{DE54BF7D-FBB8-4D63-BD8B-A8D8BB78057C}" type="pres">
      <dgm:prSet presAssocID="{F596B156-BF67-4CD6-8490-1EC3B0C64D44}" presName="parentText" presStyleLbl="node1" presStyleIdx="2" presStyleCnt="5">
        <dgm:presLayoutVars>
          <dgm:chMax val="0"/>
          <dgm:bulletEnabled val="1"/>
        </dgm:presLayoutVars>
      </dgm:prSet>
      <dgm:spPr/>
      <dgm:t>
        <a:bodyPr/>
        <a:lstStyle/>
        <a:p>
          <a:endParaRPr lang="en-US"/>
        </a:p>
      </dgm:t>
    </dgm:pt>
    <dgm:pt modelId="{D3D4BF27-BDB4-4AC2-BA10-DA69B9367281}" type="pres">
      <dgm:prSet presAssocID="{F596B156-BF67-4CD6-8490-1EC3B0C64D44}" presName="negativeSpace" presStyleCnt="0"/>
      <dgm:spPr/>
    </dgm:pt>
    <dgm:pt modelId="{1CC4C908-835B-4ABA-8388-8235EB2F8472}" type="pres">
      <dgm:prSet presAssocID="{F596B156-BF67-4CD6-8490-1EC3B0C64D44}" presName="childText" presStyleLbl="conFgAcc1" presStyleIdx="2" presStyleCnt="5">
        <dgm:presLayoutVars>
          <dgm:bulletEnabled val="1"/>
        </dgm:presLayoutVars>
      </dgm:prSet>
      <dgm:spPr/>
    </dgm:pt>
    <dgm:pt modelId="{3DF56FC3-E040-40DC-82FF-F6658AC69434}" type="pres">
      <dgm:prSet presAssocID="{5962FED5-7665-48D4-BE48-CE9B73A588DE}" presName="spaceBetweenRectangles" presStyleCnt="0"/>
      <dgm:spPr/>
    </dgm:pt>
    <dgm:pt modelId="{69225421-2F19-479E-B1C7-DCD6BCFA5F17}" type="pres">
      <dgm:prSet presAssocID="{4CB86288-AF2D-4481-9A4D-1E53AFFF42FD}" presName="parentLin" presStyleCnt="0"/>
      <dgm:spPr/>
    </dgm:pt>
    <dgm:pt modelId="{DD156722-C00F-4D8C-A399-D25EE26B38E0}" type="pres">
      <dgm:prSet presAssocID="{4CB86288-AF2D-4481-9A4D-1E53AFFF42FD}" presName="parentLeftMargin" presStyleLbl="node1" presStyleIdx="2" presStyleCnt="5"/>
      <dgm:spPr/>
      <dgm:t>
        <a:bodyPr/>
        <a:lstStyle/>
        <a:p>
          <a:endParaRPr lang="en-US"/>
        </a:p>
      </dgm:t>
    </dgm:pt>
    <dgm:pt modelId="{D5B951D3-158C-47EC-AF5D-A8C903BE71AE}" type="pres">
      <dgm:prSet presAssocID="{4CB86288-AF2D-4481-9A4D-1E53AFFF42FD}" presName="parentText" presStyleLbl="node1" presStyleIdx="3" presStyleCnt="5">
        <dgm:presLayoutVars>
          <dgm:chMax val="0"/>
          <dgm:bulletEnabled val="1"/>
        </dgm:presLayoutVars>
      </dgm:prSet>
      <dgm:spPr/>
      <dgm:t>
        <a:bodyPr/>
        <a:lstStyle/>
        <a:p>
          <a:endParaRPr lang="en-US"/>
        </a:p>
      </dgm:t>
    </dgm:pt>
    <dgm:pt modelId="{99E4370B-493E-4D81-B543-8FFCD2F7D556}" type="pres">
      <dgm:prSet presAssocID="{4CB86288-AF2D-4481-9A4D-1E53AFFF42FD}" presName="negativeSpace" presStyleCnt="0"/>
      <dgm:spPr/>
    </dgm:pt>
    <dgm:pt modelId="{DFEF236D-6AC7-45C9-BCDD-F53567DEC623}" type="pres">
      <dgm:prSet presAssocID="{4CB86288-AF2D-4481-9A4D-1E53AFFF42FD}" presName="childText" presStyleLbl="conFgAcc1" presStyleIdx="3" presStyleCnt="5">
        <dgm:presLayoutVars>
          <dgm:bulletEnabled val="1"/>
        </dgm:presLayoutVars>
      </dgm:prSet>
      <dgm:spPr/>
    </dgm:pt>
    <dgm:pt modelId="{43950BE2-A916-44F3-9561-7054C1EF4AA6}" type="pres">
      <dgm:prSet presAssocID="{49398743-27EA-4D45-8FF4-B3646E0A14A6}" presName="spaceBetweenRectangles" presStyleCnt="0"/>
      <dgm:spPr/>
    </dgm:pt>
    <dgm:pt modelId="{C92C2DD5-431C-4215-A3CE-0D11FFAB6D0A}" type="pres">
      <dgm:prSet presAssocID="{19E2DC3B-F71F-4F60-A092-DD2645965B9B}" presName="parentLin" presStyleCnt="0"/>
      <dgm:spPr/>
    </dgm:pt>
    <dgm:pt modelId="{D53180CE-0BCB-4DA1-9349-AB80008E17A6}" type="pres">
      <dgm:prSet presAssocID="{19E2DC3B-F71F-4F60-A092-DD2645965B9B}" presName="parentLeftMargin" presStyleLbl="node1" presStyleIdx="3" presStyleCnt="5"/>
      <dgm:spPr/>
      <dgm:t>
        <a:bodyPr/>
        <a:lstStyle/>
        <a:p>
          <a:endParaRPr lang="en-US"/>
        </a:p>
      </dgm:t>
    </dgm:pt>
    <dgm:pt modelId="{27759CCD-A306-4598-9DEB-2D58FBA2DCB9}" type="pres">
      <dgm:prSet presAssocID="{19E2DC3B-F71F-4F60-A092-DD2645965B9B}" presName="parentText" presStyleLbl="node1" presStyleIdx="4" presStyleCnt="5">
        <dgm:presLayoutVars>
          <dgm:chMax val="0"/>
          <dgm:bulletEnabled val="1"/>
        </dgm:presLayoutVars>
      </dgm:prSet>
      <dgm:spPr/>
      <dgm:t>
        <a:bodyPr/>
        <a:lstStyle/>
        <a:p>
          <a:endParaRPr lang="en-US"/>
        </a:p>
      </dgm:t>
    </dgm:pt>
    <dgm:pt modelId="{5981ED6D-F393-4F02-A613-83CE9CB4D6D2}" type="pres">
      <dgm:prSet presAssocID="{19E2DC3B-F71F-4F60-A092-DD2645965B9B}" presName="negativeSpace" presStyleCnt="0"/>
      <dgm:spPr/>
    </dgm:pt>
    <dgm:pt modelId="{CF2649DF-5EA9-40B0-8FDC-B38DD95029F6}" type="pres">
      <dgm:prSet presAssocID="{19E2DC3B-F71F-4F60-A092-DD2645965B9B}" presName="childText" presStyleLbl="conFgAcc1" presStyleIdx="4" presStyleCnt="5">
        <dgm:presLayoutVars>
          <dgm:bulletEnabled val="1"/>
        </dgm:presLayoutVars>
      </dgm:prSet>
      <dgm:spPr/>
    </dgm:pt>
  </dgm:ptLst>
  <dgm:cxnLst>
    <dgm:cxn modelId="{8DD794E0-39A7-4823-9246-8C4AAD3A028D}" type="presOf" srcId="{4CB86288-AF2D-4481-9A4D-1E53AFFF42FD}" destId="{DD156722-C00F-4D8C-A399-D25EE26B38E0}" srcOrd="0" destOrd="0" presId="urn:microsoft.com/office/officeart/2005/8/layout/list1"/>
    <dgm:cxn modelId="{E06E5738-2903-4CD1-85E9-8017C959C9B4}" type="presOf" srcId="{483C7986-84F2-47DE-9A53-AD47D5602073}" destId="{91ADFE0C-7804-469E-B65C-202B93F349AF}" srcOrd="1" destOrd="0" presId="urn:microsoft.com/office/officeart/2005/8/layout/list1"/>
    <dgm:cxn modelId="{3BD6E821-1D93-4FA0-9A94-330EB311531B}" type="presOf" srcId="{19E2DC3B-F71F-4F60-A092-DD2645965B9B}" destId="{D53180CE-0BCB-4DA1-9349-AB80008E17A6}" srcOrd="0" destOrd="0" presId="urn:microsoft.com/office/officeart/2005/8/layout/list1"/>
    <dgm:cxn modelId="{8ED55A7B-5625-4C25-8288-9BE689B4894A}" type="presOf" srcId="{F596B156-BF67-4CD6-8490-1EC3B0C64D44}" destId="{DE54BF7D-FBB8-4D63-BD8B-A8D8BB78057C}" srcOrd="1" destOrd="0" presId="urn:microsoft.com/office/officeart/2005/8/layout/list1"/>
    <dgm:cxn modelId="{C57E4E7C-159D-483B-ACC1-8B6C4FB08AD1}" type="presOf" srcId="{B5A7DEFF-E7DA-4C3B-8157-D36357DC5462}" destId="{A9A47CCE-2066-4692-B487-55EA44F14F04}" srcOrd="0" destOrd="0" presId="urn:microsoft.com/office/officeart/2005/8/layout/list1"/>
    <dgm:cxn modelId="{D734BF3A-5431-4F04-90EE-F6350D380120}" srcId="{AD2F816B-2203-4F39-B6BD-D01279A3A8B0}" destId="{483C7986-84F2-47DE-9A53-AD47D5602073}" srcOrd="0" destOrd="0" parTransId="{DDD5B0D6-F7C6-4907-9CDB-A9E04AFD5098}" sibTransId="{F60C8275-F06C-4112-8D65-6469293BE12C}"/>
    <dgm:cxn modelId="{1B16725C-944A-44BE-A9D6-B47AADF19451}" srcId="{AD2F816B-2203-4F39-B6BD-D01279A3A8B0}" destId="{19E2DC3B-F71F-4F60-A092-DD2645965B9B}" srcOrd="4" destOrd="0" parTransId="{7F5A67E8-3812-469F-952E-2A2BFFB14BCE}" sibTransId="{3A11A123-BE4C-4D80-BEF9-D3E5FBEFD18A}"/>
    <dgm:cxn modelId="{9DD3A8AE-4C7D-4821-99B9-77C032B5AF2E}" srcId="{AD2F816B-2203-4F39-B6BD-D01279A3A8B0}" destId="{B5A7DEFF-E7DA-4C3B-8157-D36357DC5462}" srcOrd="1" destOrd="0" parTransId="{0D69BD5D-F7C4-4C56-8717-D259B6C95275}" sibTransId="{2B766FFD-B59B-4480-8218-32AB799330F3}"/>
    <dgm:cxn modelId="{4415384B-93A1-4441-BDBA-B4D1E714F037}" srcId="{AD2F816B-2203-4F39-B6BD-D01279A3A8B0}" destId="{4CB86288-AF2D-4481-9A4D-1E53AFFF42FD}" srcOrd="3" destOrd="0" parTransId="{9FC06B4E-2D42-4DC9-A446-50D197A1093E}" sibTransId="{49398743-27EA-4D45-8FF4-B3646E0A14A6}"/>
    <dgm:cxn modelId="{CEA6F6A1-850B-44A0-A136-FF8C63111FB7}" type="presOf" srcId="{F596B156-BF67-4CD6-8490-1EC3B0C64D44}" destId="{1AFB54DD-093A-42BA-92BD-8986255EDE9D}" srcOrd="0" destOrd="0" presId="urn:microsoft.com/office/officeart/2005/8/layout/list1"/>
    <dgm:cxn modelId="{94B626D5-4D6B-47FB-B801-3C0B9168C2B3}" type="presOf" srcId="{4CB86288-AF2D-4481-9A4D-1E53AFFF42FD}" destId="{D5B951D3-158C-47EC-AF5D-A8C903BE71AE}" srcOrd="1" destOrd="0" presId="urn:microsoft.com/office/officeart/2005/8/layout/list1"/>
    <dgm:cxn modelId="{9BEB167B-870E-4B6E-ACBD-BB14C4E9DD18}" srcId="{AD2F816B-2203-4F39-B6BD-D01279A3A8B0}" destId="{F596B156-BF67-4CD6-8490-1EC3B0C64D44}" srcOrd="2" destOrd="0" parTransId="{9C92136B-B075-4ED2-B765-07AD64C8D2C3}" sibTransId="{5962FED5-7665-48D4-BE48-CE9B73A588DE}"/>
    <dgm:cxn modelId="{0FEE3DAC-17CD-4309-847D-BDD0A845BD78}" type="presOf" srcId="{AD2F816B-2203-4F39-B6BD-D01279A3A8B0}" destId="{D996E550-4D60-4FDD-B1D9-A45BF242B67C}" srcOrd="0" destOrd="0" presId="urn:microsoft.com/office/officeart/2005/8/layout/list1"/>
    <dgm:cxn modelId="{0D46AB37-0BF7-4311-B6D3-7F73245B83EC}" type="presOf" srcId="{483C7986-84F2-47DE-9A53-AD47D5602073}" destId="{7FB8D7FD-46E6-4C52-AD46-3BB6B3F047A3}" srcOrd="0" destOrd="0" presId="urn:microsoft.com/office/officeart/2005/8/layout/list1"/>
    <dgm:cxn modelId="{AF50CB31-D7C7-4A8E-A622-5990C731739B}" type="presOf" srcId="{19E2DC3B-F71F-4F60-A092-DD2645965B9B}" destId="{27759CCD-A306-4598-9DEB-2D58FBA2DCB9}" srcOrd="1" destOrd="0" presId="urn:microsoft.com/office/officeart/2005/8/layout/list1"/>
    <dgm:cxn modelId="{E0979C51-7499-4F99-9DE4-1292F3049F2B}" type="presOf" srcId="{B5A7DEFF-E7DA-4C3B-8157-D36357DC5462}" destId="{65D99AA0-8406-4F9E-920E-9B30388B3DC6}" srcOrd="1" destOrd="0" presId="urn:microsoft.com/office/officeart/2005/8/layout/list1"/>
    <dgm:cxn modelId="{F2C89A25-5813-4CE9-8FEB-092B72A9FCC4}" type="presParOf" srcId="{D996E550-4D60-4FDD-B1D9-A45BF242B67C}" destId="{EA00583C-A1E6-4BAB-AD96-11ACE86C8DAB}" srcOrd="0" destOrd="0" presId="urn:microsoft.com/office/officeart/2005/8/layout/list1"/>
    <dgm:cxn modelId="{0F21C2DC-44C1-479D-9144-34C29D79D1D1}" type="presParOf" srcId="{EA00583C-A1E6-4BAB-AD96-11ACE86C8DAB}" destId="{7FB8D7FD-46E6-4C52-AD46-3BB6B3F047A3}" srcOrd="0" destOrd="0" presId="urn:microsoft.com/office/officeart/2005/8/layout/list1"/>
    <dgm:cxn modelId="{13E0F033-E398-41B2-867B-90EF27A5FD99}" type="presParOf" srcId="{EA00583C-A1E6-4BAB-AD96-11ACE86C8DAB}" destId="{91ADFE0C-7804-469E-B65C-202B93F349AF}" srcOrd="1" destOrd="0" presId="urn:microsoft.com/office/officeart/2005/8/layout/list1"/>
    <dgm:cxn modelId="{8B5519E1-AFCF-42CC-8C9B-6C9162167744}" type="presParOf" srcId="{D996E550-4D60-4FDD-B1D9-A45BF242B67C}" destId="{9486D56B-8092-4EBC-92C2-4CA249E77449}" srcOrd="1" destOrd="0" presId="urn:microsoft.com/office/officeart/2005/8/layout/list1"/>
    <dgm:cxn modelId="{7F1CDAEB-D0D7-4A58-A4EC-1C68D4A6431D}" type="presParOf" srcId="{D996E550-4D60-4FDD-B1D9-A45BF242B67C}" destId="{7B2CCA49-AEEC-4342-9806-95BD752B8EA6}" srcOrd="2" destOrd="0" presId="urn:microsoft.com/office/officeart/2005/8/layout/list1"/>
    <dgm:cxn modelId="{7F2DE70B-496F-49FA-979D-E82188F44A7B}" type="presParOf" srcId="{D996E550-4D60-4FDD-B1D9-A45BF242B67C}" destId="{41F936DB-B4D0-4D8A-A23D-899DD81E5512}" srcOrd="3" destOrd="0" presId="urn:microsoft.com/office/officeart/2005/8/layout/list1"/>
    <dgm:cxn modelId="{2DF4E57A-9EB8-4C76-932A-2A8B092619BC}" type="presParOf" srcId="{D996E550-4D60-4FDD-B1D9-A45BF242B67C}" destId="{49FB7273-41CD-4F40-AA0B-FCA9D7F59F04}" srcOrd="4" destOrd="0" presId="urn:microsoft.com/office/officeart/2005/8/layout/list1"/>
    <dgm:cxn modelId="{7C481807-51D4-4629-8AB4-0B3CA937A317}" type="presParOf" srcId="{49FB7273-41CD-4F40-AA0B-FCA9D7F59F04}" destId="{A9A47CCE-2066-4692-B487-55EA44F14F04}" srcOrd="0" destOrd="0" presId="urn:microsoft.com/office/officeart/2005/8/layout/list1"/>
    <dgm:cxn modelId="{17A1E541-DD7C-4D21-BDC4-FDB087FA704C}" type="presParOf" srcId="{49FB7273-41CD-4F40-AA0B-FCA9D7F59F04}" destId="{65D99AA0-8406-4F9E-920E-9B30388B3DC6}" srcOrd="1" destOrd="0" presId="urn:microsoft.com/office/officeart/2005/8/layout/list1"/>
    <dgm:cxn modelId="{CB2751F8-20D7-4606-AE98-24B4B924CB84}" type="presParOf" srcId="{D996E550-4D60-4FDD-B1D9-A45BF242B67C}" destId="{E9242501-C541-45CE-A058-36DA061436EA}" srcOrd="5" destOrd="0" presId="urn:microsoft.com/office/officeart/2005/8/layout/list1"/>
    <dgm:cxn modelId="{2921748B-3CFD-458E-9B65-0766098FFDB8}" type="presParOf" srcId="{D996E550-4D60-4FDD-B1D9-A45BF242B67C}" destId="{D80F84B2-3625-47ED-A9A6-8229C06E0C10}" srcOrd="6" destOrd="0" presId="urn:microsoft.com/office/officeart/2005/8/layout/list1"/>
    <dgm:cxn modelId="{FE85B790-839D-4400-804C-66D26ED5E81D}" type="presParOf" srcId="{D996E550-4D60-4FDD-B1D9-A45BF242B67C}" destId="{4EDE4EAE-DC9B-4DE9-8757-FA88A99B74BF}" srcOrd="7" destOrd="0" presId="urn:microsoft.com/office/officeart/2005/8/layout/list1"/>
    <dgm:cxn modelId="{3D521851-A130-4E24-9EFD-5C95BAFD6704}" type="presParOf" srcId="{D996E550-4D60-4FDD-B1D9-A45BF242B67C}" destId="{777C59EE-C95A-4D4C-8A7E-665D92946577}" srcOrd="8" destOrd="0" presId="urn:microsoft.com/office/officeart/2005/8/layout/list1"/>
    <dgm:cxn modelId="{C621918C-8BAC-444A-9566-52292889DBF4}" type="presParOf" srcId="{777C59EE-C95A-4D4C-8A7E-665D92946577}" destId="{1AFB54DD-093A-42BA-92BD-8986255EDE9D}" srcOrd="0" destOrd="0" presId="urn:microsoft.com/office/officeart/2005/8/layout/list1"/>
    <dgm:cxn modelId="{3FC3854E-B5DC-4141-9497-DA4299F77550}" type="presParOf" srcId="{777C59EE-C95A-4D4C-8A7E-665D92946577}" destId="{DE54BF7D-FBB8-4D63-BD8B-A8D8BB78057C}" srcOrd="1" destOrd="0" presId="urn:microsoft.com/office/officeart/2005/8/layout/list1"/>
    <dgm:cxn modelId="{B165590D-A195-4ECB-9C0C-DB365A9CB76A}" type="presParOf" srcId="{D996E550-4D60-4FDD-B1D9-A45BF242B67C}" destId="{D3D4BF27-BDB4-4AC2-BA10-DA69B9367281}" srcOrd="9" destOrd="0" presId="urn:microsoft.com/office/officeart/2005/8/layout/list1"/>
    <dgm:cxn modelId="{9A97FBC5-CF17-4669-832A-C9AB2783E1DC}" type="presParOf" srcId="{D996E550-4D60-4FDD-B1D9-A45BF242B67C}" destId="{1CC4C908-835B-4ABA-8388-8235EB2F8472}" srcOrd="10" destOrd="0" presId="urn:microsoft.com/office/officeart/2005/8/layout/list1"/>
    <dgm:cxn modelId="{E139BFE0-70AD-4AE7-9AA9-D0672A6D3858}" type="presParOf" srcId="{D996E550-4D60-4FDD-B1D9-A45BF242B67C}" destId="{3DF56FC3-E040-40DC-82FF-F6658AC69434}" srcOrd="11" destOrd="0" presId="urn:microsoft.com/office/officeart/2005/8/layout/list1"/>
    <dgm:cxn modelId="{405E9B73-F0F6-4049-8990-32A1AD35E9CE}" type="presParOf" srcId="{D996E550-4D60-4FDD-B1D9-A45BF242B67C}" destId="{69225421-2F19-479E-B1C7-DCD6BCFA5F17}" srcOrd="12" destOrd="0" presId="urn:microsoft.com/office/officeart/2005/8/layout/list1"/>
    <dgm:cxn modelId="{E1C15868-BFB7-49E8-BE7E-B17506B57092}" type="presParOf" srcId="{69225421-2F19-479E-B1C7-DCD6BCFA5F17}" destId="{DD156722-C00F-4D8C-A399-D25EE26B38E0}" srcOrd="0" destOrd="0" presId="urn:microsoft.com/office/officeart/2005/8/layout/list1"/>
    <dgm:cxn modelId="{F8BFFC07-60F1-467F-A938-04BEC720FF10}" type="presParOf" srcId="{69225421-2F19-479E-B1C7-DCD6BCFA5F17}" destId="{D5B951D3-158C-47EC-AF5D-A8C903BE71AE}" srcOrd="1" destOrd="0" presId="urn:microsoft.com/office/officeart/2005/8/layout/list1"/>
    <dgm:cxn modelId="{C5540202-CB31-445E-949B-396758F4308B}" type="presParOf" srcId="{D996E550-4D60-4FDD-B1D9-A45BF242B67C}" destId="{99E4370B-493E-4D81-B543-8FFCD2F7D556}" srcOrd="13" destOrd="0" presId="urn:microsoft.com/office/officeart/2005/8/layout/list1"/>
    <dgm:cxn modelId="{EDFBF98C-5F8A-47C3-8180-43B3041865FD}" type="presParOf" srcId="{D996E550-4D60-4FDD-B1D9-A45BF242B67C}" destId="{DFEF236D-6AC7-45C9-BCDD-F53567DEC623}" srcOrd="14" destOrd="0" presId="urn:microsoft.com/office/officeart/2005/8/layout/list1"/>
    <dgm:cxn modelId="{C5978001-21E4-4E99-9F8D-BB4D42527C1A}" type="presParOf" srcId="{D996E550-4D60-4FDD-B1D9-A45BF242B67C}" destId="{43950BE2-A916-44F3-9561-7054C1EF4AA6}" srcOrd="15" destOrd="0" presId="urn:microsoft.com/office/officeart/2005/8/layout/list1"/>
    <dgm:cxn modelId="{D7271D35-B1A9-453C-B2BC-441127239553}" type="presParOf" srcId="{D996E550-4D60-4FDD-B1D9-A45BF242B67C}" destId="{C92C2DD5-431C-4215-A3CE-0D11FFAB6D0A}" srcOrd="16" destOrd="0" presId="urn:microsoft.com/office/officeart/2005/8/layout/list1"/>
    <dgm:cxn modelId="{68F6A5CC-A6AF-4DB1-9314-B32FEC54A037}" type="presParOf" srcId="{C92C2DD5-431C-4215-A3CE-0D11FFAB6D0A}" destId="{D53180CE-0BCB-4DA1-9349-AB80008E17A6}" srcOrd="0" destOrd="0" presId="urn:microsoft.com/office/officeart/2005/8/layout/list1"/>
    <dgm:cxn modelId="{04541F92-30E9-49F2-A8C9-2B36436CFC34}" type="presParOf" srcId="{C92C2DD5-431C-4215-A3CE-0D11FFAB6D0A}" destId="{27759CCD-A306-4598-9DEB-2D58FBA2DCB9}" srcOrd="1" destOrd="0" presId="urn:microsoft.com/office/officeart/2005/8/layout/list1"/>
    <dgm:cxn modelId="{6B46F350-F56D-4CB7-85BF-7FAA95DE973B}" type="presParOf" srcId="{D996E550-4D60-4FDD-B1D9-A45BF242B67C}" destId="{5981ED6D-F393-4F02-A613-83CE9CB4D6D2}" srcOrd="17" destOrd="0" presId="urn:microsoft.com/office/officeart/2005/8/layout/list1"/>
    <dgm:cxn modelId="{8397F296-9501-48ED-A687-8BAC6C49394D}" type="presParOf" srcId="{D996E550-4D60-4FDD-B1D9-A45BF242B67C}" destId="{CF2649DF-5EA9-40B0-8FDC-B38DD95029F6}"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CCA49-AEEC-4342-9806-95BD752B8EA6}">
      <dsp:nvSpPr>
        <dsp:cNvPr id="0" name=""/>
        <dsp:cNvSpPr/>
      </dsp:nvSpPr>
      <dsp:spPr>
        <a:xfrm>
          <a:off x="0" y="326132"/>
          <a:ext cx="74676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ADFE0C-7804-469E-B65C-202B93F349AF}">
      <dsp:nvSpPr>
        <dsp:cNvPr id="0" name=""/>
        <dsp:cNvSpPr/>
      </dsp:nvSpPr>
      <dsp:spPr>
        <a:xfrm>
          <a:off x="381000" y="3"/>
          <a:ext cx="6979935"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l" defTabSz="2133600">
            <a:lnSpc>
              <a:spcPct val="90000"/>
            </a:lnSpc>
            <a:spcBef>
              <a:spcPct val="0"/>
            </a:spcBef>
            <a:spcAft>
              <a:spcPct val="35000"/>
            </a:spcAft>
          </a:pPr>
          <a:r>
            <a:rPr lang="en-US" sz="4800" kern="1200" dirty="0" smtClean="0"/>
            <a:t>Defect Classification</a:t>
          </a:r>
          <a:endParaRPr lang="en-US" sz="4800" kern="1200" dirty="0"/>
        </a:p>
      </dsp:txBody>
      <dsp:txXfrm>
        <a:off x="412703" y="31706"/>
        <a:ext cx="6916529" cy="586034"/>
      </dsp:txXfrm>
    </dsp:sp>
    <dsp:sp modelId="{D80F84B2-3625-47ED-A9A6-8229C06E0C10}">
      <dsp:nvSpPr>
        <dsp:cNvPr id="0" name=""/>
        <dsp:cNvSpPr/>
      </dsp:nvSpPr>
      <dsp:spPr>
        <a:xfrm>
          <a:off x="0" y="1324052"/>
          <a:ext cx="74676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D99AA0-8406-4F9E-920E-9B30388B3DC6}">
      <dsp:nvSpPr>
        <dsp:cNvPr id="0" name=""/>
        <dsp:cNvSpPr/>
      </dsp:nvSpPr>
      <dsp:spPr>
        <a:xfrm>
          <a:off x="373380" y="999332"/>
          <a:ext cx="52273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l" defTabSz="1244600">
            <a:lnSpc>
              <a:spcPct val="90000"/>
            </a:lnSpc>
            <a:spcBef>
              <a:spcPct val="0"/>
            </a:spcBef>
            <a:spcAft>
              <a:spcPct val="35000"/>
            </a:spcAft>
          </a:pPr>
          <a:r>
            <a:rPr lang="en-US" sz="2800" kern="1200" dirty="0" smtClean="0"/>
            <a:t>1.Severity Wise</a:t>
          </a:r>
          <a:endParaRPr lang="en-US" sz="2800" kern="1200" dirty="0"/>
        </a:p>
      </dsp:txBody>
      <dsp:txXfrm>
        <a:off x="405083" y="1031035"/>
        <a:ext cx="5163914" cy="586034"/>
      </dsp:txXfrm>
    </dsp:sp>
    <dsp:sp modelId="{1CC4C908-835B-4ABA-8388-8235EB2F8472}">
      <dsp:nvSpPr>
        <dsp:cNvPr id="0" name=""/>
        <dsp:cNvSpPr/>
      </dsp:nvSpPr>
      <dsp:spPr>
        <a:xfrm>
          <a:off x="0" y="2321972"/>
          <a:ext cx="74676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54BF7D-FBB8-4D63-BD8B-A8D8BB78057C}">
      <dsp:nvSpPr>
        <dsp:cNvPr id="0" name=""/>
        <dsp:cNvSpPr/>
      </dsp:nvSpPr>
      <dsp:spPr>
        <a:xfrm>
          <a:off x="373380" y="1997252"/>
          <a:ext cx="52273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l" defTabSz="1244600">
            <a:lnSpc>
              <a:spcPct val="90000"/>
            </a:lnSpc>
            <a:spcBef>
              <a:spcPct val="0"/>
            </a:spcBef>
            <a:spcAft>
              <a:spcPct val="35000"/>
            </a:spcAft>
          </a:pPr>
          <a:r>
            <a:rPr lang="en-US" sz="2800" kern="1200" dirty="0" smtClean="0"/>
            <a:t>2.Work Product Wise</a:t>
          </a:r>
          <a:endParaRPr lang="en-US" sz="2800" kern="1200" dirty="0"/>
        </a:p>
      </dsp:txBody>
      <dsp:txXfrm>
        <a:off x="405083" y="2028955"/>
        <a:ext cx="5163914" cy="586034"/>
      </dsp:txXfrm>
    </dsp:sp>
    <dsp:sp modelId="{DFEF236D-6AC7-45C9-BCDD-F53567DEC623}">
      <dsp:nvSpPr>
        <dsp:cNvPr id="0" name=""/>
        <dsp:cNvSpPr/>
      </dsp:nvSpPr>
      <dsp:spPr>
        <a:xfrm>
          <a:off x="0" y="3319892"/>
          <a:ext cx="74676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B951D3-158C-47EC-AF5D-A8C903BE71AE}">
      <dsp:nvSpPr>
        <dsp:cNvPr id="0" name=""/>
        <dsp:cNvSpPr/>
      </dsp:nvSpPr>
      <dsp:spPr>
        <a:xfrm>
          <a:off x="373380" y="2995172"/>
          <a:ext cx="52273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l" defTabSz="1244600">
            <a:lnSpc>
              <a:spcPct val="90000"/>
            </a:lnSpc>
            <a:spcBef>
              <a:spcPct val="0"/>
            </a:spcBef>
            <a:spcAft>
              <a:spcPct val="35000"/>
            </a:spcAft>
          </a:pPr>
          <a:r>
            <a:rPr lang="en-US" sz="2800" kern="1200" dirty="0" smtClean="0"/>
            <a:t>3.Type Of Error Wise</a:t>
          </a:r>
          <a:endParaRPr lang="en-US" sz="2800" kern="1200" dirty="0"/>
        </a:p>
      </dsp:txBody>
      <dsp:txXfrm>
        <a:off x="405083" y="3026875"/>
        <a:ext cx="5163914" cy="586034"/>
      </dsp:txXfrm>
    </dsp:sp>
    <dsp:sp modelId="{CF2649DF-5EA9-40B0-8FDC-B38DD95029F6}">
      <dsp:nvSpPr>
        <dsp:cNvPr id="0" name=""/>
        <dsp:cNvSpPr/>
      </dsp:nvSpPr>
      <dsp:spPr>
        <a:xfrm>
          <a:off x="0" y="4317812"/>
          <a:ext cx="74676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759CCD-A306-4598-9DEB-2D58FBA2DCB9}">
      <dsp:nvSpPr>
        <dsp:cNvPr id="0" name=""/>
        <dsp:cNvSpPr/>
      </dsp:nvSpPr>
      <dsp:spPr>
        <a:xfrm>
          <a:off x="373380" y="3993092"/>
          <a:ext cx="52273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l" defTabSz="1244600">
            <a:lnSpc>
              <a:spcPct val="90000"/>
            </a:lnSpc>
            <a:spcBef>
              <a:spcPct val="0"/>
            </a:spcBef>
            <a:spcAft>
              <a:spcPct val="35000"/>
            </a:spcAft>
          </a:pPr>
          <a:r>
            <a:rPr lang="en-US" sz="2800" kern="1200" dirty="0" smtClean="0"/>
            <a:t>4.Status Wise</a:t>
          </a:r>
          <a:endParaRPr lang="en-US" sz="2800" kern="1200" dirty="0"/>
        </a:p>
      </dsp:txBody>
      <dsp:txXfrm>
        <a:off x="405083" y="4024795"/>
        <a:ext cx="5163914"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11DBD4-7AF1-47F2-AD6B-294FB68490BE}" type="datetimeFigureOut">
              <a:rPr lang="en-US" smtClean="0"/>
              <a:pPr/>
              <a:t>2/12/2019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5278C-2121-4F78-9B51-102AB03A5243}" type="slidenum">
              <a:rPr lang="en-US" smtClean="0"/>
              <a:pPr/>
              <a:t>‹#›</a:t>
            </a:fld>
            <a:endParaRPr lang="en-US"/>
          </a:p>
        </p:txBody>
      </p:sp>
    </p:spTree>
    <p:extLst>
      <p:ext uri="{BB962C8B-B14F-4D97-AF65-F5344CB8AC3E}">
        <p14:creationId xmlns:p14="http://schemas.microsoft.com/office/powerpoint/2010/main" val="1059452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5278C-2121-4F78-9B51-102AB03A5243}" type="slidenum">
              <a:rPr lang="en-US" smtClean="0"/>
              <a:pPr/>
              <a:t>4</a:t>
            </a:fld>
            <a:endParaRPr lang="en-US"/>
          </a:p>
        </p:txBody>
      </p:sp>
    </p:spTree>
    <p:extLst>
      <p:ext uri="{BB962C8B-B14F-4D97-AF65-F5344CB8AC3E}">
        <p14:creationId xmlns:p14="http://schemas.microsoft.com/office/powerpoint/2010/main" val="203559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8A1A1B3-CD37-4CBB-B385-AC6CE48A66FC}" type="datetimeFigureOut">
              <a:rPr lang="en-US" smtClean="0"/>
              <a:pPr/>
              <a:t>2/12/2019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5A976F9-DD22-4D93-9F0C-73A79E7981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A1A1B3-CD37-4CBB-B385-AC6CE48A66FC}"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76F9-DD22-4D93-9F0C-73A79E7981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A1A1B3-CD37-4CBB-B385-AC6CE48A66FC}"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976F9-DD22-4D93-9F0C-73A79E7981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8A1A1B3-CD37-4CBB-B385-AC6CE48A66FC}" type="datetimeFigureOut">
              <a:rPr lang="en-US" smtClean="0"/>
              <a:pPr/>
              <a:t>2/12/2019</a:t>
            </a:fld>
            <a:endParaRPr lang="en-US"/>
          </a:p>
        </p:txBody>
      </p:sp>
      <p:sp>
        <p:nvSpPr>
          <p:cNvPr id="9" name="Slide Number Placeholder 8"/>
          <p:cNvSpPr>
            <a:spLocks noGrp="1"/>
          </p:cNvSpPr>
          <p:nvPr>
            <p:ph type="sldNum" sz="quarter" idx="15"/>
          </p:nvPr>
        </p:nvSpPr>
        <p:spPr/>
        <p:txBody>
          <a:bodyPr rtlCol="0"/>
          <a:lstStyle/>
          <a:p>
            <a:fld id="{65A976F9-DD22-4D93-9F0C-73A79E7981E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8A1A1B3-CD37-4CBB-B385-AC6CE48A66FC}" type="datetimeFigureOut">
              <a:rPr lang="en-US" smtClean="0"/>
              <a:pPr/>
              <a:t>2/12/2019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5A976F9-DD22-4D93-9F0C-73A79E7981E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A1A1B3-CD37-4CBB-B385-AC6CE48A66FC}" type="datetimeFigureOut">
              <a:rPr lang="en-US" smtClean="0"/>
              <a:pPr/>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976F9-DD22-4D93-9F0C-73A79E7981E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8A1A1B3-CD37-4CBB-B385-AC6CE48A66FC}" type="datetimeFigureOut">
              <a:rPr lang="en-US" smtClean="0"/>
              <a:pPr/>
              <a:t>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976F9-DD22-4D93-9F0C-73A79E7981E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8A1A1B3-CD37-4CBB-B385-AC6CE48A66FC}" type="datetimeFigureOut">
              <a:rPr lang="en-US" smtClean="0"/>
              <a:pPr/>
              <a:t>2/12/2019</a:t>
            </a:fld>
            <a:endParaRPr lang="en-US"/>
          </a:p>
        </p:txBody>
      </p:sp>
      <p:sp>
        <p:nvSpPr>
          <p:cNvPr id="7" name="Slide Number Placeholder 6"/>
          <p:cNvSpPr>
            <a:spLocks noGrp="1"/>
          </p:cNvSpPr>
          <p:nvPr>
            <p:ph type="sldNum" sz="quarter" idx="11"/>
          </p:nvPr>
        </p:nvSpPr>
        <p:spPr/>
        <p:txBody>
          <a:bodyPr rtlCol="0"/>
          <a:lstStyle/>
          <a:p>
            <a:fld id="{65A976F9-DD22-4D93-9F0C-73A79E7981E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1A1B3-CD37-4CBB-B385-AC6CE48A66FC}" type="datetimeFigureOut">
              <a:rPr lang="en-US" smtClean="0"/>
              <a:pPr/>
              <a:t>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976F9-DD22-4D93-9F0C-73A79E7981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8A1A1B3-CD37-4CBB-B385-AC6CE48A66FC}" type="datetimeFigureOut">
              <a:rPr lang="en-US" smtClean="0"/>
              <a:pPr/>
              <a:t>2/12/2019</a:t>
            </a:fld>
            <a:endParaRPr lang="en-US"/>
          </a:p>
        </p:txBody>
      </p:sp>
      <p:sp>
        <p:nvSpPr>
          <p:cNvPr id="22" name="Slide Number Placeholder 21"/>
          <p:cNvSpPr>
            <a:spLocks noGrp="1"/>
          </p:cNvSpPr>
          <p:nvPr>
            <p:ph type="sldNum" sz="quarter" idx="15"/>
          </p:nvPr>
        </p:nvSpPr>
        <p:spPr/>
        <p:txBody>
          <a:bodyPr rtlCol="0"/>
          <a:lstStyle/>
          <a:p>
            <a:fld id="{65A976F9-DD22-4D93-9F0C-73A79E7981E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8A1A1B3-CD37-4CBB-B385-AC6CE48A66FC}" type="datetimeFigureOut">
              <a:rPr lang="en-US" smtClean="0"/>
              <a:pPr/>
              <a:t>2/12/2019</a:t>
            </a:fld>
            <a:endParaRPr lang="en-US"/>
          </a:p>
        </p:txBody>
      </p:sp>
      <p:sp>
        <p:nvSpPr>
          <p:cNvPr id="18" name="Slide Number Placeholder 17"/>
          <p:cNvSpPr>
            <a:spLocks noGrp="1"/>
          </p:cNvSpPr>
          <p:nvPr>
            <p:ph type="sldNum" sz="quarter" idx="11"/>
          </p:nvPr>
        </p:nvSpPr>
        <p:spPr/>
        <p:txBody>
          <a:bodyPr rtlCol="0"/>
          <a:lstStyle/>
          <a:p>
            <a:fld id="{65A976F9-DD22-4D93-9F0C-73A79E7981E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A1A1B3-CD37-4CBB-B385-AC6CE48A66FC}" type="datetimeFigureOut">
              <a:rPr lang="en-US" smtClean="0"/>
              <a:pPr/>
              <a:t>2/12/2019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5A976F9-DD22-4D93-9F0C-73A79E7981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oftwaretestingbooks.com/software-development-life-cycl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defectmanagement.com/defectmanagement/critrisks.htm" TargetMode="External"/><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hyperlink" Target="http://www.defectmanagement.com/defectmanagement/minimpact.htm" TargetMode="External"/><Relationship Id="rId4" Type="http://schemas.openxmlformats.org/officeDocument/2006/relationships/hyperlink" Target="http://www.defectmanagement.com/defectmanagement/estimpact.ht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127375"/>
          </a:xfrm>
        </p:spPr>
        <p:txBody>
          <a:bodyPr>
            <a:normAutofit/>
          </a:bodyPr>
          <a:lstStyle/>
          <a:p>
            <a:r>
              <a:rPr lang="en-US" sz="6000" dirty="0" smtClean="0"/>
              <a:t>Chapter No 5</a:t>
            </a:r>
            <a:br>
              <a:rPr lang="en-US" sz="6000" dirty="0" smtClean="0"/>
            </a:br>
            <a:r>
              <a:rPr lang="en-US" sz="6000" dirty="0" smtClean="0"/>
              <a:t>Defect Management</a:t>
            </a:r>
            <a:endParaRPr lang="en-US" sz="6000" dirty="0"/>
          </a:p>
        </p:txBody>
      </p:sp>
    </p:spTree>
    <p:extLst>
      <p:ext uri="{BB962C8B-B14F-4D97-AF65-F5344CB8AC3E}">
        <p14:creationId xmlns:p14="http://schemas.microsoft.com/office/powerpoint/2010/main" val="4290064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8153400" cy="5262979"/>
          </a:xfrm>
          <a:prstGeom prst="rect">
            <a:avLst/>
          </a:prstGeom>
        </p:spPr>
        <p:txBody>
          <a:bodyPr wrap="square">
            <a:spAutoFit/>
          </a:bodyPr>
          <a:lstStyle/>
          <a:p>
            <a:r>
              <a:rPr lang="en-US" sz="2800" b="1" dirty="0"/>
              <a:t>Standards:</a:t>
            </a:r>
            <a:r>
              <a:rPr lang="en-US" sz="2800" dirty="0"/>
              <a:t> Standards not followed like improper exception handling, use of E &amp; D Formats and project related design/requirements/coding standards</a:t>
            </a:r>
          </a:p>
          <a:p>
            <a:r>
              <a:rPr lang="en-US" sz="2800" b="1" dirty="0"/>
              <a:t>System Error:</a:t>
            </a:r>
            <a:r>
              <a:rPr lang="en-US" sz="2800" dirty="0"/>
              <a:t> Hardware and Operating System related error, Memory leak</a:t>
            </a:r>
          </a:p>
          <a:p>
            <a:r>
              <a:rPr lang="en-US" sz="2800" b="1" dirty="0"/>
              <a:t>Test Plan / Cases Error:</a:t>
            </a:r>
            <a:r>
              <a:rPr lang="en-US" sz="2800" dirty="0"/>
              <a:t> Inadequate/ incorrect/ ambiguous or duplicate or missing - Test Plan/ Test Cases &amp; Test Scripts, Incorrect/Incomplete test setup</a:t>
            </a:r>
          </a:p>
          <a:p>
            <a:r>
              <a:rPr lang="en-US" sz="2800" b="1" dirty="0"/>
              <a:t>Typographical Error:</a:t>
            </a:r>
            <a:r>
              <a:rPr lang="en-US" sz="2800" dirty="0"/>
              <a:t> Spelling / Grammar mistake in documents/source code</a:t>
            </a:r>
          </a:p>
          <a:p>
            <a:r>
              <a:rPr lang="en-US" sz="2800" b="1" dirty="0"/>
              <a:t>Variable Declaration Error:</a:t>
            </a:r>
            <a:r>
              <a:rPr lang="en-US" sz="2800" dirty="0"/>
              <a:t> Improper declaration / usage of variables, Type mismatch error in source code</a:t>
            </a:r>
          </a:p>
        </p:txBody>
      </p:sp>
    </p:spTree>
    <p:extLst>
      <p:ext uri="{BB962C8B-B14F-4D97-AF65-F5344CB8AC3E}">
        <p14:creationId xmlns:p14="http://schemas.microsoft.com/office/powerpoint/2010/main" val="3364764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Classification</a:t>
            </a:r>
            <a:endParaRPr lang="en-US" dirty="0"/>
          </a:p>
        </p:txBody>
      </p:sp>
      <p:sp>
        <p:nvSpPr>
          <p:cNvPr id="3" name="Content Placeholder 2"/>
          <p:cNvSpPr>
            <a:spLocks noGrp="1"/>
          </p:cNvSpPr>
          <p:nvPr>
            <p:ph sz="quarter" idx="1"/>
          </p:nvPr>
        </p:nvSpPr>
        <p:spPr/>
        <p:txBody>
          <a:bodyPr/>
          <a:lstStyle/>
          <a:p>
            <a:pPr marL="0" indent="0">
              <a:buNone/>
            </a:pPr>
            <a:r>
              <a:rPr lang="en-US" b="1" dirty="0"/>
              <a:t>Status Wise</a:t>
            </a:r>
            <a:r>
              <a:rPr lang="en-US" b="1" dirty="0" smtClean="0"/>
              <a:t>:</a:t>
            </a:r>
          </a:p>
          <a:p>
            <a:r>
              <a:rPr lang="en-US" dirty="0" smtClean="0"/>
              <a:t>Open</a:t>
            </a:r>
            <a:endParaRPr lang="en-US" dirty="0"/>
          </a:p>
          <a:p>
            <a:r>
              <a:rPr lang="en-US" dirty="0"/>
              <a:t>Closed</a:t>
            </a:r>
          </a:p>
          <a:p>
            <a:r>
              <a:rPr lang="en-US" dirty="0"/>
              <a:t>Deferred</a:t>
            </a:r>
          </a:p>
          <a:p>
            <a:r>
              <a:rPr lang="en-US" dirty="0" smtClean="0"/>
              <a:t>Cancelled</a:t>
            </a:r>
            <a:endParaRPr lang="en-US" dirty="0"/>
          </a:p>
          <a:p>
            <a:endParaRPr lang="en-US" dirty="0"/>
          </a:p>
        </p:txBody>
      </p:sp>
    </p:spTree>
    <p:extLst>
      <p:ext uri="{BB962C8B-B14F-4D97-AF65-F5344CB8AC3E}">
        <p14:creationId xmlns:p14="http://schemas.microsoft.com/office/powerpoint/2010/main" val="3247136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Management Process</a:t>
            </a:r>
            <a:endParaRPr lang="en-US" dirty="0"/>
          </a:p>
        </p:txBody>
      </p:sp>
      <p:sp>
        <p:nvSpPr>
          <p:cNvPr id="3" name="Content Placeholder 2"/>
          <p:cNvSpPr>
            <a:spLocks noGrp="1"/>
          </p:cNvSpPr>
          <p:nvPr>
            <p:ph sz="quarter" idx="1"/>
          </p:nvPr>
        </p:nvSpPr>
        <p:spPr>
          <a:xfrm>
            <a:off x="457200" y="1295400"/>
            <a:ext cx="8229600" cy="4830763"/>
          </a:xfrm>
        </p:spPr>
        <p:txBody>
          <a:bodyPr>
            <a:normAutofit/>
          </a:bodyPr>
          <a:lstStyle/>
          <a:p>
            <a:pPr marL="0" indent="0">
              <a:buNone/>
            </a:pPr>
            <a:r>
              <a:rPr lang="en-US" sz="2800" dirty="0" smtClean="0"/>
              <a:t>The process of finding defects and reducing them at the lowest cost is called as Defect Management Process</a:t>
            </a:r>
            <a:endParaRPr lang="en-US" sz="28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819400"/>
            <a:ext cx="73914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8200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381000"/>
            <a:ext cx="8382000" cy="6001643"/>
          </a:xfrm>
          <a:prstGeom prst="rect">
            <a:avLst/>
          </a:prstGeom>
        </p:spPr>
        <p:txBody>
          <a:bodyPr wrap="square">
            <a:spAutoFit/>
          </a:bodyPr>
          <a:lstStyle/>
          <a:p>
            <a:r>
              <a:rPr lang="en-US" sz="2400" b="1" dirty="0" smtClean="0"/>
              <a:t>Defect Prevention  </a:t>
            </a:r>
            <a:r>
              <a:rPr lang="en-US" sz="2400" dirty="0" smtClean="0"/>
              <a:t>-- Implementation of techniques, methodology and standard processes to reduce the risk of defects.</a:t>
            </a:r>
          </a:p>
          <a:p>
            <a:endParaRPr lang="en-US" sz="2400" dirty="0" smtClean="0"/>
          </a:p>
          <a:p>
            <a:r>
              <a:rPr lang="en-US" sz="2400" b="1" dirty="0" smtClean="0"/>
              <a:t>Deliverable Baseline  </a:t>
            </a:r>
            <a:r>
              <a:rPr lang="en-US" sz="2400" dirty="0" smtClean="0"/>
              <a:t>-- Establishment of milestones where deliverables will be considered complete and ready for further development work.  When a deliverable is </a:t>
            </a:r>
            <a:r>
              <a:rPr lang="en-US" sz="2400" dirty="0" smtClean="0"/>
              <a:t>base lined, </a:t>
            </a:r>
            <a:r>
              <a:rPr lang="en-US" sz="2400" dirty="0" smtClean="0"/>
              <a:t>any further changes are controlled.  Errors in a deliverable are not considered defects until after the deliverable is </a:t>
            </a:r>
            <a:r>
              <a:rPr lang="en-US" sz="2400" dirty="0" smtClean="0"/>
              <a:t>base lined.</a:t>
            </a:r>
            <a:endParaRPr lang="en-US" sz="2400" dirty="0" smtClean="0"/>
          </a:p>
          <a:p>
            <a:endParaRPr lang="en-US" sz="2400" b="1" dirty="0" smtClean="0"/>
          </a:p>
          <a:p>
            <a:r>
              <a:rPr lang="en-US" sz="2400" b="1" dirty="0" smtClean="0"/>
              <a:t>Defect Discovery  </a:t>
            </a:r>
            <a:r>
              <a:rPr lang="en-US" sz="2400" dirty="0" smtClean="0"/>
              <a:t>-- Identification and reporting of defects for development team acknowledgment.  A defect is only termed discovered when it has been documented and acknowledged as a valid defect by the development team member(s) responsible for the component(s) in error.</a:t>
            </a:r>
            <a:endParaRPr lang="en-US" sz="2400" dirty="0"/>
          </a:p>
        </p:txBody>
      </p:sp>
    </p:spTree>
    <p:extLst>
      <p:ext uri="{BB962C8B-B14F-4D97-AF65-F5344CB8AC3E}">
        <p14:creationId xmlns:p14="http://schemas.microsoft.com/office/powerpoint/2010/main" val="2554896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12845"/>
            <a:ext cx="8458200" cy="5262979"/>
          </a:xfrm>
          <a:prstGeom prst="rect">
            <a:avLst/>
          </a:prstGeom>
        </p:spPr>
        <p:txBody>
          <a:bodyPr wrap="square">
            <a:spAutoFit/>
          </a:bodyPr>
          <a:lstStyle/>
          <a:p>
            <a:r>
              <a:rPr lang="en-US" sz="2400" b="1" dirty="0" smtClean="0"/>
              <a:t>Defect Resolution  </a:t>
            </a:r>
            <a:r>
              <a:rPr lang="en-US" sz="2400" dirty="0" smtClean="0"/>
              <a:t>-- Work by the development team to prioritize, schedule and fix a defect, and document the resolution.  This also includes notification back to the tester to ensure that the resolution is verified.</a:t>
            </a:r>
          </a:p>
          <a:p>
            <a:endParaRPr lang="en-US" sz="2400" dirty="0" smtClean="0"/>
          </a:p>
          <a:p>
            <a:r>
              <a:rPr lang="en-US" sz="2400" b="1" dirty="0" smtClean="0"/>
              <a:t>Process Improvement </a:t>
            </a:r>
            <a:r>
              <a:rPr lang="en-US" sz="2400" dirty="0" smtClean="0"/>
              <a:t>-- Identification and analysis of the process in which a defect originated to identify ways to improve the process to prevent future occurrences of similar defects.  Also the validation process that should have identified the defect earlier is analyzed to determine ways to strengthen that process.</a:t>
            </a:r>
          </a:p>
          <a:p>
            <a:endParaRPr lang="en-US" sz="2400" dirty="0" smtClean="0"/>
          </a:p>
          <a:p>
            <a:r>
              <a:rPr lang="en-US" sz="2400" b="1" dirty="0" smtClean="0"/>
              <a:t>Management Reporting  </a:t>
            </a:r>
            <a:r>
              <a:rPr lang="en-US" sz="2400" dirty="0" smtClean="0"/>
              <a:t>-- Analysis and reporting of defect information to assist management with risk management, process improvement and project management.</a:t>
            </a:r>
            <a:endParaRPr lang="en-US" sz="2400" dirty="0"/>
          </a:p>
        </p:txBody>
      </p:sp>
    </p:spTree>
    <p:extLst>
      <p:ext uri="{BB962C8B-B14F-4D97-AF65-F5344CB8AC3E}">
        <p14:creationId xmlns:p14="http://schemas.microsoft.com/office/powerpoint/2010/main" val="3873977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Life Cycle</a:t>
            </a:r>
            <a:endParaRPr lang="en-US" dirty="0"/>
          </a:p>
        </p:txBody>
      </p:sp>
      <p:sp>
        <p:nvSpPr>
          <p:cNvPr id="3" name="Content Placeholder 2"/>
          <p:cNvSpPr>
            <a:spLocks noGrp="1"/>
          </p:cNvSpPr>
          <p:nvPr>
            <p:ph sz="quarter" idx="1"/>
          </p:nvPr>
        </p:nvSpPr>
        <p:spPr/>
        <p:txBody>
          <a:bodyPr/>
          <a:lstStyle/>
          <a:p>
            <a:r>
              <a:rPr lang="en-US" dirty="0" smtClean="0"/>
              <a:t>DEFECT LIFE CYCLE (Bug Life cycle) is the journey of a defect from its identification to its closure. The Life Cycle varies from organization to organization and is governed by the software testing process the organization or project follows and/or the Defect tracking tool being used.</a:t>
            </a:r>
            <a:endParaRPr lang="en-US" dirty="0"/>
          </a:p>
        </p:txBody>
      </p:sp>
    </p:spTree>
    <p:extLst>
      <p:ext uri="{BB962C8B-B14F-4D97-AF65-F5344CB8AC3E}">
        <p14:creationId xmlns:p14="http://schemas.microsoft.com/office/powerpoint/2010/main" val="4248567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307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152401" y="0"/>
            <a:ext cx="4190999"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28600"/>
            <a:ext cx="3886199"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2447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97346"/>
            <a:ext cx="8229600" cy="5632311"/>
          </a:xfrm>
          <a:prstGeom prst="rect">
            <a:avLst/>
          </a:prstGeom>
        </p:spPr>
        <p:txBody>
          <a:bodyPr wrap="square">
            <a:spAutoFit/>
          </a:bodyPr>
          <a:lstStyle/>
          <a:p>
            <a:pPr marL="285750" indent="-285750">
              <a:buFont typeface="Arial" panose="020B0604020202020204" pitchFamily="34" charset="0"/>
              <a:buChar char="•"/>
            </a:pPr>
            <a:r>
              <a:rPr lang="en-US" sz="2400" b="1" dirty="0" smtClean="0"/>
              <a:t>New</a:t>
            </a:r>
            <a:r>
              <a:rPr lang="en-US" sz="2400" dirty="0" smtClean="0"/>
              <a:t>: When the bug is posted for the first time, its state will be “NEW”. This means that the bug is not yet approved.</a:t>
            </a:r>
          </a:p>
          <a:p>
            <a:pPr marL="285750" indent="-285750">
              <a:buFont typeface="Arial" panose="020B0604020202020204" pitchFamily="34" charset="0"/>
              <a:buChar char="•"/>
            </a:pPr>
            <a:r>
              <a:rPr lang="en-US" sz="2400" b="1" dirty="0" smtClean="0"/>
              <a:t>Open:</a:t>
            </a:r>
            <a:r>
              <a:rPr lang="en-US" sz="2400" dirty="0" smtClean="0"/>
              <a:t> After a tester has posted a bug, the lead of the tester approves that the bug is genuine and he changes the state as “OPEN”.</a:t>
            </a:r>
          </a:p>
          <a:p>
            <a:pPr marL="285750" indent="-285750">
              <a:buFont typeface="Arial" panose="020B0604020202020204" pitchFamily="34" charset="0"/>
              <a:buChar char="•"/>
            </a:pPr>
            <a:r>
              <a:rPr lang="en-US" sz="2400" b="1" dirty="0" smtClean="0"/>
              <a:t>Assign:</a:t>
            </a:r>
            <a:r>
              <a:rPr lang="en-US" sz="2400" dirty="0" smtClean="0"/>
              <a:t> Once the lead changes the state as “OPEN”, he assigns the bug  corresponding developer or developer team. The state of the bug now is changed to “ASSIGN”.</a:t>
            </a:r>
          </a:p>
          <a:p>
            <a:pPr marL="285750" indent="-285750">
              <a:buFont typeface="Arial" panose="020B0604020202020204" pitchFamily="34" charset="0"/>
              <a:buChar char="•"/>
            </a:pPr>
            <a:r>
              <a:rPr lang="en-US" sz="2400" b="1" dirty="0" smtClean="0"/>
              <a:t>Test/Retest:</a:t>
            </a:r>
            <a:r>
              <a:rPr lang="en-US" sz="2400" dirty="0" smtClean="0"/>
              <a:t> Once the developer fixes the bug, he has to assign the bug to the testing team for next round of testing. Before he releases the software with bug fixed, he changes the state of bug to “TEST”. It specifies that the bug has been fixed and is released to testing team.// At this stage the tester do the retesting of the changed code which developer has given to him to check whether the defect got fixed or not.</a:t>
            </a:r>
            <a:endParaRPr lang="en-US" sz="2400" dirty="0"/>
          </a:p>
        </p:txBody>
      </p:sp>
    </p:spTree>
    <p:extLst>
      <p:ext uri="{BB962C8B-B14F-4D97-AF65-F5344CB8AC3E}">
        <p14:creationId xmlns:p14="http://schemas.microsoft.com/office/powerpoint/2010/main" val="699004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35846"/>
            <a:ext cx="8458200" cy="5632311"/>
          </a:xfrm>
          <a:prstGeom prst="rect">
            <a:avLst/>
          </a:prstGeom>
        </p:spPr>
        <p:txBody>
          <a:bodyPr wrap="square">
            <a:spAutoFit/>
          </a:bodyPr>
          <a:lstStyle/>
          <a:p>
            <a:pPr marL="285750" indent="-285750">
              <a:buFont typeface="Arial" panose="020B0604020202020204" pitchFamily="34" charset="0"/>
              <a:buChar char="•"/>
            </a:pPr>
            <a:r>
              <a:rPr lang="en-US" sz="2400" b="1" dirty="0" smtClean="0"/>
              <a:t>Deferred</a:t>
            </a:r>
            <a:r>
              <a:rPr lang="en-US" sz="2400" dirty="0" smtClean="0"/>
              <a:t>: The bug, changed to deferred state means the bug is expected to be fixed in next releases. The reasons for changing the bug to this state have many factors. Some of them are priority of the bug may be low, lack of time for the release or the bug may not have major effect on the software.</a:t>
            </a:r>
          </a:p>
          <a:p>
            <a:pPr marL="285750" indent="-285750">
              <a:buFont typeface="Arial" panose="020B0604020202020204" pitchFamily="34" charset="0"/>
              <a:buChar char="•"/>
            </a:pPr>
            <a:r>
              <a:rPr lang="en-US" sz="2400" b="1" dirty="0" smtClean="0"/>
              <a:t>Rejected</a:t>
            </a:r>
            <a:r>
              <a:rPr lang="en-US" sz="2400" dirty="0" smtClean="0"/>
              <a:t>: If the developer feels that the bug is not genuine, he rejects the bug. Then the state of the bug is changed to “REJECTED”.</a:t>
            </a:r>
          </a:p>
          <a:p>
            <a:pPr marL="285750" indent="-285750">
              <a:buFont typeface="Arial" panose="020B0604020202020204" pitchFamily="34" charset="0"/>
              <a:buChar char="•"/>
            </a:pPr>
            <a:r>
              <a:rPr lang="en-US" sz="2400" b="1" dirty="0" smtClean="0"/>
              <a:t>Verified: </a:t>
            </a:r>
            <a:r>
              <a:rPr lang="en-US" sz="2400" dirty="0" smtClean="0"/>
              <a:t>Once the bug is fixed and the status is changed to “TEST”, the tester tests the bug. If the bug is not present in the software, he approves that the bug is fixed and changes the status to “VERIFIED”.</a:t>
            </a:r>
          </a:p>
          <a:p>
            <a:pPr marL="285750" indent="-285750">
              <a:buFont typeface="Arial" panose="020B0604020202020204" pitchFamily="34" charset="0"/>
              <a:buChar char="•"/>
            </a:pPr>
            <a:r>
              <a:rPr lang="en-US" sz="2400" b="1" dirty="0" smtClean="0"/>
              <a:t>Reopened: </a:t>
            </a:r>
            <a:r>
              <a:rPr lang="en-US" sz="2400" dirty="0" smtClean="0"/>
              <a:t>If the bug still exists even after the bug is fixed by the developer, the tester changes the status to “REOPENED”. The bug traverses the life cycle once again.</a:t>
            </a:r>
            <a:endParaRPr lang="en-US" dirty="0"/>
          </a:p>
        </p:txBody>
      </p:sp>
    </p:spTree>
    <p:extLst>
      <p:ext uri="{BB962C8B-B14F-4D97-AF65-F5344CB8AC3E}">
        <p14:creationId xmlns:p14="http://schemas.microsoft.com/office/powerpoint/2010/main" val="1125641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05800" cy="5693866"/>
          </a:xfrm>
          <a:prstGeom prst="rect">
            <a:avLst/>
          </a:prstGeom>
        </p:spPr>
        <p:txBody>
          <a:bodyPr wrap="square">
            <a:spAutoFit/>
          </a:bodyPr>
          <a:lstStyle/>
          <a:p>
            <a:pPr marL="285750" indent="-285750">
              <a:buFont typeface="Arial" panose="020B0604020202020204" pitchFamily="34" charset="0"/>
              <a:buChar char="•"/>
            </a:pPr>
            <a:r>
              <a:rPr lang="en-US" sz="2800" b="1" dirty="0" smtClean="0"/>
              <a:t>Closed: </a:t>
            </a:r>
            <a:r>
              <a:rPr lang="en-US" sz="2800" dirty="0" smtClean="0"/>
              <a:t>Once the bug is fixed, it is tested by the tester. If the tester feels that the bug no longer exists in the software, he changes the status of the bug to “CLOSED”. This state means that the bug is fixed, tested and approved.</a:t>
            </a:r>
          </a:p>
          <a:p>
            <a:pPr marL="285750" indent="-285750">
              <a:buFont typeface="Arial" panose="020B0604020202020204" pitchFamily="34" charset="0"/>
              <a:buChar char="•"/>
            </a:pPr>
            <a:r>
              <a:rPr lang="en-US" sz="2800" b="1" dirty="0" smtClean="0"/>
              <a:t>Fixed: </a:t>
            </a:r>
            <a:r>
              <a:rPr lang="en-US" sz="2800" dirty="0" smtClean="0"/>
              <a:t>When developer makes necessary code changes and verifies the changes then he/she can make bug status as „Fixed‟ and the bug is passed to testing team.</a:t>
            </a:r>
          </a:p>
          <a:p>
            <a:pPr marL="285750" indent="-285750">
              <a:buFont typeface="Arial" panose="020B0604020202020204" pitchFamily="34" charset="0"/>
              <a:buChar char="•"/>
            </a:pPr>
            <a:r>
              <a:rPr lang="en-US" sz="2800" b="1" dirty="0" smtClean="0"/>
              <a:t>Pending retest: </a:t>
            </a:r>
            <a:r>
              <a:rPr lang="en-US" sz="2800" dirty="0" smtClean="0"/>
              <a:t>After fixing the defect the developer has given that particular code for retesting to the tester. Here the testing is pending on the testers end. Hence its status is pending retest.</a:t>
            </a:r>
          </a:p>
        </p:txBody>
      </p:sp>
    </p:spTree>
    <p:extLst>
      <p:ext uri="{BB962C8B-B14F-4D97-AF65-F5344CB8AC3E}">
        <p14:creationId xmlns:p14="http://schemas.microsoft.com/office/powerpoint/2010/main" val="284209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172200"/>
          </a:xfrm>
        </p:spPr>
        <p:txBody>
          <a:bodyPr>
            <a:normAutofit/>
          </a:bodyPr>
          <a:lstStyle/>
          <a:p>
            <a:r>
              <a:rPr lang="en-US" b="1" dirty="0" smtClean="0"/>
              <a:t>Defect :</a:t>
            </a:r>
            <a:r>
              <a:rPr lang="en-US" dirty="0" smtClean="0"/>
              <a:t>A </a:t>
            </a:r>
            <a:r>
              <a:rPr lang="en-US" b="1" dirty="0" smtClean="0"/>
              <a:t>defect is an error or a bug</a:t>
            </a:r>
            <a:r>
              <a:rPr lang="en-US" dirty="0" smtClean="0"/>
              <a:t>, in the application which is created. A programmer while designing and building the software can make mistakes or </a:t>
            </a:r>
            <a:r>
              <a:rPr lang="en-US" dirty="0" smtClean="0"/>
              <a:t>errors. </a:t>
            </a:r>
            <a:r>
              <a:rPr lang="en-US" dirty="0" smtClean="0"/>
              <a:t>These mistakes or errors mean that there are flaws in the software. These are called defects.</a:t>
            </a:r>
          </a:p>
          <a:p>
            <a:r>
              <a:rPr lang="en-US" dirty="0"/>
              <a:t>Defects in any system may arise in </a:t>
            </a:r>
            <a:r>
              <a:rPr lang="en-US" b="1" dirty="0">
                <a:hlinkClick r:id="rId2"/>
              </a:rPr>
              <a:t>various stages of development life cycle</a:t>
            </a:r>
            <a:r>
              <a:rPr lang="en-US" b="1" dirty="0"/>
              <a:t>.</a:t>
            </a:r>
            <a:r>
              <a:rPr lang="en-US" dirty="0"/>
              <a:t> At each stage, the impact and cost of fixing defects are dependent on various aspects including the defect arising stage.</a:t>
            </a:r>
            <a:endParaRPr lang="en-US" dirty="0" smtClean="0"/>
          </a:p>
          <a:p>
            <a:endParaRPr lang="en-US" dirty="0"/>
          </a:p>
        </p:txBody>
      </p:sp>
    </p:spTree>
    <p:extLst>
      <p:ext uri="{BB962C8B-B14F-4D97-AF65-F5344CB8AC3E}">
        <p14:creationId xmlns:p14="http://schemas.microsoft.com/office/powerpoint/2010/main" val="2813116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Prevention Process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“Prevention is better than cure” applies to defects in the software development life cycle </a:t>
            </a:r>
          </a:p>
          <a:p>
            <a:r>
              <a:rPr lang="en-US" dirty="0" smtClean="0"/>
              <a:t>Defects, as defined by software developers, are variances from a desired attribute. These attributes include complete and correct requirements and specifications as drawn from the desires of potential customers. </a:t>
            </a:r>
          </a:p>
          <a:p>
            <a:r>
              <a:rPr lang="en-US" dirty="0" smtClean="0"/>
              <a:t>Thus, defects cause software to fail to meet requirements and make customers unhappy.</a:t>
            </a:r>
          </a:p>
          <a:p>
            <a:r>
              <a:rPr lang="en-US" dirty="0" smtClean="0"/>
              <a:t> when a defect gets through during the development process, the earlier it is diagnosed, the easier and cheaper is the rectification of the defect. </a:t>
            </a:r>
          </a:p>
          <a:p>
            <a:r>
              <a:rPr lang="en-US" dirty="0" smtClean="0"/>
              <a:t>The end result in prevention or early detection is a product with zero or minimal defects.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http://www.defectmanagement.com/defectmanagement/17bed570.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http://www.defectmanagement.com/defectmanagement/17bed570.png"/>
          <p:cNvPicPr>
            <a:picLocks noChangeAspect="1" noChangeArrowheads="1"/>
          </p:cNvPicPr>
          <p:nvPr/>
        </p:nvPicPr>
        <p:blipFill>
          <a:blip r:embed="rId2" cstate="print"/>
          <a:srcRect/>
          <a:stretch>
            <a:fillRect/>
          </a:stretch>
        </p:blipFill>
        <p:spPr bwMode="auto">
          <a:xfrm>
            <a:off x="1447800" y="381000"/>
            <a:ext cx="6248400" cy="1219200"/>
          </a:xfrm>
          <a:prstGeom prst="rect">
            <a:avLst/>
          </a:prstGeom>
          <a:noFill/>
        </p:spPr>
      </p:pic>
      <p:sp>
        <p:nvSpPr>
          <p:cNvPr id="15" name="Rectangle 14"/>
          <p:cNvSpPr/>
          <p:nvPr/>
        </p:nvSpPr>
        <p:spPr>
          <a:xfrm>
            <a:off x="609600" y="1828800"/>
            <a:ext cx="7696200" cy="4524315"/>
          </a:xfrm>
          <a:prstGeom prst="rect">
            <a:avLst/>
          </a:prstGeom>
        </p:spPr>
        <p:txBody>
          <a:bodyPr wrap="square">
            <a:spAutoFit/>
          </a:bodyPr>
          <a:lstStyle/>
          <a:p>
            <a:pPr lvl="0" fontAlgn="base">
              <a:spcBef>
                <a:spcPct val="0"/>
              </a:spcBef>
              <a:spcAft>
                <a:spcPct val="0"/>
              </a:spcAft>
            </a:pPr>
            <a:r>
              <a:rPr lang="en-US" sz="1400" u="sng" dirty="0" smtClean="0">
                <a:solidFill>
                  <a:srgbClr val="3333FF"/>
                </a:solidFill>
                <a:latin typeface="Book Antiqua" pitchFamily="18" charset="0"/>
                <a:cs typeface="Times New Roman" pitchFamily="18" charset="0"/>
                <a:hlinkClick r:id="rId3" tooltip="Identify Critical Risks"/>
              </a:rPr>
              <a:t> </a:t>
            </a:r>
            <a:r>
              <a:rPr lang="en-US" u="sng" dirty="0" smtClean="0">
                <a:solidFill>
                  <a:srgbClr val="3333FF"/>
                </a:solidFill>
                <a:latin typeface="Book Antiqua" pitchFamily="18" charset="0"/>
                <a:cs typeface="Times New Roman" pitchFamily="18" charset="0"/>
              </a:rPr>
              <a:t>I</a:t>
            </a:r>
            <a:r>
              <a:rPr lang="en-US" sz="2400" u="sng" dirty="0" smtClean="0">
                <a:solidFill>
                  <a:srgbClr val="3333FF"/>
                </a:solidFill>
                <a:latin typeface="Book Antiqua" pitchFamily="18" charset="0"/>
                <a:cs typeface="Times New Roman" pitchFamily="18" charset="0"/>
              </a:rPr>
              <a:t>d</a:t>
            </a:r>
            <a:r>
              <a:rPr lang="en-US" sz="2400" u="sng" dirty="0" smtClean="0">
                <a:solidFill>
                  <a:srgbClr val="3333FF"/>
                </a:solidFill>
                <a:latin typeface="Book Antiqua" pitchFamily="18" charset="0"/>
                <a:cs typeface="Times New Roman" pitchFamily="18" charset="0"/>
                <a:hlinkClick r:id="rId3" tooltip="Identify Critical Risks"/>
              </a:rPr>
              <a:t>entify Critical Risks</a:t>
            </a:r>
            <a:r>
              <a:rPr lang="en-US" sz="2400" dirty="0" smtClean="0">
                <a:solidFill>
                  <a:srgbClr val="3333FF"/>
                </a:solidFill>
                <a:latin typeface="Book Antiqua" pitchFamily="18" charset="0"/>
                <a:cs typeface="Times New Roman" pitchFamily="18" charset="0"/>
              </a:rPr>
              <a:t>  </a:t>
            </a:r>
            <a:r>
              <a:rPr lang="en-US" sz="2400" dirty="0" smtClean="0">
                <a:solidFill>
                  <a:srgbClr val="000000"/>
                </a:solidFill>
                <a:latin typeface="Book Antiqua" pitchFamily="18" charset="0"/>
                <a:cs typeface="Times New Roman" pitchFamily="18" charset="0"/>
              </a:rPr>
              <a:t>--</a:t>
            </a:r>
            <a:r>
              <a:rPr lang="en-US" sz="2400" dirty="0" smtClean="0">
                <a:solidFill>
                  <a:srgbClr val="3333FF"/>
                </a:solidFill>
                <a:latin typeface="Book Antiqua" pitchFamily="18" charset="0"/>
                <a:cs typeface="Times New Roman" pitchFamily="18" charset="0"/>
              </a:rPr>
              <a:t>  </a:t>
            </a:r>
            <a:r>
              <a:rPr lang="en-US" sz="2400" dirty="0" smtClean="0">
                <a:solidFill>
                  <a:srgbClr val="000000"/>
                </a:solidFill>
                <a:latin typeface="Book Antiqua" pitchFamily="18" charset="0"/>
                <a:cs typeface="Times New Roman" pitchFamily="18" charset="0"/>
              </a:rPr>
              <a:t>Identify the critical risks facing the project or system.  These are the types of defects that could jeopardize the successful construction, delivery and/or operation of the system.</a:t>
            </a:r>
            <a:endParaRPr lang="en-US" sz="1000"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3333FF"/>
                </a:solidFill>
                <a:latin typeface="Book Antiqua" pitchFamily="18" charset="0"/>
                <a:cs typeface="Times New Roman" pitchFamily="18" charset="0"/>
                <a:hlinkClick r:id="rId4" tooltip="Estimate Expected Impact"/>
              </a:rPr>
              <a:t> </a:t>
            </a:r>
            <a:r>
              <a:rPr lang="en-US" u="sng" dirty="0" smtClean="0">
                <a:solidFill>
                  <a:srgbClr val="3333FF"/>
                </a:solidFill>
                <a:latin typeface="Book Antiqua" pitchFamily="18" charset="0"/>
                <a:cs typeface="Times New Roman" pitchFamily="18" charset="0"/>
              </a:rPr>
              <a:t>E</a:t>
            </a:r>
            <a:r>
              <a:rPr lang="en-US" sz="2400" u="sng" dirty="0" smtClean="0">
                <a:solidFill>
                  <a:srgbClr val="3333FF"/>
                </a:solidFill>
                <a:latin typeface="Book Antiqua" pitchFamily="18" charset="0"/>
                <a:cs typeface="Times New Roman" pitchFamily="18" charset="0"/>
              </a:rPr>
              <a:t>s</a:t>
            </a:r>
            <a:r>
              <a:rPr lang="en-US" sz="2400" u="sng" dirty="0" smtClean="0">
                <a:solidFill>
                  <a:srgbClr val="3333FF"/>
                </a:solidFill>
                <a:latin typeface="Book Antiqua" pitchFamily="18" charset="0"/>
                <a:cs typeface="Times New Roman" pitchFamily="18" charset="0"/>
                <a:hlinkClick r:id="rId4" tooltip="Estimate Expected Impact"/>
              </a:rPr>
              <a:t>timate Expected Impact</a:t>
            </a:r>
            <a:r>
              <a:rPr lang="en-US" sz="2400" dirty="0" smtClean="0">
                <a:solidFill>
                  <a:srgbClr val="3333FF"/>
                </a:solidFill>
                <a:latin typeface="Book Antiqua" pitchFamily="18" charset="0"/>
                <a:cs typeface="Times New Roman" pitchFamily="18" charset="0"/>
              </a:rPr>
              <a:t>  </a:t>
            </a:r>
            <a:r>
              <a:rPr lang="en-US" sz="2400" dirty="0" smtClean="0">
                <a:solidFill>
                  <a:srgbClr val="000000"/>
                </a:solidFill>
                <a:latin typeface="Book Antiqua" pitchFamily="18" charset="0"/>
                <a:cs typeface="Times New Roman" pitchFamily="18" charset="0"/>
              </a:rPr>
              <a:t>--</a:t>
            </a:r>
            <a:r>
              <a:rPr lang="en-US" sz="2400" dirty="0" smtClean="0">
                <a:solidFill>
                  <a:srgbClr val="3333FF"/>
                </a:solidFill>
                <a:latin typeface="Book Antiqua" pitchFamily="18" charset="0"/>
                <a:cs typeface="Times New Roman" pitchFamily="18" charset="0"/>
              </a:rPr>
              <a:t>  </a:t>
            </a:r>
            <a:r>
              <a:rPr lang="en-US" sz="2400" dirty="0" smtClean="0">
                <a:solidFill>
                  <a:srgbClr val="000000"/>
                </a:solidFill>
                <a:latin typeface="Book Antiqua" pitchFamily="18" charset="0"/>
                <a:cs typeface="Times New Roman" pitchFamily="18" charset="0"/>
              </a:rPr>
              <a:t>For each critical risk, make an assessment of the financial impact if the risk becomes a problem.</a:t>
            </a:r>
            <a:endParaRPr lang="en-US" sz="1000"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sz="2400" u="sng" dirty="0" smtClean="0">
                <a:solidFill>
                  <a:srgbClr val="3333FF"/>
                </a:solidFill>
                <a:latin typeface="Book Antiqua" pitchFamily="18" charset="0"/>
                <a:cs typeface="Times New Roman" pitchFamily="18" charset="0"/>
                <a:hlinkClick r:id="rId5" tooltip="Minimize Expected Impact"/>
              </a:rPr>
              <a:t>  </a:t>
            </a:r>
            <a:r>
              <a:rPr lang="en-US" u="sng" dirty="0" smtClean="0">
                <a:solidFill>
                  <a:srgbClr val="3333FF"/>
                </a:solidFill>
                <a:latin typeface="Book Antiqua" pitchFamily="18" charset="0"/>
                <a:cs typeface="Times New Roman" pitchFamily="18" charset="0"/>
              </a:rPr>
              <a:t>M</a:t>
            </a:r>
            <a:r>
              <a:rPr lang="en-US" sz="2400" u="sng" dirty="0" smtClean="0">
                <a:solidFill>
                  <a:srgbClr val="3333FF"/>
                </a:solidFill>
                <a:latin typeface="Book Antiqua" pitchFamily="18" charset="0"/>
                <a:cs typeface="Times New Roman" pitchFamily="18" charset="0"/>
              </a:rPr>
              <a:t>i</a:t>
            </a:r>
            <a:r>
              <a:rPr lang="en-US" sz="2400" u="sng" dirty="0" smtClean="0">
                <a:solidFill>
                  <a:srgbClr val="3333FF"/>
                </a:solidFill>
                <a:latin typeface="Book Antiqua" pitchFamily="18" charset="0"/>
                <a:cs typeface="Times New Roman" pitchFamily="18" charset="0"/>
                <a:hlinkClick r:id="rId5" tooltip="Minimize Expected Impact"/>
              </a:rPr>
              <a:t>nimize Expected Impact</a:t>
            </a:r>
            <a:r>
              <a:rPr lang="en-US" sz="2400" dirty="0" smtClean="0">
                <a:solidFill>
                  <a:srgbClr val="3333FF"/>
                </a:solidFill>
                <a:latin typeface="Book Antiqua" pitchFamily="18" charset="0"/>
                <a:cs typeface="Times New Roman" pitchFamily="18" charset="0"/>
              </a:rPr>
              <a:t>  </a:t>
            </a:r>
            <a:r>
              <a:rPr lang="en-US" sz="2400" dirty="0" smtClean="0">
                <a:solidFill>
                  <a:srgbClr val="000000"/>
                </a:solidFill>
                <a:latin typeface="Book Antiqua" pitchFamily="18" charset="0"/>
                <a:cs typeface="Times New Roman" pitchFamily="18" charset="0"/>
              </a:rPr>
              <a:t>--</a:t>
            </a:r>
            <a:r>
              <a:rPr lang="en-US" sz="2400" dirty="0" smtClean="0">
                <a:solidFill>
                  <a:srgbClr val="3333FF"/>
                </a:solidFill>
                <a:latin typeface="Book Antiqua" pitchFamily="18" charset="0"/>
                <a:cs typeface="Times New Roman" pitchFamily="18" charset="0"/>
              </a:rPr>
              <a:t>  </a:t>
            </a:r>
            <a:r>
              <a:rPr lang="en-US" sz="2400" dirty="0" smtClean="0">
                <a:solidFill>
                  <a:srgbClr val="000000"/>
                </a:solidFill>
                <a:latin typeface="Book Antiqua" pitchFamily="18" charset="0"/>
                <a:cs typeface="Times New Roman" pitchFamily="18" charset="0"/>
              </a:rPr>
              <a:t>Once the most important risks are identified try to eliminate each risk.  For risks that cannot be eliminated,  reduce the probability that the risk will become a problem and the financial impact should that happen.</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763000" cy="6524863"/>
          </a:xfrm>
          <a:prstGeom prst="rect">
            <a:avLst/>
          </a:prstGeom>
        </p:spPr>
        <p:txBody>
          <a:bodyPr wrap="square">
            <a:spAutoFit/>
          </a:bodyPr>
          <a:lstStyle/>
          <a:p>
            <a:r>
              <a:rPr lang="en-US" sz="1900" dirty="0" smtClean="0"/>
              <a:t>The five general activities of defect prevention are:</a:t>
            </a:r>
          </a:p>
          <a:p>
            <a:pPr marL="342900" indent="-342900">
              <a:buAutoNum type="arabicPeriod"/>
            </a:pPr>
            <a:r>
              <a:rPr lang="en-US" sz="1900" b="1" dirty="0" smtClean="0"/>
              <a:t>Software Requirements Analysis</a:t>
            </a:r>
            <a:r>
              <a:rPr lang="en-US" sz="1900" dirty="0" smtClean="0"/>
              <a:t>    </a:t>
            </a:r>
          </a:p>
          <a:p>
            <a:pPr marL="342900" indent="-342900"/>
            <a:r>
              <a:rPr lang="en-US" sz="1900" dirty="0" smtClean="0"/>
              <a:t>       Defects introduced during the requirements and design phase are     not only more probable but also are more severe and more difficult to remove. </a:t>
            </a:r>
          </a:p>
          <a:p>
            <a:pPr marL="342900" indent="-342900"/>
            <a:r>
              <a:rPr lang="en-US" sz="1900" dirty="0" smtClean="0"/>
              <a:t>       Front-end errors in requirements and design cannot be found and removed via testing, but instead need pre-test reviews and inspections. </a:t>
            </a:r>
            <a:endParaRPr lang="en-US" sz="1900" b="1" dirty="0" smtClean="0"/>
          </a:p>
          <a:p>
            <a:pPr marL="342900" indent="-342900">
              <a:buAutoNum type="arabicPeriod" startAt="2"/>
            </a:pPr>
            <a:r>
              <a:rPr lang="en-US" sz="1900" b="1" dirty="0" smtClean="0"/>
              <a:t>Reviews: Self-Review and Peer Review</a:t>
            </a:r>
          </a:p>
          <a:p>
            <a:pPr marL="342900" indent="-342900"/>
            <a:r>
              <a:rPr lang="en-US" sz="1900" dirty="0" smtClean="0"/>
              <a:t>       Self-review is one of the most effective activity in uncovering the defects which may later be discovered by a testing team or directly by a customer. </a:t>
            </a:r>
          </a:p>
          <a:p>
            <a:pPr marL="342900" indent="-342900"/>
            <a:r>
              <a:rPr lang="en-US" sz="1900" dirty="0" smtClean="0"/>
              <a:t>       A self-review of the code helps reduce the defects related to algorithm </a:t>
            </a:r>
            <a:r>
              <a:rPr lang="en-US" sz="1900" dirty="0" err="1" smtClean="0"/>
              <a:t>mplementations</a:t>
            </a:r>
            <a:r>
              <a:rPr lang="en-US" sz="1900" dirty="0" smtClean="0"/>
              <a:t>, incorrect logic or certain missing conditions. </a:t>
            </a:r>
            <a:endParaRPr lang="en-US" sz="1900" b="1" dirty="0" smtClean="0"/>
          </a:p>
          <a:p>
            <a:pPr marL="342900" indent="-342900"/>
            <a:r>
              <a:rPr lang="en-US" sz="1900" dirty="0" smtClean="0"/>
              <a:t>       Peer review is similar to self-review in terms of the objective – the only difference is that it is a peer (someone who understands the functionality of the code very well) who reviews the code</a:t>
            </a:r>
            <a:endParaRPr lang="en-US" sz="1900" b="1" dirty="0" smtClean="0"/>
          </a:p>
          <a:p>
            <a:pPr marL="342900" indent="-342900">
              <a:buAutoNum type="arabicPeriod" startAt="3"/>
            </a:pPr>
            <a:r>
              <a:rPr lang="en-US" sz="1900" b="1" dirty="0" smtClean="0"/>
              <a:t> Defect Logging and Documentation</a:t>
            </a:r>
          </a:p>
          <a:p>
            <a:pPr marL="342900" indent="-342900"/>
            <a:r>
              <a:rPr lang="en-US" sz="1900" dirty="0" smtClean="0"/>
              <a:t>       Effective defect tracking begins with a systematic process. A structured tracking process begins with initially logging the defects, investigating the defects, then providing the structure to resolve them. Defect analysis and reporting offer a powerful means to manage defects and defect depletion trends, hence, costs.</a:t>
            </a:r>
            <a:endParaRPr lang="en-US" sz="1900" b="1" dirty="0" smtClean="0"/>
          </a:p>
          <a:p>
            <a:pPr marL="342900" indent="-342900"/>
            <a:endParaRPr lang="en-US" sz="19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229600" cy="6817251"/>
          </a:xfrm>
          <a:prstGeom prst="rect">
            <a:avLst/>
          </a:prstGeom>
        </p:spPr>
        <p:txBody>
          <a:bodyPr wrap="square">
            <a:spAutoFit/>
          </a:bodyPr>
          <a:lstStyle/>
          <a:p>
            <a:pPr marL="342900" indent="-342900"/>
            <a:r>
              <a:rPr lang="en-US" b="1" dirty="0" smtClean="0"/>
              <a:t>4</a:t>
            </a:r>
            <a:r>
              <a:rPr lang="en-US" sz="1900" b="1" dirty="0" smtClean="0"/>
              <a:t>. Root Cause Analysis and Preventive Measures Determination</a:t>
            </a:r>
          </a:p>
          <a:p>
            <a:pPr marL="342900" indent="-342900"/>
            <a:r>
              <a:rPr lang="en-US" sz="1900" dirty="0" smtClean="0"/>
              <a:t>     After defects are logged and documented, the next step is to analyze them</a:t>
            </a:r>
          </a:p>
          <a:p>
            <a:r>
              <a:rPr lang="en-US" sz="1900" b="1" dirty="0" smtClean="0"/>
              <a:t>    Reducing the defects to improve the quality:</a:t>
            </a:r>
            <a:r>
              <a:rPr lang="en-US" sz="1900" dirty="0" smtClean="0"/>
              <a:t> The analysis should lead to             implementing changes in processes that help prevent defects and ensure their early detection.</a:t>
            </a:r>
          </a:p>
          <a:p>
            <a:r>
              <a:rPr lang="en-US" sz="1900" b="1" dirty="0" smtClean="0"/>
              <a:t>    Applying local expertise:</a:t>
            </a:r>
            <a:r>
              <a:rPr lang="en-US" sz="1900" dirty="0" smtClean="0"/>
              <a:t> The people who really understand what went wrong are the people present when the defects were inserted – members of the software engineering team. They can give the best suggestions for how to avoid such defects in the future.</a:t>
            </a:r>
          </a:p>
          <a:p>
            <a:r>
              <a:rPr lang="en-US" sz="1900" b="1" dirty="0" smtClean="0"/>
              <a:t>     Targeting the systematic errors:</a:t>
            </a:r>
            <a:r>
              <a:rPr lang="en-US" sz="1900" dirty="0" smtClean="0"/>
              <a:t> There may be many errors or defects to be handled in such an analysis forum; however, some mistakes tend to be repeated. These systematic errors account for a large portion of the defects found in the typical software project.</a:t>
            </a:r>
          </a:p>
          <a:p>
            <a:pPr marL="342900" indent="-342900"/>
            <a:endParaRPr lang="en-US" sz="1900" b="1" dirty="0" smtClean="0"/>
          </a:p>
          <a:p>
            <a:pPr marL="457200" indent="-457200">
              <a:buAutoNum type="arabicPeriod" startAt="5"/>
            </a:pPr>
            <a:r>
              <a:rPr lang="en-US" sz="1900" b="1" dirty="0" smtClean="0"/>
              <a:t>Embedding Procedures into Software Development Process</a:t>
            </a:r>
          </a:p>
          <a:p>
            <a:pPr marL="342900" indent="-342900"/>
            <a:r>
              <a:rPr lang="en-US" sz="1900" dirty="0" smtClean="0"/>
              <a:t>        Implementation is the toughest of all activities of defect prevention. </a:t>
            </a:r>
          </a:p>
          <a:p>
            <a:pPr marL="342900" indent="-342900"/>
            <a:r>
              <a:rPr lang="en-US" sz="1900" dirty="0" smtClean="0"/>
              <a:t>	 It requires total commitment from the development team and management. </a:t>
            </a:r>
          </a:p>
          <a:p>
            <a:pPr marL="342900" indent="-342900"/>
            <a:r>
              <a:rPr lang="en-US" sz="1900" dirty="0" smtClean="0"/>
              <a:t>        A plan of action is made for deployment of the modification of the existing processes or introduction of the new ones with the consent of management and the team. </a:t>
            </a:r>
            <a:endParaRPr lang="en-US" sz="1900"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Report Template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 defect report documents an anomaly discovered during testing. </a:t>
            </a:r>
          </a:p>
          <a:p>
            <a:r>
              <a:rPr lang="en-US" dirty="0" smtClean="0"/>
              <a:t>It includes all the information needed to reproduce the problem, including the author, release/build number, open/close dates, problem area, problem description, test environment, defect type, how it was detected, who detected it, priority, severity, status, etc. After uncovering a defect (bug), testers generate a formal defect report. </a:t>
            </a:r>
          </a:p>
          <a:p>
            <a:r>
              <a:rPr lang="en-US" dirty="0" smtClean="0"/>
              <a:t>The purpose of a defect report is to state the problem as clearly as possible so that developers can replicate the defect easily and fix it.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 y="381000"/>
          <a:ext cx="8839200" cy="6285805"/>
        </p:xfrm>
        <a:graphic>
          <a:graphicData uri="http://schemas.openxmlformats.org/drawingml/2006/table">
            <a:tbl>
              <a:tblPr/>
              <a:tblGrid>
                <a:gridCol w="2232121"/>
                <a:gridCol w="6607079"/>
              </a:tblGrid>
              <a:tr h="252096">
                <a:tc>
                  <a:txBody>
                    <a:bodyPr/>
                    <a:lstStyle/>
                    <a:p>
                      <a:r>
                        <a:rPr lang="en-US" sz="1600" b="1" dirty="0"/>
                        <a:t>ID</a:t>
                      </a:r>
                      <a:endParaRPr lang="en-US" sz="1600" dirty="0"/>
                    </a:p>
                  </a:txBody>
                  <a:tcPr marL="0" marR="0" marT="0" marB="0">
                    <a:lnL>
                      <a:noFill/>
                    </a:lnL>
                    <a:lnR>
                      <a:noFill/>
                    </a:lnR>
                    <a:lnT>
                      <a:noFill/>
                    </a:lnT>
                    <a:lnB>
                      <a:noFill/>
                    </a:lnB>
                    <a:solidFill>
                      <a:srgbClr val="FFFFFF"/>
                    </a:solidFill>
                  </a:tcPr>
                </a:tc>
                <a:tc>
                  <a:txBody>
                    <a:bodyPr/>
                    <a:lstStyle/>
                    <a:p>
                      <a:r>
                        <a:rPr lang="en-US" sz="1600"/>
                        <a:t>Unique identifier given to the defect. (Usually Automated)</a:t>
                      </a:r>
                    </a:p>
                  </a:txBody>
                  <a:tcPr marL="0" marR="0" marT="0" marB="0">
                    <a:lnL>
                      <a:noFill/>
                    </a:lnL>
                    <a:lnR>
                      <a:noFill/>
                    </a:lnR>
                    <a:lnT>
                      <a:noFill/>
                    </a:lnT>
                    <a:lnB>
                      <a:noFill/>
                    </a:lnB>
                    <a:solidFill>
                      <a:srgbClr val="FFFFFF"/>
                    </a:solidFill>
                  </a:tcPr>
                </a:tc>
              </a:tr>
              <a:tr h="252096">
                <a:tc>
                  <a:txBody>
                    <a:bodyPr/>
                    <a:lstStyle/>
                    <a:p>
                      <a:r>
                        <a:rPr lang="en-US" sz="1600" b="1"/>
                        <a:t>Project</a:t>
                      </a:r>
                      <a:endParaRPr lang="en-US" sz="1600"/>
                    </a:p>
                  </a:txBody>
                  <a:tcPr marL="0" marR="0" marT="0" marB="0">
                    <a:lnL>
                      <a:noFill/>
                    </a:lnL>
                    <a:lnR>
                      <a:noFill/>
                    </a:lnR>
                    <a:lnT>
                      <a:noFill/>
                    </a:lnT>
                    <a:lnB>
                      <a:noFill/>
                    </a:lnB>
                    <a:solidFill>
                      <a:srgbClr val="FFFFFF"/>
                    </a:solidFill>
                  </a:tcPr>
                </a:tc>
                <a:tc>
                  <a:txBody>
                    <a:bodyPr/>
                    <a:lstStyle/>
                    <a:p>
                      <a:r>
                        <a:rPr lang="en-US" sz="1600"/>
                        <a:t>Project name.</a:t>
                      </a:r>
                    </a:p>
                  </a:txBody>
                  <a:tcPr marL="0" marR="0" marT="0" marB="0">
                    <a:lnL>
                      <a:noFill/>
                    </a:lnL>
                    <a:lnR>
                      <a:noFill/>
                    </a:lnR>
                    <a:lnT>
                      <a:noFill/>
                    </a:lnT>
                    <a:lnB>
                      <a:noFill/>
                    </a:lnB>
                    <a:solidFill>
                      <a:srgbClr val="FFFFFF"/>
                    </a:solidFill>
                  </a:tcPr>
                </a:tc>
              </a:tr>
              <a:tr h="252096">
                <a:tc>
                  <a:txBody>
                    <a:bodyPr/>
                    <a:lstStyle/>
                    <a:p>
                      <a:r>
                        <a:rPr lang="en-US" sz="1600" b="1" dirty="0"/>
                        <a:t>Product</a:t>
                      </a:r>
                      <a:endParaRPr lang="en-US" sz="1600" dirty="0"/>
                    </a:p>
                  </a:txBody>
                  <a:tcPr marL="0" marR="0" marT="0" marB="0">
                    <a:lnL>
                      <a:noFill/>
                    </a:lnL>
                    <a:lnR>
                      <a:noFill/>
                    </a:lnR>
                    <a:lnT>
                      <a:noFill/>
                    </a:lnT>
                    <a:lnB>
                      <a:noFill/>
                    </a:lnB>
                    <a:solidFill>
                      <a:srgbClr val="FFFFFF"/>
                    </a:solidFill>
                  </a:tcPr>
                </a:tc>
                <a:tc>
                  <a:txBody>
                    <a:bodyPr/>
                    <a:lstStyle/>
                    <a:p>
                      <a:r>
                        <a:rPr lang="en-US" sz="1600" dirty="0"/>
                        <a:t>Product name.</a:t>
                      </a:r>
                    </a:p>
                  </a:txBody>
                  <a:tcPr marL="0" marR="0" marT="0" marB="0">
                    <a:lnL>
                      <a:noFill/>
                    </a:lnL>
                    <a:lnR>
                      <a:noFill/>
                    </a:lnR>
                    <a:lnT>
                      <a:noFill/>
                    </a:lnT>
                    <a:lnB>
                      <a:noFill/>
                    </a:lnB>
                    <a:solidFill>
                      <a:srgbClr val="FFFFFF"/>
                    </a:solidFill>
                  </a:tcPr>
                </a:tc>
              </a:tr>
              <a:tr h="252096">
                <a:tc>
                  <a:txBody>
                    <a:bodyPr/>
                    <a:lstStyle/>
                    <a:p>
                      <a:r>
                        <a:rPr lang="en-US" sz="1600" b="1"/>
                        <a:t>Release Version</a:t>
                      </a:r>
                      <a:endParaRPr lang="en-US" sz="1600"/>
                    </a:p>
                  </a:txBody>
                  <a:tcPr marL="0" marR="0" marT="0" marB="0">
                    <a:lnL>
                      <a:noFill/>
                    </a:lnL>
                    <a:lnR>
                      <a:noFill/>
                    </a:lnR>
                    <a:lnT>
                      <a:noFill/>
                    </a:lnT>
                    <a:lnB>
                      <a:noFill/>
                    </a:lnB>
                    <a:solidFill>
                      <a:srgbClr val="FFFFFF"/>
                    </a:solidFill>
                  </a:tcPr>
                </a:tc>
                <a:tc>
                  <a:txBody>
                    <a:bodyPr/>
                    <a:lstStyle/>
                    <a:p>
                      <a:r>
                        <a:rPr lang="en-US" sz="1600"/>
                        <a:t>Release version of the product. (e.g. 1.2.3)</a:t>
                      </a:r>
                    </a:p>
                  </a:txBody>
                  <a:tcPr marL="0" marR="0" marT="0" marB="0">
                    <a:lnL>
                      <a:noFill/>
                    </a:lnL>
                    <a:lnR>
                      <a:noFill/>
                    </a:lnR>
                    <a:lnT>
                      <a:noFill/>
                    </a:lnT>
                    <a:lnB>
                      <a:noFill/>
                    </a:lnB>
                    <a:solidFill>
                      <a:srgbClr val="FFFFFF"/>
                    </a:solidFill>
                  </a:tcPr>
                </a:tc>
              </a:tr>
              <a:tr h="283608">
                <a:tc>
                  <a:txBody>
                    <a:bodyPr/>
                    <a:lstStyle/>
                    <a:p>
                      <a:r>
                        <a:rPr lang="en-US" sz="1600" b="1"/>
                        <a:t>Module</a:t>
                      </a:r>
                      <a:endParaRPr lang="en-US" sz="1600"/>
                    </a:p>
                  </a:txBody>
                  <a:tcPr marL="0" marR="0" marT="0" marB="0">
                    <a:lnL>
                      <a:noFill/>
                    </a:lnL>
                    <a:lnR>
                      <a:noFill/>
                    </a:lnR>
                    <a:lnT>
                      <a:noFill/>
                    </a:lnT>
                    <a:lnB>
                      <a:noFill/>
                    </a:lnB>
                    <a:solidFill>
                      <a:srgbClr val="FFFFFF"/>
                    </a:solidFill>
                  </a:tcPr>
                </a:tc>
                <a:tc>
                  <a:txBody>
                    <a:bodyPr/>
                    <a:lstStyle/>
                    <a:p>
                      <a:r>
                        <a:rPr lang="en-US" sz="1600"/>
                        <a:t>Specific module of the product where the defect was detected.</a:t>
                      </a:r>
                    </a:p>
                  </a:txBody>
                  <a:tcPr marL="0" marR="0" marT="0" marB="0">
                    <a:lnL>
                      <a:noFill/>
                    </a:lnL>
                    <a:lnR>
                      <a:noFill/>
                    </a:lnR>
                    <a:lnT>
                      <a:noFill/>
                    </a:lnT>
                    <a:lnB>
                      <a:noFill/>
                    </a:lnB>
                    <a:solidFill>
                      <a:srgbClr val="FFFFFF"/>
                    </a:solidFill>
                  </a:tcPr>
                </a:tc>
              </a:tr>
              <a:tr h="315120">
                <a:tc>
                  <a:txBody>
                    <a:bodyPr/>
                    <a:lstStyle/>
                    <a:p>
                      <a:r>
                        <a:rPr lang="en-US" sz="1600" b="1"/>
                        <a:t>Detected Build Version</a:t>
                      </a:r>
                      <a:endParaRPr lang="en-US" sz="1600"/>
                    </a:p>
                  </a:txBody>
                  <a:tcPr marL="0" marR="0" marT="0" marB="0">
                    <a:lnL>
                      <a:noFill/>
                    </a:lnL>
                    <a:lnR>
                      <a:noFill/>
                    </a:lnR>
                    <a:lnT>
                      <a:noFill/>
                    </a:lnT>
                    <a:lnB>
                      <a:noFill/>
                    </a:lnB>
                    <a:solidFill>
                      <a:srgbClr val="FFFFFF"/>
                    </a:solidFill>
                  </a:tcPr>
                </a:tc>
                <a:tc>
                  <a:txBody>
                    <a:bodyPr/>
                    <a:lstStyle/>
                    <a:p>
                      <a:r>
                        <a:rPr lang="en-US" sz="1600" dirty="0"/>
                        <a:t>Build version of the product where the defect was detected (e.g. 1.2.3.5)</a:t>
                      </a:r>
                    </a:p>
                  </a:txBody>
                  <a:tcPr marL="0" marR="0" marT="0" marB="0">
                    <a:lnL>
                      <a:noFill/>
                    </a:lnL>
                    <a:lnR>
                      <a:noFill/>
                    </a:lnR>
                    <a:lnT>
                      <a:noFill/>
                    </a:lnT>
                    <a:lnB>
                      <a:noFill/>
                    </a:lnB>
                    <a:solidFill>
                      <a:srgbClr val="FFFFFF"/>
                    </a:solidFill>
                  </a:tcPr>
                </a:tc>
              </a:tr>
              <a:tr h="315120">
                <a:tc>
                  <a:txBody>
                    <a:bodyPr/>
                    <a:lstStyle/>
                    <a:p>
                      <a:r>
                        <a:rPr lang="en-US" sz="1600" b="1"/>
                        <a:t>Summary</a:t>
                      </a:r>
                      <a:endParaRPr lang="en-US" sz="1600"/>
                    </a:p>
                  </a:txBody>
                  <a:tcPr marL="0" marR="0" marT="0" marB="0">
                    <a:lnL>
                      <a:noFill/>
                    </a:lnL>
                    <a:lnR>
                      <a:noFill/>
                    </a:lnR>
                    <a:lnT>
                      <a:noFill/>
                    </a:lnT>
                    <a:lnB>
                      <a:noFill/>
                    </a:lnB>
                    <a:solidFill>
                      <a:srgbClr val="FFFFFF"/>
                    </a:solidFill>
                  </a:tcPr>
                </a:tc>
                <a:tc>
                  <a:txBody>
                    <a:bodyPr/>
                    <a:lstStyle/>
                    <a:p>
                      <a:r>
                        <a:rPr lang="en-US" sz="1600"/>
                        <a:t>Summary of the defect. Keep this clear and concise.</a:t>
                      </a:r>
                    </a:p>
                  </a:txBody>
                  <a:tcPr marL="0" marR="0" marT="0" marB="0">
                    <a:lnL>
                      <a:noFill/>
                    </a:lnL>
                    <a:lnR>
                      <a:noFill/>
                    </a:lnR>
                    <a:lnT>
                      <a:noFill/>
                    </a:lnT>
                    <a:lnB>
                      <a:noFill/>
                    </a:lnB>
                    <a:solidFill>
                      <a:srgbClr val="FFFFFF"/>
                    </a:solidFill>
                  </a:tcPr>
                </a:tc>
              </a:tr>
              <a:tr h="724608">
                <a:tc>
                  <a:txBody>
                    <a:bodyPr/>
                    <a:lstStyle/>
                    <a:p>
                      <a:r>
                        <a:rPr lang="en-US" sz="1600" b="1" dirty="0"/>
                        <a:t>Description</a:t>
                      </a:r>
                      <a:endParaRPr lang="en-US" sz="1600" dirty="0"/>
                    </a:p>
                  </a:txBody>
                  <a:tcPr marL="0" marR="0" marT="0" marB="0">
                    <a:lnL>
                      <a:noFill/>
                    </a:lnL>
                    <a:lnR>
                      <a:noFill/>
                    </a:lnR>
                    <a:lnT>
                      <a:noFill/>
                    </a:lnT>
                    <a:lnB>
                      <a:noFill/>
                    </a:lnB>
                    <a:solidFill>
                      <a:srgbClr val="FFFFFF"/>
                    </a:solidFill>
                  </a:tcPr>
                </a:tc>
                <a:tc>
                  <a:txBody>
                    <a:bodyPr/>
                    <a:lstStyle/>
                    <a:p>
                      <a:r>
                        <a:rPr lang="en-US" sz="1600" dirty="0"/>
                        <a:t>Detailed description of the defect. Describe as much as possible but without repeating anything or using complex words. Keep it simple but comprehensive.</a:t>
                      </a:r>
                    </a:p>
                  </a:txBody>
                  <a:tcPr marL="0" marR="0" marT="0" marB="0">
                    <a:lnL>
                      <a:noFill/>
                    </a:lnL>
                    <a:lnR>
                      <a:noFill/>
                    </a:lnR>
                    <a:lnT>
                      <a:noFill/>
                    </a:lnT>
                    <a:lnB>
                      <a:noFill/>
                    </a:lnB>
                    <a:solidFill>
                      <a:srgbClr val="FFFFFF"/>
                    </a:solidFill>
                  </a:tcPr>
                </a:tc>
              </a:tr>
              <a:tr h="403165">
                <a:tc>
                  <a:txBody>
                    <a:bodyPr/>
                    <a:lstStyle/>
                    <a:p>
                      <a:r>
                        <a:rPr lang="en-US" sz="1600" b="1" dirty="0"/>
                        <a:t>Steps to Replicate</a:t>
                      </a:r>
                      <a:endParaRPr lang="en-US" sz="1600" dirty="0"/>
                    </a:p>
                  </a:txBody>
                  <a:tcPr marL="0" marR="0" marT="0" marB="0">
                    <a:lnL>
                      <a:noFill/>
                    </a:lnL>
                    <a:lnR>
                      <a:noFill/>
                    </a:lnR>
                    <a:lnT>
                      <a:noFill/>
                    </a:lnT>
                    <a:lnB>
                      <a:noFill/>
                    </a:lnB>
                    <a:solidFill>
                      <a:srgbClr val="FFFFFF"/>
                    </a:solidFill>
                  </a:tcPr>
                </a:tc>
                <a:tc>
                  <a:txBody>
                    <a:bodyPr/>
                    <a:lstStyle/>
                    <a:p>
                      <a:r>
                        <a:rPr lang="en-US" sz="1600" dirty="0"/>
                        <a:t>Step by step description of the way to reproduce the defect. Number the steps.</a:t>
                      </a:r>
                    </a:p>
                  </a:txBody>
                  <a:tcPr marL="0" marR="0" marT="0" marB="0">
                    <a:lnL>
                      <a:noFill/>
                    </a:lnL>
                    <a:lnR>
                      <a:noFill/>
                    </a:lnR>
                    <a:lnT>
                      <a:noFill/>
                    </a:lnT>
                    <a:lnB>
                      <a:noFill/>
                    </a:lnB>
                    <a:solidFill>
                      <a:srgbClr val="FFFFFF"/>
                    </a:solidFill>
                  </a:tcPr>
                </a:tc>
              </a:tr>
              <a:tr h="343608">
                <a:tc>
                  <a:txBody>
                    <a:bodyPr/>
                    <a:lstStyle/>
                    <a:p>
                      <a:r>
                        <a:rPr lang="en-US" sz="1600" b="1"/>
                        <a:t>Actual Result</a:t>
                      </a:r>
                      <a:endParaRPr lang="en-US" sz="1600"/>
                    </a:p>
                  </a:txBody>
                  <a:tcPr marL="0" marR="0" marT="0" marB="0">
                    <a:lnL>
                      <a:noFill/>
                    </a:lnL>
                    <a:lnR>
                      <a:noFill/>
                    </a:lnR>
                    <a:lnT>
                      <a:noFill/>
                    </a:lnT>
                    <a:lnB>
                      <a:noFill/>
                    </a:lnB>
                    <a:solidFill>
                      <a:srgbClr val="FFFFFF"/>
                    </a:solidFill>
                  </a:tcPr>
                </a:tc>
                <a:tc>
                  <a:txBody>
                    <a:bodyPr/>
                    <a:lstStyle/>
                    <a:p>
                      <a:r>
                        <a:rPr lang="en-US" sz="1600" dirty="0"/>
                        <a:t>The actual result you received when you followed the steps.</a:t>
                      </a:r>
                    </a:p>
                  </a:txBody>
                  <a:tcPr marL="0" marR="0" marT="0" marB="0">
                    <a:lnL>
                      <a:noFill/>
                    </a:lnL>
                    <a:lnR>
                      <a:noFill/>
                    </a:lnR>
                    <a:lnT>
                      <a:noFill/>
                    </a:lnT>
                    <a:lnB>
                      <a:noFill/>
                    </a:lnB>
                    <a:solidFill>
                      <a:srgbClr val="FFFFFF"/>
                    </a:solidFill>
                  </a:tcPr>
                </a:tc>
              </a:tr>
              <a:tr h="304800">
                <a:tc>
                  <a:txBody>
                    <a:bodyPr/>
                    <a:lstStyle/>
                    <a:p>
                      <a:r>
                        <a:rPr lang="en-US" sz="1600" b="1" dirty="0"/>
                        <a:t>Expected Results</a:t>
                      </a:r>
                      <a:endParaRPr lang="en-US" sz="1600" dirty="0"/>
                    </a:p>
                  </a:txBody>
                  <a:tcPr marL="0" marR="0" marT="0" marB="0">
                    <a:lnL>
                      <a:noFill/>
                    </a:lnL>
                    <a:lnR>
                      <a:noFill/>
                    </a:lnR>
                    <a:lnT>
                      <a:noFill/>
                    </a:lnT>
                    <a:lnB>
                      <a:noFill/>
                    </a:lnB>
                    <a:solidFill>
                      <a:srgbClr val="FFFFFF"/>
                    </a:solidFill>
                  </a:tcPr>
                </a:tc>
                <a:tc>
                  <a:txBody>
                    <a:bodyPr/>
                    <a:lstStyle/>
                    <a:p>
                      <a:r>
                        <a:rPr lang="en-US" sz="1600" dirty="0"/>
                        <a:t>The expected results.</a:t>
                      </a:r>
                    </a:p>
                  </a:txBody>
                  <a:tcPr marL="0" marR="0" marT="0" marB="0">
                    <a:lnL>
                      <a:noFill/>
                    </a:lnL>
                    <a:lnR>
                      <a:noFill/>
                    </a:lnR>
                    <a:lnT>
                      <a:noFill/>
                    </a:lnT>
                    <a:lnB>
                      <a:noFill/>
                    </a:lnB>
                    <a:solidFill>
                      <a:srgbClr val="FFFFFF"/>
                    </a:solidFill>
                  </a:tcPr>
                </a:tc>
              </a:tr>
              <a:tr h="304800">
                <a:tc>
                  <a:txBody>
                    <a:bodyPr/>
                    <a:lstStyle/>
                    <a:p>
                      <a:r>
                        <a:rPr lang="en-US" sz="1600" b="1" dirty="0"/>
                        <a:t>Attachments</a:t>
                      </a:r>
                      <a:endParaRPr lang="en-US" sz="1600" dirty="0"/>
                    </a:p>
                  </a:txBody>
                  <a:tcPr marL="0" marR="0" marT="0" marB="0">
                    <a:lnL>
                      <a:noFill/>
                    </a:lnL>
                    <a:lnR>
                      <a:noFill/>
                    </a:lnR>
                    <a:lnT>
                      <a:noFill/>
                    </a:lnT>
                    <a:lnB>
                      <a:noFill/>
                    </a:lnB>
                    <a:solidFill>
                      <a:srgbClr val="FFFFFF"/>
                    </a:solidFill>
                  </a:tcPr>
                </a:tc>
                <a:tc>
                  <a:txBody>
                    <a:bodyPr/>
                    <a:lstStyle/>
                    <a:p>
                      <a:r>
                        <a:rPr lang="en-US" sz="1600"/>
                        <a:t>Attach any additional information like screenshots and logs.</a:t>
                      </a:r>
                    </a:p>
                  </a:txBody>
                  <a:tcPr marL="0" marR="0" marT="0" marB="0">
                    <a:lnL>
                      <a:noFill/>
                    </a:lnL>
                    <a:lnR>
                      <a:noFill/>
                    </a:lnR>
                    <a:lnT>
                      <a:noFill/>
                    </a:lnT>
                    <a:lnB>
                      <a:noFill/>
                    </a:lnB>
                    <a:solidFill>
                      <a:srgbClr val="FFFFFF"/>
                    </a:solidFill>
                  </a:tcPr>
                </a:tc>
              </a:tr>
              <a:tr h="252096">
                <a:tc>
                  <a:txBody>
                    <a:bodyPr/>
                    <a:lstStyle/>
                    <a:p>
                      <a:r>
                        <a:rPr lang="en-US" sz="1600" b="1"/>
                        <a:t>Remarks</a:t>
                      </a:r>
                      <a:endParaRPr lang="en-US" sz="1600"/>
                    </a:p>
                  </a:txBody>
                  <a:tcPr marL="0" marR="0" marT="0" marB="0">
                    <a:lnL>
                      <a:noFill/>
                    </a:lnL>
                    <a:lnR>
                      <a:noFill/>
                    </a:lnR>
                    <a:lnT>
                      <a:noFill/>
                    </a:lnT>
                    <a:lnB>
                      <a:noFill/>
                    </a:lnB>
                    <a:solidFill>
                      <a:srgbClr val="FFFFFF"/>
                    </a:solidFill>
                  </a:tcPr>
                </a:tc>
                <a:tc>
                  <a:txBody>
                    <a:bodyPr/>
                    <a:lstStyle/>
                    <a:p>
                      <a:r>
                        <a:rPr lang="en-US" sz="1600" dirty="0"/>
                        <a:t>Any additional comments on the defect.</a:t>
                      </a:r>
                    </a:p>
                  </a:txBody>
                  <a:tcPr marL="0" marR="0" marT="0" marB="0">
                    <a:lnL>
                      <a:noFill/>
                    </a:lnL>
                    <a:lnR>
                      <a:noFill/>
                    </a:lnR>
                    <a:lnT>
                      <a:noFill/>
                    </a:lnT>
                    <a:lnB>
                      <a:noFill/>
                    </a:lnB>
                    <a:solidFill>
                      <a:srgbClr val="FFFFFF"/>
                    </a:solidFill>
                  </a:tcPr>
                </a:tc>
              </a:tr>
              <a:tr h="252096">
                <a:tc>
                  <a:txBody>
                    <a:bodyPr/>
                    <a:lstStyle/>
                    <a:p>
                      <a:r>
                        <a:rPr lang="en-US" sz="1600" b="1"/>
                        <a:t>Defect Severity</a:t>
                      </a:r>
                      <a:endParaRPr lang="en-US" sz="1600"/>
                    </a:p>
                  </a:txBody>
                  <a:tcPr marL="0" marR="0" marT="0" marB="0">
                    <a:lnL>
                      <a:noFill/>
                    </a:lnL>
                    <a:lnR>
                      <a:noFill/>
                    </a:lnR>
                    <a:lnT>
                      <a:noFill/>
                    </a:lnT>
                    <a:lnB>
                      <a:noFill/>
                    </a:lnB>
                    <a:solidFill>
                      <a:srgbClr val="FFFFFF"/>
                    </a:solidFill>
                  </a:tcPr>
                </a:tc>
                <a:tc>
                  <a:txBody>
                    <a:bodyPr/>
                    <a:lstStyle/>
                    <a:p>
                      <a:r>
                        <a:rPr lang="en-US" sz="1600" dirty="0"/>
                        <a:t>Severity of the Defect. </a:t>
                      </a:r>
                    </a:p>
                  </a:txBody>
                  <a:tcPr marL="0" marR="0" marT="0" marB="0">
                    <a:lnL>
                      <a:noFill/>
                    </a:lnL>
                    <a:lnR>
                      <a:noFill/>
                    </a:lnR>
                    <a:lnT>
                      <a:noFill/>
                    </a:lnT>
                    <a:lnB>
                      <a:noFill/>
                    </a:lnB>
                    <a:solidFill>
                      <a:srgbClr val="FFFFFF"/>
                    </a:solidFill>
                  </a:tcPr>
                </a:tc>
              </a:tr>
              <a:tr h="252096">
                <a:tc>
                  <a:txBody>
                    <a:bodyPr/>
                    <a:lstStyle/>
                    <a:p>
                      <a:r>
                        <a:rPr lang="en-US" sz="1600" b="1"/>
                        <a:t>Defect Priority</a:t>
                      </a:r>
                      <a:endParaRPr lang="en-US" sz="1600"/>
                    </a:p>
                  </a:txBody>
                  <a:tcPr marL="0" marR="0" marT="0" marB="0">
                    <a:lnL>
                      <a:noFill/>
                    </a:lnL>
                    <a:lnR>
                      <a:noFill/>
                    </a:lnR>
                    <a:lnT>
                      <a:noFill/>
                    </a:lnT>
                    <a:lnB>
                      <a:noFill/>
                    </a:lnB>
                    <a:solidFill>
                      <a:srgbClr val="FFFFFF"/>
                    </a:solidFill>
                  </a:tcPr>
                </a:tc>
                <a:tc>
                  <a:txBody>
                    <a:bodyPr/>
                    <a:lstStyle/>
                    <a:p>
                      <a:r>
                        <a:rPr lang="en-US" sz="1600" dirty="0"/>
                        <a:t>Priority of the Defect. </a:t>
                      </a:r>
                    </a:p>
                  </a:txBody>
                  <a:tcPr marL="0" marR="0" marT="0" marB="0">
                    <a:lnL>
                      <a:noFill/>
                    </a:lnL>
                    <a:lnR>
                      <a:noFill/>
                    </a:lnR>
                    <a:lnT>
                      <a:noFill/>
                    </a:lnT>
                    <a:lnB>
                      <a:noFill/>
                    </a:lnB>
                    <a:solidFill>
                      <a:srgbClr val="FFFFFF"/>
                    </a:solidFill>
                  </a:tcPr>
                </a:tc>
              </a:tr>
              <a:tr h="310512">
                <a:tc>
                  <a:txBody>
                    <a:bodyPr/>
                    <a:lstStyle/>
                    <a:p>
                      <a:r>
                        <a:rPr lang="en-US" sz="1600" b="1"/>
                        <a:t>Reported By</a:t>
                      </a:r>
                      <a:endParaRPr lang="en-US" sz="1600"/>
                    </a:p>
                  </a:txBody>
                  <a:tcPr marL="0" marR="0" marT="0" marB="0">
                    <a:lnL>
                      <a:noFill/>
                    </a:lnL>
                    <a:lnR>
                      <a:noFill/>
                    </a:lnR>
                    <a:lnT>
                      <a:noFill/>
                    </a:lnT>
                    <a:lnB>
                      <a:noFill/>
                    </a:lnB>
                    <a:solidFill>
                      <a:srgbClr val="FFFFFF"/>
                    </a:solidFill>
                  </a:tcPr>
                </a:tc>
                <a:tc>
                  <a:txBody>
                    <a:bodyPr/>
                    <a:lstStyle/>
                    <a:p>
                      <a:r>
                        <a:rPr lang="en-US" sz="1600" dirty="0"/>
                        <a:t>The name of the person who reported the defect.</a:t>
                      </a:r>
                    </a:p>
                  </a:txBody>
                  <a:tcPr marL="0" marR="0" marT="0" marB="0">
                    <a:lnL>
                      <a:noFill/>
                    </a:lnL>
                    <a:lnR>
                      <a:noFill/>
                    </a:lnR>
                    <a:lnT>
                      <a:noFill/>
                    </a:lnT>
                    <a:lnB>
                      <a:noFill/>
                    </a:lnB>
                    <a:solidFill>
                      <a:srgbClr val="FFFFFF"/>
                    </a:solidFill>
                  </a:tcPr>
                </a:tc>
              </a:tr>
              <a:tr h="304800">
                <a:tc>
                  <a:txBody>
                    <a:bodyPr/>
                    <a:lstStyle/>
                    <a:p>
                      <a:r>
                        <a:rPr lang="en-US" sz="1600" b="1"/>
                        <a:t>Assigned To</a:t>
                      </a:r>
                      <a:endParaRPr lang="en-US" sz="1600"/>
                    </a:p>
                  </a:txBody>
                  <a:tcPr marL="0" marR="0" marT="0" marB="0">
                    <a:lnL>
                      <a:noFill/>
                    </a:lnL>
                    <a:lnR>
                      <a:noFill/>
                    </a:lnR>
                    <a:lnT>
                      <a:noFill/>
                    </a:lnT>
                    <a:lnB>
                      <a:noFill/>
                    </a:lnB>
                    <a:solidFill>
                      <a:srgbClr val="FFFFFF"/>
                    </a:solidFill>
                  </a:tcPr>
                </a:tc>
                <a:tc>
                  <a:txBody>
                    <a:bodyPr/>
                    <a:lstStyle/>
                    <a:p>
                      <a:r>
                        <a:rPr lang="en-US" sz="1600"/>
                        <a:t>The name of the person that is assigned to analyze/fix the defect.</a:t>
                      </a:r>
                    </a:p>
                  </a:txBody>
                  <a:tcPr marL="0" marR="0" marT="0" marB="0">
                    <a:lnL>
                      <a:noFill/>
                    </a:lnL>
                    <a:lnR>
                      <a:noFill/>
                    </a:lnR>
                    <a:lnT>
                      <a:noFill/>
                    </a:lnT>
                    <a:lnB>
                      <a:noFill/>
                    </a:lnB>
                    <a:solidFill>
                      <a:srgbClr val="FFFFFF"/>
                    </a:solidFill>
                  </a:tcPr>
                </a:tc>
              </a:tr>
              <a:tr h="228600">
                <a:tc>
                  <a:txBody>
                    <a:bodyPr/>
                    <a:lstStyle/>
                    <a:p>
                      <a:r>
                        <a:rPr lang="en-US" sz="1600" b="1"/>
                        <a:t>Status</a:t>
                      </a:r>
                      <a:endParaRPr lang="en-US" sz="1600"/>
                    </a:p>
                  </a:txBody>
                  <a:tcPr marL="0" marR="0" marT="0" marB="0">
                    <a:lnL>
                      <a:noFill/>
                    </a:lnL>
                    <a:lnR>
                      <a:noFill/>
                    </a:lnR>
                    <a:lnT>
                      <a:noFill/>
                    </a:lnT>
                    <a:lnB>
                      <a:noFill/>
                    </a:lnB>
                    <a:solidFill>
                      <a:srgbClr val="FFFFFF"/>
                    </a:solidFill>
                  </a:tcPr>
                </a:tc>
                <a:tc>
                  <a:txBody>
                    <a:bodyPr/>
                    <a:lstStyle/>
                    <a:p>
                      <a:r>
                        <a:rPr lang="en-US" sz="1600" dirty="0"/>
                        <a:t>The status of the defect. </a:t>
                      </a:r>
                    </a:p>
                  </a:txBody>
                  <a:tcPr marL="0" marR="0" marT="0" marB="0">
                    <a:lnL>
                      <a:noFill/>
                    </a:lnL>
                    <a:lnR>
                      <a:noFill/>
                    </a:lnR>
                    <a:lnT>
                      <a:noFill/>
                    </a:lnT>
                    <a:lnB>
                      <a:noFill/>
                    </a:lnB>
                    <a:solidFill>
                      <a:srgbClr val="FFFFFF"/>
                    </a:solidFill>
                  </a:tcPr>
                </a:tc>
              </a:tr>
              <a:tr h="403165">
                <a:tc>
                  <a:txBody>
                    <a:bodyPr/>
                    <a:lstStyle/>
                    <a:p>
                      <a:r>
                        <a:rPr lang="en-US" sz="1600" b="1"/>
                        <a:t>Fixed Build Version</a:t>
                      </a:r>
                      <a:endParaRPr lang="en-US" sz="1600"/>
                    </a:p>
                  </a:txBody>
                  <a:tcPr marL="0" marR="0" marT="0" marB="0">
                    <a:lnL>
                      <a:noFill/>
                    </a:lnL>
                    <a:lnR>
                      <a:noFill/>
                    </a:lnR>
                    <a:lnT>
                      <a:noFill/>
                    </a:lnT>
                    <a:lnB>
                      <a:noFill/>
                    </a:lnB>
                    <a:solidFill>
                      <a:srgbClr val="FFFFFF"/>
                    </a:solidFill>
                  </a:tcPr>
                </a:tc>
                <a:tc>
                  <a:txBody>
                    <a:bodyPr/>
                    <a:lstStyle/>
                    <a:p>
                      <a:r>
                        <a:rPr lang="en-US" sz="1600" dirty="0"/>
                        <a:t>Build version of the product where the defect was fixed (e.g. 1.2.3.9)</a:t>
                      </a:r>
                    </a:p>
                  </a:txBody>
                  <a:tcPr marL="0" marR="0" marT="0" marB="0">
                    <a:lnL>
                      <a:noFill/>
                    </a:lnL>
                    <a:lnR>
                      <a:noFill/>
                    </a:lnR>
                    <a:lnT>
                      <a:noFill/>
                    </a:lnT>
                    <a:lnB>
                      <a:noFill/>
                    </a:lnB>
                    <a:solidFill>
                      <a:srgbClr val="FFFFFF"/>
                    </a:solidFill>
                  </a:tcPr>
                </a:tc>
              </a:tr>
            </a:tbl>
          </a:graphicData>
        </a:graphic>
      </p:graphicFrame>
      <p:sp>
        <p:nvSpPr>
          <p:cNvPr id="6" name="Rectangle 5"/>
          <p:cNvSpPr/>
          <p:nvPr/>
        </p:nvSpPr>
        <p:spPr>
          <a:xfrm>
            <a:off x="2667000" y="0"/>
            <a:ext cx="2759025" cy="369332"/>
          </a:xfrm>
          <a:prstGeom prst="rect">
            <a:avLst/>
          </a:prstGeom>
        </p:spPr>
        <p:txBody>
          <a:bodyPr wrap="none">
            <a:spAutoFit/>
          </a:bodyPr>
          <a:lstStyle/>
          <a:p>
            <a:pPr algn="ctr"/>
            <a:r>
              <a:rPr lang="en-US" b="1" dirty="0" smtClean="0"/>
              <a:t>DEFECT REPORT TEMPLATE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Estimate Expected Impact Of A Defect</a:t>
            </a:r>
            <a:endParaRPr lang="en-US" dirty="0"/>
          </a:p>
        </p:txBody>
      </p:sp>
      <p:sp>
        <p:nvSpPr>
          <p:cNvPr id="3" name="Content Placeholder 2"/>
          <p:cNvSpPr>
            <a:spLocks noGrp="1"/>
          </p:cNvSpPr>
          <p:nvPr>
            <p:ph sz="quarter" idx="1"/>
          </p:nvPr>
        </p:nvSpPr>
        <p:spPr>
          <a:xfrm>
            <a:off x="457200" y="1295400"/>
            <a:ext cx="8229600" cy="5181600"/>
          </a:xfrm>
        </p:spPr>
        <p:txBody>
          <a:bodyPr>
            <a:normAutofit fontScale="70000" lnSpcReduction="20000"/>
          </a:bodyPr>
          <a:lstStyle/>
          <a:p>
            <a:r>
              <a:rPr lang="en-US" sz="3400" b="1" dirty="0" smtClean="0"/>
              <a:t>Defect Impact: </a:t>
            </a:r>
            <a:r>
              <a:rPr lang="en-US" sz="3400" dirty="0" smtClean="0"/>
              <a:t>The degree of severity that a defect has on the development or operation of a component or system.</a:t>
            </a:r>
          </a:p>
          <a:p>
            <a:r>
              <a:rPr lang="en-US" sz="3400" b="1" dirty="0" smtClean="0"/>
              <a:t>How to Estimate the defect impact </a:t>
            </a:r>
          </a:p>
          <a:p>
            <a:pPr marL="514350" indent="-514350">
              <a:buFont typeface="+mj-lt"/>
              <a:buAutoNum type="arabicPeriod"/>
            </a:pPr>
            <a:r>
              <a:rPr lang="en-US" sz="3400" dirty="0" smtClean="0"/>
              <a:t>Once the critical risks are identified, the financial impact of each risk should be estimated. </a:t>
            </a:r>
          </a:p>
          <a:p>
            <a:pPr marL="514350" indent="-514350">
              <a:buFont typeface="+mj-lt"/>
              <a:buAutoNum type="arabicPeriod"/>
            </a:pPr>
            <a:r>
              <a:rPr lang="en-US" sz="3400" dirty="0" smtClean="0"/>
              <a:t>This can be done by assessing the impact, in dollars, if the risk does become a problem combined with the probability that the risk will become a problem. </a:t>
            </a:r>
          </a:p>
          <a:p>
            <a:pPr marL="514350" indent="-514350">
              <a:buFont typeface="+mj-lt"/>
              <a:buAutoNum type="arabicPeriod"/>
            </a:pPr>
            <a:r>
              <a:rPr lang="en-US" sz="3400" dirty="0" smtClean="0"/>
              <a:t>The product of these two numbers is the expected impact of the risk. </a:t>
            </a:r>
          </a:p>
          <a:p>
            <a:pPr marL="514350" indent="-514350">
              <a:buFont typeface="+mj-lt"/>
              <a:buAutoNum type="arabicPeriod"/>
            </a:pPr>
            <a:r>
              <a:rPr lang="en-US" sz="3400" dirty="0" smtClean="0"/>
              <a:t>The expected impact of a risk (E) is calculated as </a:t>
            </a:r>
          </a:p>
          <a:p>
            <a:pPr marL="514350" indent="-514350">
              <a:buNone/>
            </a:pPr>
            <a:r>
              <a:rPr lang="en-US" sz="3400" dirty="0" smtClean="0"/>
              <a:t>	E = P * I, where:</a:t>
            </a:r>
          </a:p>
          <a:p>
            <a:pPr marL="514350" indent="-514350">
              <a:buNone/>
            </a:pPr>
            <a:r>
              <a:rPr lang="en-US" sz="3400" dirty="0" smtClean="0"/>
              <a:t>	 P= probability of the risk becoming a problem and</a:t>
            </a:r>
          </a:p>
          <a:p>
            <a:pPr marL="514350" indent="-514350">
              <a:buNone/>
            </a:pPr>
            <a:r>
              <a:rPr lang="en-US" sz="3400" dirty="0" smtClean="0"/>
              <a:t>	 I= Impact in dollars if the risk becomes a problem.</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0"/>
            <a:ext cx="8382000" cy="6863417"/>
          </a:xfrm>
          <a:prstGeom prst="rect">
            <a:avLst/>
          </a:prstGeom>
        </p:spPr>
        <p:txBody>
          <a:bodyPr wrap="square">
            <a:spAutoFit/>
          </a:bodyPr>
          <a:lstStyle/>
          <a:p>
            <a:r>
              <a:rPr lang="en-US" sz="2200" dirty="0" smtClean="0"/>
              <a:t>Once the expected impact of each risk is identified, the risks should be prioritized by the expected impact and the degree to which the expected impact can be reduced. While guess work will constitute a major role in producing these numbers, precision is not important. What will be important is to identify the risk, and determine the risk's order of magnitude. Large, complex systems will have many critical risks. Whatever can be done to reduce the probability of each individual critical risk becoming a problem to a very small number should be done. Doing this increases the probability of a successful project by increasing the probability that none of the critical risks will become a problem. </a:t>
            </a:r>
          </a:p>
          <a:p>
            <a:r>
              <a:rPr lang="en-US" sz="2200" dirty="0" smtClean="0"/>
              <a:t>One should assume that an individual critical risk has a low probability of becoming a problem only when there is specific knowledge justifying why it is low. For example, the likelihood that an important requirement was missed may be high if developers have not involved users in the project. If users have actively participated in the requirements definition, and the new system is not a radical departure from an existing system or process, the likelihood may be low. </a:t>
            </a:r>
            <a:endParaRPr lang="en-US"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7315200" cy="3785652"/>
          </a:xfrm>
          <a:prstGeom prst="rect">
            <a:avLst/>
          </a:prstGeom>
        </p:spPr>
        <p:txBody>
          <a:bodyPr wrap="square">
            <a:spAutoFit/>
          </a:bodyPr>
          <a:lstStyle/>
          <a:p>
            <a:r>
              <a:rPr lang="en-US" sz="2400" dirty="0" smtClean="0"/>
              <a:t>For example:</a:t>
            </a:r>
          </a:p>
          <a:p>
            <a:r>
              <a:rPr lang="en-US" sz="2400" dirty="0" smtClean="0"/>
              <a:t> o An organization with a project of 2,500 function points and was about medium at defect discovery and removal would have 1,650 defects remaining after all defect removal and discovery activities.</a:t>
            </a:r>
          </a:p>
          <a:p>
            <a:r>
              <a:rPr lang="en-US" sz="2400" dirty="0" smtClean="0"/>
              <a:t> o The calculation is 2,500 x 1.2 = 3,000 potential defects.</a:t>
            </a:r>
          </a:p>
          <a:p>
            <a:r>
              <a:rPr lang="en-US" sz="2400" dirty="0" smtClean="0"/>
              <a:t> o The organization would be able to remove about 45% of the defects or 1,350 defects.</a:t>
            </a:r>
          </a:p>
          <a:p>
            <a:r>
              <a:rPr lang="en-US" sz="2400" dirty="0" smtClean="0"/>
              <a:t> o The total potential defects (3,000) less the removed defects (1,350) equals the remaining defects of 1,650.</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Techniques For Finding Defects</a:t>
            </a:r>
            <a:endParaRPr lang="en-US" dirty="0"/>
          </a:p>
        </p:txBody>
      </p:sp>
      <p:sp>
        <p:nvSpPr>
          <p:cNvPr id="3" name="Content Placeholder 2"/>
          <p:cNvSpPr>
            <a:spLocks noGrp="1"/>
          </p:cNvSpPr>
          <p:nvPr>
            <p:ph sz="quarter" idx="1"/>
          </p:nvPr>
        </p:nvSpPr>
        <p:spPr>
          <a:xfrm>
            <a:off x="152400" y="609600"/>
            <a:ext cx="8991600" cy="6477000"/>
          </a:xfrm>
        </p:spPr>
        <p:txBody>
          <a:bodyPr>
            <a:noAutofit/>
          </a:bodyPr>
          <a:lstStyle/>
          <a:p>
            <a:r>
              <a:rPr lang="en-US" sz="1800" dirty="0" smtClean="0"/>
              <a:t>Defects are found either by preplanned activities specifically intended to uncover defects (e.g., quality control activities such as inspections, testing, etc.) or by accident (e.g., users in production).</a:t>
            </a:r>
            <a:br>
              <a:rPr lang="en-US" sz="1800" dirty="0" smtClean="0"/>
            </a:br>
            <a:r>
              <a:rPr lang="en-US" sz="1800" dirty="0" smtClean="0"/>
              <a:t>Techniques to find defects can be divided into three categories:</a:t>
            </a:r>
          </a:p>
          <a:p>
            <a:r>
              <a:rPr lang="en-US" sz="1800" b="1" i="1" dirty="0" smtClean="0"/>
              <a:t>Static techniques</a:t>
            </a:r>
            <a:r>
              <a:rPr lang="en-US" sz="1800" dirty="0" smtClean="0"/>
              <a:t>:  Testing that is done without physically executing a program or system. A code review is an example of a static testing technique.</a:t>
            </a:r>
          </a:p>
          <a:p>
            <a:r>
              <a:rPr lang="en-US" sz="1800" b="1" i="1" dirty="0" smtClean="0"/>
              <a:t>Dynamic techniques</a:t>
            </a:r>
            <a:r>
              <a:rPr lang="en-US" sz="1800" dirty="0" smtClean="0"/>
              <a:t>:  Testing in which system components are physically executed to identify defects.  Execution of test cases is an example of a dynamic testing technique.</a:t>
            </a:r>
          </a:p>
          <a:p>
            <a:r>
              <a:rPr lang="en-US" sz="1800" b="1" i="1" dirty="0" smtClean="0"/>
              <a:t>Operational techniques</a:t>
            </a:r>
            <a:r>
              <a:rPr lang="en-US" sz="1800" dirty="0" smtClean="0"/>
              <a:t>:  An operational system produces a deliverable containing a defect found by users, customers, or control personnel -- i.e., the defect is found as a result of a failure.</a:t>
            </a:r>
          </a:p>
          <a:p>
            <a:r>
              <a:rPr lang="en-US" sz="1800" dirty="0" smtClean="0"/>
              <a:t>While it is beyond the scope of this study to compare and contrast the various static, dynamic, and operational techniques, the research did arrive at the following conclusions:</a:t>
            </a:r>
          </a:p>
          <a:p>
            <a:r>
              <a:rPr lang="en-US" sz="1800" dirty="0" smtClean="0"/>
              <a:t>Both static and dynamic techniques are required for an effective defect management program.  In each category, the more formally the techniques were integrated into the development process, the more effective they were.</a:t>
            </a:r>
            <a:br>
              <a:rPr lang="en-US" sz="1800" dirty="0" smtClean="0"/>
            </a:br>
            <a:r>
              <a:rPr lang="en-US" sz="1800" dirty="0" smtClean="0"/>
              <a:t>Since static techniques will generally find defects earlier in the process, they are more efficient at finding defects</a:t>
            </a:r>
            <a:r>
              <a:rPr lang="en-US" sz="1600" dirty="0" smtClean="0"/>
              <a:t>.</a:t>
            </a:r>
          </a:p>
          <a:p>
            <a:pPr>
              <a:buNone/>
            </a:pP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Different causes of software defects</a:t>
            </a:r>
            <a:endParaRPr lang="en-US" dirty="0"/>
          </a:p>
        </p:txBody>
      </p:sp>
      <p:sp>
        <p:nvSpPr>
          <p:cNvPr id="3" name="Content Placeholder 2"/>
          <p:cNvSpPr>
            <a:spLocks noGrp="1"/>
          </p:cNvSpPr>
          <p:nvPr>
            <p:ph sz="quarter" idx="1"/>
          </p:nvPr>
        </p:nvSpPr>
        <p:spPr>
          <a:xfrm>
            <a:off x="457200" y="1295400"/>
            <a:ext cx="8229600" cy="5105400"/>
          </a:xfrm>
        </p:spPr>
        <p:txBody>
          <a:bodyPr>
            <a:normAutofit/>
          </a:bodyPr>
          <a:lstStyle/>
          <a:p>
            <a:r>
              <a:rPr lang="en-US" dirty="0"/>
              <a:t>Miscommunication of requirements introduces error in code</a:t>
            </a:r>
          </a:p>
          <a:p>
            <a:r>
              <a:rPr lang="en-US" dirty="0"/>
              <a:t>Unrealistic time schedule for development</a:t>
            </a:r>
          </a:p>
          <a:p>
            <a:r>
              <a:rPr lang="en-US" dirty="0"/>
              <a:t>Lack of designing experience</a:t>
            </a:r>
          </a:p>
          <a:p>
            <a:r>
              <a:rPr lang="en-US" dirty="0"/>
              <a:t>Lack of coding practices experience</a:t>
            </a:r>
          </a:p>
          <a:p>
            <a:r>
              <a:rPr lang="en-US" dirty="0"/>
              <a:t>Human factors introduces errors in code</a:t>
            </a:r>
          </a:p>
          <a:p>
            <a:r>
              <a:rPr lang="en-US" dirty="0"/>
              <a:t>Lack of version control</a:t>
            </a:r>
          </a:p>
          <a:p>
            <a:r>
              <a:rPr lang="en-US" dirty="0"/>
              <a:t>Buggy third-party tools</a:t>
            </a:r>
          </a:p>
          <a:p>
            <a:r>
              <a:rPr lang="en-US" dirty="0"/>
              <a:t>Last minute changes in the requirement introduce error</a:t>
            </a:r>
          </a:p>
          <a:p>
            <a:r>
              <a:rPr lang="en-US" dirty="0"/>
              <a:t>Poor Software testing skill</a:t>
            </a:r>
          </a:p>
          <a:p>
            <a:endParaRPr lang="en-US" dirty="0"/>
          </a:p>
        </p:txBody>
      </p:sp>
    </p:spTree>
    <p:extLst>
      <p:ext uri="{BB962C8B-B14F-4D97-AF65-F5344CB8AC3E}">
        <p14:creationId xmlns:p14="http://schemas.microsoft.com/office/powerpoint/2010/main" val="2197342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Reporting A Defect</a:t>
            </a:r>
            <a:endParaRPr lang="en-US" dirty="0"/>
          </a:p>
        </p:txBody>
      </p:sp>
      <p:sp>
        <p:nvSpPr>
          <p:cNvPr id="3" name="Content Placeholder 2"/>
          <p:cNvSpPr>
            <a:spLocks noGrp="1"/>
          </p:cNvSpPr>
          <p:nvPr>
            <p:ph sz="quarter" idx="1"/>
          </p:nvPr>
        </p:nvSpPr>
        <p:spPr>
          <a:xfrm>
            <a:off x="457200" y="1143000"/>
            <a:ext cx="8229600" cy="4983163"/>
          </a:xfrm>
        </p:spPr>
        <p:txBody>
          <a:bodyPr/>
          <a:lstStyle/>
          <a:p>
            <a:r>
              <a:rPr lang="en-US" dirty="0" smtClean="0"/>
              <a:t>Be specific</a:t>
            </a:r>
          </a:p>
          <a:p>
            <a:r>
              <a:rPr lang="en-US" dirty="0" smtClean="0"/>
              <a:t>Be detailed</a:t>
            </a:r>
          </a:p>
          <a:p>
            <a:r>
              <a:rPr lang="en-US" dirty="0" smtClean="0"/>
              <a:t>Be objective</a:t>
            </a:r>
          </a:p>
          <a:p>
            <a:r>
              <a:rPr lang="en-US" dirty="0" smtClean="0"/>
              <a:t>Reproduce The Defect</a:t>
            </a:r>
          </a:p>
          <a:p>
            <a:r>
              <a:rPr lang="en-US" dirty="0" smtClean="0"/>
              <a:t>Review the report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Classification</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4091047881"/>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0976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Classification</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smtClean="0"/>
              <a:t>Severity </a:t>
            </a:r>
            <a:r>
              <a:rPr lang="en-US" b="1" dirty="0"/>
              <a:t>Wise</a:t>
            </a:r>
            <a:r>
              <a:rPr lang="en-US" b="1" dirty="0" smtClean="0"/>
              <a:t>:</a:t>
            </a:r>
          </a:p>
          <a:p>
            <a:r>
              <a:rPr lang="en-US" b="1" dirty="0" smtClean="0"/>
              <a:t>Major</a:t>
            </a:r>
            <a:r>
              <a:rPr lang="en-US" b="1" dirty="0"/>
              <a:t>:</a:t>
            </a:r>
            <a:r>
              <a:rPr lang="en-US" dirty="0"/>
              <a:t> A defect, which will cause an observable product failure or departure from requirements.</a:t>
            </a:r>
          </a:p>
          <a:p>
            <a:r>
              <a:rPr lang="en-US" b="1" dirty="0"/>
              <a:t>Minor:</a:t>
            </a:r>
            <a:r>
              <a:rPr lang="en-US" dirty="0"/>
              <a:t> A defect that will not cause a failure in execution of the product.</a:t>
            </a:r>
          </a:p>
          <a:p>
            <a:r>
              <a:rPr lang="en-US" b="1" dirty="0"/>
              <a:t>Fatal:</a:t>
            </a:r>
            <a:r>
              <a:rPr lang="en-US" dirty="0"/>
              <a:t> A defect that will cause the system to crash or close abruptly or effect other applications.</a:t>
            </a:r>
          </a:p>
          <a:p>
            <a:endParaRPr lang="en-US" dirty="0"/>
          </a:p>
        </p:txBody>
      </p:sp>
    </p:spTree>
    <p:extLst>
      <p:ext uri="{BB962C8B-B14F-4D97-AF65-F5344CB8AC3E}">
        <p14:creationId xmlns:p14="http://schemas.microsoft.com/office/powerpoint/2010/main" val="3140425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Classification</a:t>
            </a:r>
            <a:endParaRPr lang="en-US" dirty="0"/>
          </a:p>
        </p:txBody>
      </p:sp>
      <p:sp>
        <p:nvSpPr>
          <p:cNvPr id="3" name="Content Placeholder 2"/>
          <p:cNvSpPr>
            <a:spLocks noGrp="1"/>
          </p:cNvSpPr>
          <p:nvPr>
            <p:ph sz="quarter" idx="1"/>
          </p:nvPr>
        </p:nvSpPr>
        <p:spPr>
          <a:xfrm>
            <a:off x="152400" y="1295400"/>
            <a:ext cx="8839200" cy="5181600"/>
          </a:xfrm>
        </p:spPr>
        <p:txBody>
          <a:bodyPr>
            <a:normAutofit/>
          </a:bodyPr>
          <a:lstStyle/>
          <a:p>
            <a:pPr marL="0" indent="0">
              <a:buNone/>
            </a:pPr>
            <a:r>
              <a:rPr lang="en-US" b="1" dirty="0"/>
              <a:t>Work product wise</a:t>
            </a:r>
            <a:r>
              <a:rPr lang="en-US" b="1" dirty="0" smtClean="0"/>
              <a:t>:</a:t>
            </a:r>
          </a:p>
          <a:p>
            <a:r>
              <a:rPr lang="en-US" b="1" dirty="0" smtClean="0"/>
              <a:t>SSD</a:t>
            </a:r>
            <a:r>
              <a:rPr lang="en-US" b="1" dirty="0"/>
              <a:t>:</a:t>
            </a:r>
            <a:r>
              <a:rPr lang="en-US" dirty="0"/>
              <a:t> A defect from System Study document</a:t>
            </a:r>
          </a:p>
          <a:p>
            <a:r>
              <a:rPr lang="en-US" b="1" dirty="0"/>
              <a:t>FSD:</a:t>
            </a:r>
            <a:r>
              <a:rPr lang="en-US" dirty="0"/>
              <a:t> A defect from Functional Specification document</a:t>
            </a:r>
          </a:p>
          <a:p>
            <a:r>
              <a:rPr lang="en-US" b="1" dirty="0"/>
              <a:t>ADS:</a:t>
            </a:r>
            <a:r>
              <a:rPr lang="en-US" dirty="0"/>
              <a:t> A defect from Architectural Design Document</a:t>
            </a:r>
          </a:p>
          <a:p>
            <a:r>
              <a:rPr lang="en-US" b="1" dirty="0"/>
              <a:t>DDS:</a:t>
            </a:r>
            <a:r>
              <a:rPr lang="en-US" dirty="0"/>
              <a:t> A defect from Detailed Design document</a:t>
            </a:r>
          </a:p>
          <a:p>
            <a:r>
              <a:rPr lang="en-US" b="1" dirty="0"/>
              <a:t>Source code:</a:t>
            </a:r>
            <a:r>
              <a:rPr lang="en-US" dirty="0"/>
              <a:t> A defect from Source code</a:t>
            </a:r>
          </a:p>
          <a:p>
            <a:r>
              <a:rPr lang="en-US" b="1" dirty="0"/>
              <a:t>Test Plan/ Test Cases:</a:t>
            </a:r>
            <a:r>
              <a:rPr lang="en-US" dirty="0"/>
              <a:t> A defect from Test Plan/ Test Cases</a:t>
            </a:r>
          </a:p>
          <a:p>
            <a:r>
              <a:rPr lang="en-US" b="1" dirty="0"/>
              <a:t>User Documentation:</a:t>
            </a:r>
            <a:r>
              <a:rPr lang="en-US" dirty="0"/>
              <a:t> A defect from User manuals, Operating manuals</a:t>
            </a:r>
          </a:p>
          <a:p>
            <a:endParaRPr lang="en-US" dirty="0"/>
          </a:p>
        </p:txBody>
      </p:sp>
    </p:spTree>
    <p:extLst>
      <p:ext uri="{BB962C8B-B14F-4D97-AF65-F5344CB8AC3E}">
        <p14:creationId xmlns:p14="http://schemas.microsoft.com/office/powerpoint/2010/main" val="382026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 Classification</a:t>
            </a:r>
            <a:endParaRPr lang="en-US" dirty="0"/>
          </a:p>
        </p:txBody>
      </p:sp>
      <p:sp>
        <p:nvSpPr>
          <p:cNvPr id="3" name="Content Placeholder 2"/>
          <p:cNvSpPr>
            <a:spLocks noGrp="1"/>
          </p:cNvSpPr>
          <p:nvPr>
            <p:ph sz="quarter" idx="1"/>
          </p:nvPr>
        </p:nvSpPr>
        <p:spPr>
          <a:xfrm>
            <a:off x="457200" y="1600200"/>
            <a:ext cx="8229600" cy="4876800"/>
          </a:xfrm>
        </p:spPr>
        <p:txBody>
          <a:bodyPr>
            <a:normAutofit/>
          </a:bodyPr>
          <a:lstStyle/>
          <a:p>
            <a:pPr marL="0" indent="0">
              <a:buNone/>
            </a:pPr>
            <a:r>
              <a:rPr lang="en-US" b="1" dirty="0"/>
              <a:t>Type of </a:t>
            </a:r>
            <a:r>
              <a:rPr lang="en-US" b="1" dirty="0" smtClean="0"/>
              <a:t>Errors </a:t>
            </a:r>
            <a:r>
              <a:rPr lang="en-US" b="1" dirty="0"/>
              <a:t>Wise: </a:t>
            </a:r>
            <a:endParaRPr lang="en-US" b="1" dirty="0" smtClean="0"/>
          </a:p>
          <a:p>
            <a:r>
              <a:rPr lang="en-US" b="1" dirty="0"/>
              <a:t>Comments:</a:t>
            </a:r>
            <a:r>
              <a:rPr lang="en-US" dirty="0"/>
              <a:t> Inadequate/ incorrect/ misleading or missing comments in the source code</a:t>
            </a:r>
          </a:p>
          <a:p>
            <a:r>
              <a:rPr lang="en-US" b="1" dirty="0"/>
              <a:t>Computational Error:</a:t>
            </a:r>
            <a:r>
              <a:rPr lang="en-US" dirty="0"/>
              <a:t> Improper computation of the formulae / improper business validations in code.</a:t>
            </a:r>
          </a:p>
          <a:p>
            <a:r>
              <a:rPr lang="en-US" b="1" dirty="0"/>
              <a:t>Data error:</a:t>
            </a:r>
            <a:r>
              <a:rPr lang="en-US" dirty="0"/>
              <a:t> Incorrect data population / update in database</a:t>
            </a:r>
          </a:p>
          <a:p>
            <a:r>
              <a:rPr lang="en-US" b="1" dirty="0"/>
              <a:t>Database Error:</a:t>
            </a:r>
            <a:r>
              <a:rPr lang="en-US" dirty="0"/>
              <a:t> Error in the database schema/Design</a:t>
            </a:r>
          </a:p>
          <a:p>
            <a:r>
              <a:rPr lang="en-US" b="1" dirty="0"/>
              <a:t>Missing Design:</a:t>
            </a:r>
            <a:r>
              <a:rPr lang="en-US" dirty="0"/>
              <a:t> Design features/approach missed/not documented in the design document and hence does not correspond to requirements</a:t>
            </a:r>
          </a:p>
          <a:p>
            <a:pPr marL="0" indent="0">
              <a:buNone/>
            </a:pPr>
            <a:endParaRPr lang="en-US" dirty="0"/>
          </a:p>
        </p:txBody>
      </p:sp>
    </p:spTree>
    <p:extLst>
      <p:ext uri="{BB962C8B-B14F-4D97-AF65-F5344CB8AC3E}">
        <p14:creationId xmlns:p14="http://schemas.microsoft.com/office/powerpoint/2010/main" val="162631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21030"/>
            <a:ext cx="8839200" cy="6740307"/>
          </a:xfrm>
          <a:prstGeom prst="rect">
            <a:avLst/>
          </a:prstGeom>
        </p:spPr>
        <p:txBody>
          <a:bodyPr wrap="square">
            <a:spAutoFit/>
          </a:bodyPr>
          <a:lstStyle/>
          <a:p>
            <a:r>
              <a:rPr lang="en-US" sz="2400" b="1" dirty="0"/>
              <a:t>Inadequate or sub optimal Design:</a:t>
            </a:r>
            <a:r>
              <a:rPr lang="en-US" sz="2400" dirty="0"/>
              <a:t> Design features/approach needs additional inputs for it to be </a:t>
            </a:r>
            <a:r>
              <a:rPr lang="en-US" sz="2400" dirty="0" smtClean="0"/>
              <a:t>complete Design </a:t>
            </a:r>
            <a:r>
              <a:rPr lang="en-US" sz="2400" dirty="0"/>
              <a:t>features described does not provide the best approach (optimal approach) towards the solution required</a:t>
            </a:r>
          </a:p>
          <a:p>
            <a:r>
              <a:rPr lang="en-US" sz="2400" b="1" dirty="0"/>
              <a:t>In correct Design:</a:t>
            </a:r>
            <a:r>
              <a:rPr lang="en-US" sz="2400" dirty="0"/>
              <a:t> Wrong or inaccurate Design</a:t>
            </a:r>
          </a:p>
          <a:p>
            <a:r>
              <a:rPr lang="en-US" sz="2400" b="1" dirty="0"/>
              <a:t>Ambiguous Design:</a:t>
            </a:r>
            <a:r>
              <a:rPr lang="en-US" sz="2400" dirty="0"/>
              <a:t> Design feature/approach is not clear to the reviewer. Also includes ambiguous use of words or unclear design features.</a:t>
            </a:r>
          </a:p>
          <a:p>
            <a:r>
              <a:rPr lang="en-US" sz="2400" b="1" dirty="0"/>
              <a:t>Boundary Conditions Neglected:</a:t>
            </a:r>
            <a:r>
              <a:rPr lang="en-US" sz="2400" dirty="0"/>
              <a:t> Boundary conditions not addressed/incorrect</a:t>
            </a:r>
          </a:p>
          <a:p>
            <a:r>
              <a:rPr lang="en-US" sz="2400" b="1" dirty="0"/>
              <a:t>Interface Error:</a:t>
            </a:r>
            <a:r>
              <a:rPr lang="en-US" sz="2400" dirty="0"/>
              <a:t> Internal or external to application interfacing error, Incorrect handling of passing parameters, Incorrect alignment, incorrect/misplaced fields/objects, un friendly window/screen positions</a:t>
            </a:r>
          </a:p>
          <a:p>
            <a:r>
              <a:rPr lang="en-US" sz="2400" b="1" dirty="0"/>
              <a:t>Logic Error:</a:t>
            </a:r>
            <a:r>
              <a:rPr lang="en-US" sz="2400" dirty="0"/>
              <a:t> Missing or Inadequate or irrelevant or ambiguous functionality in source code</a:t>
            </a:r>
          </a:p>
          <a:p>
            <a:r>
              <a:rPr lang="en-US" sz="2400" b="1" dirty="0"/>
              <a:t>Message Error:</a:t>
            </a:r>
            <a:r>
              <a:rPr lang="en-US" sz="2400" dirty="0"/>
              <a:t> Inadequate/ incorrect/ misleading or missing error messages in source code</a:t>
            </a:r>
          </a:p>
        </p:txBody>
      </p:sp>
    </p:spTree>
    <p:extLst>
      <p:ext uri="{BB962C8B-B14F-4D97-AF65-F5344CB8AC3E}">
        <p14:creationId xmlns:p14="http://schemas.microsoft.com/office/powerpoint/2010/main" val="1196083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8305800" cy="6632585"/>
          </a:xfrm>
          <a:prstGeom prst="rect">
            <a:avLst/>
          </a:prstGeom>
        </p:spPr>
        <p:txBody>
          <a:bodyPr wrap="square">
            <a:spAutoFit/>
          </a:bodyPr>
          <a:lstStyle/>
          <a:p>
            <a:r>
              <a:rPr lang="en-US" sz="2500" b="1" dirty="0"/>
              <a:t>Navigation Error:</a:t>
            </a:r>
            <a:r>
              <a:rPr lang="en-US" sz="2500" dirty="0"/>
              <a:t> Navigation not coded correctly in source code</a:t>
            </a:r>
          </a:p>
          <a:p>
            <a:r>
              <a:rPr lang="en-US" sz="2500" b="1" dirty="0"/>
              <a:t>Performance Error:</a:t>
            </a:r>
            <a:r>
              <a:rPr lang="en-US" sz="2500" dirty="0"/>
              <a:t> An error related to performance/optimality of the code</a:t>
            </a:r>
          </a:p>
          <a:p>
            <a:r>
              <a:rPr lang="en-US" sz="2500" b="1" dirty="0"/>
              <a:t>Missing Requirements:</a:t>
            </a:r>
            <a:r>
              <a:rPr lang="en-US" sz="2500" dirty="0"/>
              <a:t> Implicit/Explicit requirements are missed/not documented during requirement phase</a:t>
            </a:r>
          </a:p>
          <a:p>
            <a:r>
              <a:rPr lang="en-US" sz="2500" b="1" dirty="0"/>
              <a:t>Inadequate Requirements:</a:t>
            </a:r>
            <a:r>
              <a:rPr lang="en-US" sz="2500" dirty="0"/>
              <a:t> Requirement needs additional inputs for to be complete</a:t>
            </a:r>
          </a:p>
          <a:p>
            <a:r>
              <a:rPr lang="en-US" sz="2500" b="1" dirty="0"/>
              <a:t>Incorrect Requirements:</a:t>
            </a:r>
            <a:r>
              <a:rPr lang="en-US" sz="2500" dirty="0"/>
              <a:t> Wrong or inaccurate requirements</a:t>
            </a:r>
          </a:p>
          <a:p>
            <a:r>
              <a:rPr lang="en-US" sz="2500" b="1" dirty="0"/>
              <a:t>Ambiguous Requirements:</a:t>
            </a:r>
            <a:r>
              <a:rPr lang="en-US" sz="2500" dirty="0"/>
              <a:t> Requirement is not clear to the reviewer. Also includes ambiguous use of words – e.g. Like, such as, may be, could be, might etc.</a:t>
            </a:r>
          </a:p>
          <a:p>
            <a:r>
              <a:rPr lang="en-US" sz="2500" b="1" dirty="0"/>
              <a:t>Sequencing / Timing Error:</a:t>
            </a:r>
            <a:r>
              <a:rPr lang="en-US" sz="2500" dirty="0"/>
              <a:t> Error due to incorrect/missing consideration to timeouts and improper/missing sequencing in source code.</a:t>
            </a:r>
          </a:p>
        </p:txBody>
      </p:sp>
    </p:spTree>
    <p:extLst>
      <p:ext uri="{BB962C8B-B14F-4D97-AF65-F5344CB8AC3E}">
        <p14:creationId xmlns:p14="http://schemas.microsoft.com/office/powerpoint/2010/main" val="3755519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126</TotalTime>
  <Words>1842</Words>
  <Application>Microsoft Office PowerPoint</Application>
  <PresentationFormat>On-screen Show (4:3)</PresentationFormat>
  <Paragraphs>193</Paragraphs>
  <Slides>30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Book Antiqua</vt:lpstr>
      <vt:lpstr>Calibri</vt:lpstr>
      <vt:lpstr>Century Schoolbook</vt:lpstr>
      <vt:lpstr>Times New Roman</vt:lpstr>
      <vt:lpstr>Wingdings</vt:lpstr>
      <vt:lpstr>Wingdings 2</vt:lpstr>
      <vt:lpstr>Oriel</vt:lpstr>
      <vt:lpstr>Chapter No 5 Defect Management</vt:lpstr>
      <vt:lpstr>PowerPoint Presentation</vt:lpstr>
      <vt:lpstr>Different causes of software defects</vt:lpstr>
      <vt:lpstr>Defect Classification</vt:lpstr>
      <vt:lpstr>Defect Classification</vt:lpstr>
      <vt:lpstr>Defect Classification</vt:lpstr>
      <vt:lpstr>Defect Classification</vt:lpstr>
      <vt:lpstr>PowerPoint Presentation</vt:lpstr>
      <vt:lpstr>PowerPoint Presentation</vt:lpstr>
      <vt:lpstr>PowerPoint Presentation</vt:lpstr>
      <vt:lpstr>Defect Classification</vt:lpstr>
      <vt:lpstr>Defect Management Process</vt:lpstr>
      <vt:lpstr>PowerPoint Presentation</vt:lpstr>
      <vt:lpstr>PowerPoint Presentation</vt:lpstr>
      <vt:lpstr>Defect Life Cycle</vt:lpstr>
      <vt:lpstr>PowerPoint Presentation</vt:lpstr>
      <vt:lpstr>PowerPoint Presentation</vt:lpstr>
      <vt:lpstr>PowerPoint Presentation</vt:lpstr>
      <vt:lpstr>PowerPoint Presentation</vt:lpstr>
      <vt:lpstr>Defect Prevention Process</vt:lpstr>
      <vt:lpstr>PowerPoint Presentation</vt:lpstr>
      <vt:lpstr>PowerPoint Presentation</vt:lpstr>
      <vt:lpstr>PowerPoint Presentation</vt:lpstr>
      <vt:lpstr>Defect Report Template</vt:lpstr>
      <vt:lpstr>PowerPoint Presentation</vt:lpstr>
      <vt:lpstr>Estimate Expected Impact Of A Defect</vt:lpstr>
      <vt:lpstr>PowerPoint Presentation</vt:lpstr>
      <vt:lpstr>PowerPoint Presentation</vt:lpstr>
      <vt:lpstr>Techniques For Finding Defects</vt:lpstr>
      <vt:lpstr>Reporting A Defect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Defect Management</dc:title>
  <dc:creator>Lab-5</dc:creator>
  <cp:lastModifiedBy>Lapcom</cp:lastModifiedBy>
  <cp:revision>15</cp:revision>
  <dcterms:created xsi:type="dcterms:W3CDTF">2018-02-20T03:44:15Z</dcterms:created>
  <dcterms:modified xsi:type="dcterms:W3CDTF">2019-02-12T04:30:49Z</dcterms:modified>
</cp:coreProperties>
</file>