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30"/>
  </p:notesMasterIdLst>
  <p:sldIdLst>
    <p:sldId id="256" r:id="rId2"/>
    <p:sldId id="257" r:id="rId3"/>
    <p:sldId id="258" r:id="rId4"/>
    <p:sldId id="271" r:id="rId5"/>
    <p:sldId id="260" r:id="rId6"/>
    <p:sldId id="276" r:id="rId7"/>
    <p:sldId id="269" r:id="rId8"/>
    <p:sldId id="270" r:id="rId9"/>
    <p:sldId id="259" r:id="rId10"/>
    <p:sldId id="274" r:id="rId11"/>
    <p:sldId id="275" r:id="rId12"/>
    <p:sldId id="272" r:id="rId13"/>
    <p:sldId id="273" r:id="rId14"/>
    <p:sldId id="261" r:id="rId15"/>
    <p:sldId id="283" r:id="rId16"/>
    <p:sldId id="262" r:id="rId17"/>
    <p:sldId id="263" r:id="rId18"/>
    <p:sldId id="264" r:id="rId19"/>
    <p:sldId id="267" r:id="rId20"/>
    <p:sldId id="268" r:id="rId21"/>
    <p:sldId id="265" r:id="rId22"/>
    <p:sldId id="266"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855" autoAdjust="0"/>
  </p:normalViewPr>
  <p:slideViewPr>
    <p:cSldViewPr snapToGrid="0">
      <p:cViewPr varScale="1">
        <p:scale>
          <a:sx n="80" d="100"/>
          <a:sy n="80" d="100"/>
        </p:scale>
        <p:origin x="82"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00BB9-2733-4A77-9388-77B8E7BA8F24}" type="datetimeFigureOut">
              <a:rPr lang="en-US" smtClean="0"/>
              <a:t>04-Jan-18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C68C73-F3A8-48E4-A6AC-584DAEB1B62F}" type="slidenum">
              <a:rPr lang="en-US" smtClean="0"/>
              <a:t>‹#›</a:t>
            </a:fld>
            <a:endParaRPr lang="en-US"/>
          </a:p>
        </p:txBody>
      </p:sp>
    </p:spTree>
    <p:extLst>
      <p:ext uri="{BB962C8B-B14F-4D97-AF65-F5344CB8AC3E}">
        <p14:creationId xmlns:p14="http://schemas.microsoft.com/office/powerpoint/2010/main" val="21501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68C73-F3A8-48E4-A6AC-584DAEB1B62F}" type="slidenum">
              <a:rPr lang="en-US" smtClean="0"/>
              <a:t>26</a:t>
            </a:fld>
            <a:endParaRPr lang="en-US"/>
          </a:p>
        </p:txBody>
      </p:sp>
    </p:spTree>
    <p:extLst>
      <p:ext uri="{BB962C8B-B14F-4D97-AF65-F5344CB8AC3E}">
        <p14:creationId xmlns:p14="http://schemas.microsoft.com/office/powerpoint/2010/main" val="330892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F22EF6-9F1A-43A7-AD70-0D8D7956F848}" type="datetimeFigureOut">
              <a:rPr lang="en-US" smtClean="0"/>
              <a:t>04-Jan-18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134101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22EF6-9F1A-43A7-AD70-0D8D7956F848}" type="datetimeFigureOut">
              <a:rPr lang="en-US" smtClean="0"/>
              <a:t>04-Jan-18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63693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22EF6-9F1A-43A7-AD70-0D8D7956F848}" type="datetimeFigureOut">
              <a:rPr lang="en-US" smtClean="0"/>
              <a:t>04-Jan-18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249921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22EF6-9F1A-43A7-AD70-0D8D7956F848}" type="datetimeFigureOut">
              <a:rPr lang="en-US" smtClean="0"/>
              <a:t>04-Jan-18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52845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22EF6-9F1A-43A7-AD70-0D8D7956F848}" type="datetimeFigureOut">
              <a:rPr lang="en-US" smtClean="0"/>
              <a:t>04-Jan-18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275941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F22EF6-9F1A-43A7-AD70-0D8D7956F848}" type="datetimeFigureOut">
              <a:rPr lang="en-US" smtClean="0"/>
              <a:t>04-Jan-18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203967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F22EF6-9F1A-43A7-AD70-0D8D7956F848}" type="datetimeFigureOut">
              <a:rPr lang="en-US" smtClean="0"/>
              <a:t>04-Jan-18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304351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F22EF6-9F1A-43A7-AD70-0D8D7956F848}" type="datetimeFigureOut">
              <a:rPr lang="en-US" smtClean="0"/>
              <a:t>04-Jan-18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386604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22EF6-9F1A-43A7-AD70-0D8D7956F848}" type="datetimeFigureOut">
              <a:rPr lang="en-US" smtClean="0"/>
              <a:t>04-Jan-18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115081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22EF6-9F1A-43A7-AD70-0D8D7956F848}" type="datetimeFigureOut">
              <a:rPr lang="en-US" smtClean="0"/>
              <a:t>04-Jan-18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34323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22EF6-9F1A-43A7-AD70-0D8D7956F848}" type="datetimeFigureOut">
              <a:rPr lang="en-US" smtClean="0"/>
              <a:t>04-Jan-18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264A9-4765-48B0-9D09-7AFE59431A53}" type="slidenum">
              <a:rPr lang="en-US" smtClean="0"/>
              <a:t>‹#›</a:t>
            </a:fld>
            <a:endParaRPr lang="en-US"/>
          </a:p>
        </p:txBody>
      </p:sp>
    </p:spTree>
    <p:extLst>
      <p:ext uri="{BB962C8B-B14F-4D97-AF65-F5344CB8AC3E}">
        <p14:creationId xmlns:p14="http://schemas.microsoft.com/office/powerpoint/2010/main" val="67987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22EF6-9F1A-43A7-AD70-0D8D7956F848}" type="datetimeFigureOut">
              <a:rPr lang="en-US" smtClean="0"/>
              <a:t>04-Jan-18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264A9-4765-48B0-9D09-7AFE59431A53}" type="slidenum">
              <a:rPr lang="en-US" smtClean="0"/>
              <a:t>‹#›</a:t>
            </a:fld>
            <a:endParaRPr lang="en-US"/>
          </a:p>
        </p:txBody>
      </p:sp>
    </p:spTree>
    <p:extLst>
      <p:ext uri="{BB962C8B-B14F-4D97-AF65-F5344CB8AC3E}">
        <p14:creationId xmlns:p14="http://schemas.microsoft.com/office/powerpoint/2010/main" val="2025797390"/>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toolsqa.com/software-testing/static-test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toolsqa.com/software-testing/dynamic-testi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63521"/>
          </a:xfrm>
        </p:spPr>
        <p:txBody>
          <a:bodyPr/>
          <a:lstStyle/>
          <a:p>
            <a:r>
              <a:rPr lang="en-US" dirty="0" smtClean="0"/>
              <a:t>Software Testing</a:t>
            </a:r>
            <a:endParaRPr lang="en-US" dirty="0"/>
          </a:p>
        </p:txBody>
      </p:sp>
      <p:sp>
        <p:nvSpPr>
          <p:cNvPr id="3" name="Subtitle 2"/>
          <p:cNvSpPr>
            <a:spLocks noGrp="1"/>
          </p:cNvSpPr>
          <p:nvPr>
            <p:ph type="subTitle" idx="1"/>
          </p:nvPr>
        </p:nvSpPr>
        <p:spPr/>
        <p:txBody>
          <a:bodyPr>
            <a:normAutofit/>
          </a:bodyPr>
          <a:lstStyle/>
          <a:p>
            <a:r>
              <a:rPr lang="en-US" sz="4800" dirty="0" smtClean="0"/>
              <a:t>Unit 1 :Basic Of Software Testing</a:t>
            </a:r>
            <a:endParaRPr lang="en-US" sz="4800" dirty="0"/>
          </a:p>
        </p:txBody>
      </p:sp>
    </p:spTree>
    <p:extLst>
      <p:ext uri="{BB962C8B-B14F-4D97-AF65-F5344CB8AC3E}">
        <p14:creationId xmlns:p14="http://schemas.microsoft.com/office/powerpoint/2010/main" val="2002789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3790" y="527134"/>
            <a:ext cx="9775908" cy="6162425"/>
          </a:xfrm>
          <a:prstGeom prst="rect">
            <a:avLst/>
          </a:prstGeom>
        </p:spPr>
      </p:pic>
    </p:spTree>
    <p:extLst>
      <p:ext uri="{BB962C8B-B14F-4D97-AF65-F5344CB8AC3E}">
        <p14:creationId xmlns:p14="http://schemas.microsoft.com/office/powerpoint/2010/main" val="176934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284" y="426077"/>
            <a:ext cx="9922042" cy="2123658"/>
          </a:xfrm>
          <a:prstGeom prst="rect">
            <a:avLst/>
          </a:prstGeom>
        </p:spPr>
        <p:txBody>
          <a:bodyPr wrap="square">
            <a:spAutoFit/>
          </a:bodyPr>
          <a:lstStyle/>
          <a:p>
            <a:r>
              <a:rPr lang="en-US" sz="4800" i="1" dirty="0">
                <a:solidFill>
                  <a:srgbClr val="33CDFF"/>
                </a:solidFill>
                <a:latin typeface="MonotypeCorsiva"/>
              </a:rPr>
              <a:t>Test Plan</a:t>
            </a:r>
          </a:p>
          <a:p>
            <a:r>
              <a:rPr lang="en-US" sz="2800" dirty="0">
                <a:solidFill>
                  <a:srgbClr val="000000"/>
                </a:solidFill>
                <a:latin typeface="TimesNewRomanPSMT"/>
              </a:rPr>
              <a:t>A test plan is a systematic approach to testing </a:t>
            </a:r>
            <a:r>
              <a:rPr lang="en-US" sz="2800" dirty="0" smtClean="0">
                <a:solidFill>
                  <a:srgbClr val="000000"/>
                </a:solidFill>
                <a:latin typeface="TimesNewRomanPSMT"/>
              </a:rPr>
              <a:t>a system </a:t>
            </a:r>
            <a:r>
              <a:rPr lang="en-US" sz="2800" dirty="0">
                <a:solidFill>
                  <a:srgbClr val="000000"/>
                </a:solidFill>
                <a:latin typeface="TimesNewRomanPSMT"/>
              </a:rPr>
              <a:t>i.e. software. The plan typically contains </a:t>
            </a:r>
            <a:r>
              <a:rPr lang="en-US" sz="2800" dirty="0" smtClean="0">
                <a:solidFill>
                  <a:srgbClr val="000000"/>
                </a:solidFill>
                <a:latin typeface="TimesNewRomanPSMT"/>
              </a:rPr>
              <a:t>a detailed </a:t>
            </a:r>
            <a:r>
              <a:rPr lang="en-US" sz="2800" dirty="0">
                <a:solidFill>
                  <a:srgbClr val="000000"/>
                </a:solidFill>
                <a:latin typeface="TimesNewRomanPSMT"/>
              </a:rPr>
              <a:t>understanding of what the eventual </a:t>
            </a:r>
            <a:r>
              <a:rPr lang="en-US" sz="2800" dirty="0" smtClean="0">
                <a:solidFill>
                  <a:srgbClr val="000000"/>
                </a:solidFill>
                <a:latin typeface="TimesNewRomanPSMT"/>
              </a:rPr>
              <a:t>testing workflow </a:t>
            </a:r>
            <a:r>
              <a:rPr lang="en-US" sz="2800" dirty="0">
                <a:solidFill>
                  <a:srgbClr val="000000"/>
                </a:solidFill>
                <a:latin typeface="TimesNewRomanPSMT"/>
              </a:rPr>
              <a:t>will be.</a:t>
            </a:r>
            <a:endParaRPr lang="en-US" sz="2800" dirty="0"/>
          </a:p>
        </p:txBody>
      </p:sp>
      <p:sp>
        <p:nvSpPr>
          <p:cNvPr id="3" name="Rectangle 2"/>
          <p:cNvSpPr/>
          <p:nvPr/>
        </p:nvSpPr>
        <p:spPr>
          <a:xfrm>
            <a:off x="561474" y="2968204"/>
            <a:ext cx="10018294" cy="3847207"/>
          </a:xfrm>
          <a:prstGeom prst="rect">
            <a:avLst/>
          </a:prstGeom>
        </p:spPr>
        <p:txBody>
          <a:bodyPr wrap="square">
            <a:spAutoFit/>
          </a:bodyPr>
          <a:lstStyle/>
          <a:p>
            <a:r>
              <a:rPr lang="en-US" sz="4800" i="1" dirty="0">
                <a:solidFill>
                  <a:srgbClr val="33CDFF"/>
                </a:solidFill>
                <a:latin typeface="MonotypeCorsiva"/>
              </a:rPr>
              <a:t>Test Case</a:t>
            </a:r>
          </a:p>
          <a:p>
            <a:r>
              <a:rPr lang="en-US" sz="2800" dirty="0">
                <a:solidFill>
                  <a:srgbClr val="000000"/>
                </a:solidFill>
                <a:latin typeface="TimesNewRomanPSMT"/>
              </a:rPr>
              <a:t>A test case is a specific procedure </a:t>
            </a:r>
            <a:r>
              <a:rPr lang="en-US" sz="2800" dirty="0" smtClean="0">
                <a:solidFill>
                  <a:srgbClr val="000000"/>
                </a:solidFill>
                <a:latin typeface="TimesNewRomanPSMT"/>
              </a:rPr>
              <a:t>of testing </a:t>
            </a:r>
            <a:r>
              <a:rPr lang="en-US" sz="2800" dirty="0">
                <a:solidFill>
                  <a:srgbClr val="000000"/>
                </a:solidFill>
                <a:latin typeface="TimesNewRomanPSMT"/>
              </a:rPr>
              <a:t>a particular requirement.</a:t>
            </a:r>
          </a:p>
          <a:p>
            <a:r>
              <a:rPr lang="en-US" sz="2800" dirty="0">
                <a:solidFill>
                  <a:srgbClr val="000000"/>
                </a:solidFill>
                <a:latin typeface="TimesNewRomanPSMT"/>
              </a:rPr>
              <a:t>It will include:</a:t>
            </a:r>
          </a:p>
          <a:p>
            <a:r>
              <a:rPr lang="en-US" sz="2800" dirty="0">
                <a:solidFill>
                  <a:srgbClr val="000000"/>
                </a:solidFill>
                <a:latin typeface="TimesNewRomanPSMT"/>
              </a:rPr>
              <a:t>• Identification of </a:t>
            </a:r>
            <a:r>
              <a:rPr lang="en-US" sz="2800" dirty="0" smtClean="0">
                <a:solidFill>
                  <a:srgbClr val="000000"/>
                </a:solidFill>
                <a:latin typeface="TimesNewRomanPSMT"/>
              </a:rPr>
              <a:t>specific requirement tested</a:t>
            </a:r>
          </a:p>
          <a:p>
            <a:r>
              <a:rPr lang="en-US" sz="2800" dirty="0" smtClean="0">
                <a:solidFill>
                  <a:srgbClr val="000000"/>
                </a:solidFill>
                <a:latin typeface="TimesNewRomanPSMT"/>
              </a:rPr>
              <a:t>• </a:t>
            </a:r>
            <a:r>
              <a:rPr lang="en-US" sz="2800" dirty="0">
                <a:solidFill>
                  <a:srgbClr val="000000"/>
                </a:solidFill>
                <a:latin typeface="TimesNewRomanPSMT"/>
              </a:rPr>
              <a:t>Test case success/failure criteria</a:t>
            </a:r>
          </a:p>
          <a:p>
            <a:r>
              <a:rPr lang="en-US" sz="2800" dirty="0">
                <a:solidFill>
                  <a:srgbClr val="000000"/>
                </a:solidFill>
                <a:latin typeface="TimesNewRomanPSMT"/>
              </a:rPr>
              <a:t>• Specific steps to execute test</a:t>
            </a:r>
          </a:p>
          <a:p>
            <a:r>
              <a:rPr lang="en-US" sz="2800" dirty="0">
                <a:solidFill>
                  <a:srgbClr val="000000"/>
                </a:solidFill>
                <a:latin typeface="TimesNewRomanPSMT"/>
              </a:rPr>
              <a:t>• Test Data</a:t>
            </a:r>
            <a:endParaRPr lang="en-US" sz="2800" dirty="0"/>
          </a:p>
        </p:txBody>
      </p:sp>
    </p:spTree>
    <p:extLst>
      <p:ext uri="{BB962C8B-B14F-4D97-AF65-F5344CB8AC3E}">
        <p14:creationId xmlns:p14="http://schemas.microsoft.com/office/powerpoint/2010/main" val="1943162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1" y="394099"/>
            <a:ext cx="11298802" cy="5909310"/>
          </a:xfrm>
          <a:prstGeom prst="rect">
            <a:avLst/>
          </a:prstGeom>
        </p:spPr>
        <p:txBody>
          <a:bodyPr wrap="square">
            <a:spAutoFit/>
          </a:bodyPr>
          <a:lstStyle/>
          <a:p>
            <a:pPr fontAlgn="base"/>
            <a:r>
              <a:rPr lang="en-US" dirty="0">
                <a:solidFill>
                  <a:srgbClr val="00205C"/>
                </a:solidFill>
                <a:latin typeface="Roboto"/>
              </a:rPr>
              <a:t>ENTRY </a:t>
            </a:r>
            <a:r>
              <a:rPr lang="en-US" dirty="0" smtClean="0">
                <a:solidFill>
                  <a:srgbClr val="00205C"/>
                </a:solidFill>
                <a:latin typeface="Roboto"/>
              </a:rPr>
              <a:t>CRITERIA</a:t>
            </a:r>
          </a:p>
          <a:p>
            <a:pPr fontAlgn="base"/>
            <a:endParaRPr lang="en-US" dirty="0">
              <a:solidFill>
                <a:srgbClr val="00205C"/>
              </a:solidFill>
              <a:latin typeface="Roboto"/>
            </a:endParaRPr>
          </a:p>
          <a:p>
            <a:pPr fontAlgn="base"/>
            <a:r>
              <a:rPr lang="en-US" dirty="0">
                <a:solidFill>
                  <a:srgbClr val="666666"/>
                </a:solidFill>
                <a:latin typeface="Roboto"/>
              </a:rPr>
              <a:t>Entry Criteria for QA testing is defined as “Specific conditions or on-going activities that must be present before a process can begin”. In the Systems Development Life Cycle it also specifies which entry criteria are required at each phase. Additionally, it is also important to define the time interval or required amount of lead time that an entry criteria item is available to the process. Input can be divided into two categories. The first is what we receive from development. The second is what we produce that acts as input to later test process steps.</a:t>
            </a:r>
          </a:p>
          <a:p>
            <a:pPr fontAlgn="base"/>
            <a:r>
              <a:rPr lang="en-US" dirty="0">
                <a:solidFill>
                  <a:srgbClr val="666666"/>
                </a:solidFill>
                <a:latin typeface="Roboto"/>
              </a:rPr>
              <a:t>The type of required input from development includes:</a:t>
            </a:r>
          </a:p>
          <a:p>
            <a:pPr fontAlgn="base">
              <a:buFont typeface="+mj-lt"/>
              <a:buAutoNum type="arabicPeriod"/>
            </a:pPr>
            <a:r>
              <a:rPr lang="en-US" dirty="0">
                <a:solidFill>
                  <a:srgbClr val="666666"/>
                </a:solidFill>
                <a:latin typeface="Roboto"/>
              </a:rPr>
              <a:t>Technical Requirements/Statement of Need</a:t>
            </a:r>
          </a:p>
          <a:p>
            <a:pPr fontAlgn="base">
              <a:buFont typeface="+mj-lt"/>
              <a:buAutoNum type="arabicPeriod"/>
            </a:pPr>
            <a:r>
              <a:rPr lang="en-US" dirty="0">
                <a:solidFill>
                  <a:srgbClr val="666666"/>
                </a:solidFill>
                <a:latin typeface="Roboto"/>
              </a:rPr>
              <a:t>Design Document</a:t>
            </a:r>
          </a:p>
          <a:p>
            <a:pPr fontAlgn="base">
              <a:buFont typeface="+mj-lt"/>
              <a:buAutoNum type="arabicPeriod"/>
            </a:pPr>
            <a:r>
              <a:rPr lang="en-US" dirty="0">
                <a:solidFill>
                  <a:srgbClr val="666666"/>
                </a:solidFill>
                <a:latin typeface="Roboto"/>
              </a:rPr>
              <a:t>Change Control</a:t>
            </a:r>
          </a:p>
          <a:p>
            <a:pPr fontAlgn="base">
              <a:buFont typeface="+mj-lt"/>
              <a:buAutoNum type="arabicPeriod"/>
            </a:pPr>
            <a:r>
              <a:rPr lang="en-US" dirty="0">
                <a:solidFill>
                  <a:srgbClr val="666666"/>
                </a:solidFill>
                <a:latin typeface="Roboto"/>
              </a:rPr>
              <a:t>Turnover Document</a:t>
            </a:r>
          </a:p>
          <a:p>
            <a:pPr fontAlgn="base"/>
            <a:r>
              <a:rPr lang="en-US" dirty="0">
                <a:solidFill>
                  <a:srgbClr val="666666"/>
                </a:solidFill>
                <a:latin typeface="Roboto"/>
              </a:rPr>
              <a:t>The type of required input from test includes:</a:t>
            </a:r>
          </a:p>
          <a:p>
            <a:pPr fontAlgn="base">
              <a:buFont typeface="+mj-lt"/>
              <a:buAutoNum type="arabicPeriod"/>
            </a:pPr>
            <a:r>
              <a:rPr lang="en-US" dirty="0">
                <a:solidFill>
                  <a:srgbClr val="666666"/>
                </a:solidFill>
                <a:latin typeface="Roboto"/>
              </a:rPr>
              <a:t>Evaluation of available software test tools</a:t>
            </a:r>
          </a:p>
          <a:p>
            <a:pPr fontAlgn="base">
              <a:buFont typeface="+mj-lt"/>
              <a:buAutoNum type="arabicPeriod"/>
            </a:pPr>
            <a:r>
              <a:rPr lang="en-US" dirty="0">
                <a:solidFill>
                  <a:srgbClr val="666666"/>
                </a:solidFill>
                <a:latin typeface="Roboto"/>
              </a:rPr>
              <a:t>Test Strategy</a:t>
            </a:r>
          </a:p>
          <a:p>
            <a:pPr fontAlgn="base">
              <a:buFont typeface="+mj-lt"/>
              <a:buAutoNum type="arabicPeriod"/>
            </a:pPr>
            <a:r>
              <a:rPr lang="en-US" dirty="0">
                <a:solidFill>
                  <a:srgbClr val="666666"/>
                </a:solidFill>
                <a:latin typeface="Roboto"/>
              </a:rPr>
              <a:t>Test Plan</a:t>
            </a:r>
          </a:p>
          <a:p>
            <a:pPr fontAlgn="base">
              <a:buFont typeface="+mj-lt"/>
              <a:buAutoNum type="arabicPeriod"/>
            </a:pPr>
            <a:r>
              <a:rPr lang="en-US" dirty="0">
                <a:solidFill>
                  <a:srgbClr val="666666"/>
                </a:solidFill>
                <a:latin typeface="Roboto"/>
              </a:rPr>
              <a:t>Test Incident Reports</a:t>
            </a:r>
          </a:p>
          <a:p>
            <a:pPr fontAlgn="base"/>
            <a:r>
              <a:rPr lang="en-US" dirty="0">
                <a:solidFill>
                  <a:srgbClr val="666666"/>
                </a:solidFill>
                <a:latin typeface="Roboto"/>
              </a:rPr>
              <a:t>By referencing the Entry Exit Criteria matrix, we get the clarity of the deliverables expected from each phase. The matrix should contain “date required” and should be modified to meet the specific goals and requirements of each test effort based on size and complexity.</a:t>
            </a:r>
            <a:endParaRPr lang="en-US" b="0" i="0" dirty="0">
              <a:solidFill>
                <a:srgbClr val="666666"/>
              </a:solidFill>
              <a:effectLst/>
              <a:latin typeface="Roboto"/>
            </a:endParaRPr>
          </a:p>
        </p:txBody>
      </p:sp>
    </p:spTree>
    <p:extLst>
      <p:ext uri="{BB962C8B-B14F-4D97-AF65-F5344CB8AC3E}">
        <p14:creationId xmlns:p14="http://schemas.microsoft.com/office/powerpoint/2010/main" val="891310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 y="474345"/>
            <a:ext cx="11656613" cy="5570756"/>
          </a:xfrm>
          <a:prstGeom prst="rect">
            <a:avLst/>
          </a:prstGeom>
        </p:spPr>
        <p:txBody>
          <a:bodyPr wrap="square">
            <a:spAutoFit/>
          </a:bodyPr>
          <a:lstStyle/>
          <a:p>
            <a:pPr fontAlgn="base"/>
            <a:r>
              <a:rPr lang="en-US" dirty="0">
                <a:solidFill>
                  <a:srgbClr val="00205C"/>
                </a:solidFill>
                <a:latin typeface="Roboto"/>
              </a:rPr>
              <a:t>EXIT </a:t>
            </a:r>
            <a:r>
              <a:rPr lang="en-US" dirty="0" smtClean="0">
                <a:solidFill>
                  <a:srgbClr val="00205C"/>
                </a:solidFill>
                <a:latin typeface="Roboto"/>
              </a:rPr>
              <a:t>CRITERIA</a:t>
            </a:r>
          </a:p>
          <a:p>
            <a:pPr fontAlgn="base"/>
            <a:endParaRPr lang="en-US" dirty="0">
              <a:solidFill>
                <a:srgbClr val="00205C"/>
              </a:solidFill>
              <a:latin typeface="Roboto"/>
            </a:endParaRPr>
          </a:p>
          <a:p>
            <a:pPr fontAlgn="base"/>
            <a:r>
              <a:rPr lang="en-US" sz="2000" dirty="0">
                <a:solidFill>
                  <a:srgbClr val="666666"/>
                </a:solidFill>
                <a:latin typeface="Roboto"/>
              </a:rPr>
              <a:t>Exit Criteria is often viewed as a single document </a:t>
            </a:r>
            <a:r>
              <a:rPr lang="en-US" sz="2000" dirty="0" smtClean="0">
                <a:solidFill>
                  <a:srgbClr val="666666"/>
                </a:solidFill>
                <a:latin typeface="Roboto"/>
              </a:rPr>
              <a:t>concluding </a:t>
            </a:r>
            <a:r>
              <a:rPr lang="en-US" sz="2000" dirty="0">
                <a:solidFill>
                  <a:srgbClr val="666666"/>
                </a:solidFill>
                <a:latin typeface="Roboto"/>
              </a:rPr>
              <a:t>the end of a life cycle phase. Exit Criteria is defined as “The specific conditions or on-going activities that must be present before a life cycle phase can be considered complete. The life cycle specifies which exit criteria are required at each phase”. This definition identifies the intermediate deliverables, and allows us to track them as independent events</a:t>
            </a:r>
            <a:r>
              <a:rPr lang="en-US" sz="2000" dirty="0" smtClean="0">
                <a:solidFill>
                  <a:srgbClr val="666666"/>
                </a:solidFill>
                <a:latin typeface="Roboto"/>
              </a:rPr>
              <a:t>.</a:t>
            </a:r>
          </a:p>
          <a:p>
            <a:pPr fontAlgn="base"/>
            <a:endParaRPr lang="en-US" sz="2000" dirty="0">
              <a:solidFill>
                <a:srgbClr val="666666"/>
              </a:solidFill>
              <a:latin typeface="Roboto"/>
            </a:endParaRPr>
          </a:p>
          <a:p>
            <a:pPr fontAlgn="base"/>
            <a:r>
              <a:rPr lang="en-US" sz="2000" dirty="0">
                <a:solidFill>
                  <a:srgbClr val="666666"/>
                </a:solidFill>
                <a:latin typeface="Roboto"/>
              </a:rPr>
              <a:t>The type of output from test includes:</a:t>
            </a:r>
          </a:p>
          <a:p>
            <a:pPr fontAlgn="base">
              <a:buFont typeface="+mj-lt"/>
              <a:buAutoNum type="arabicPeriod"/>
            </a:pPr>
            <a:r>
              <a:rPr lang="en-US" sz="2000" dirty="0">
                <a:solidFill>
                  <a:srgbClr val="666666"/>
                </a:solidFill>
                <a:latin typeface="Roboto"/>
              </a:rPr>
              <a:t>Test Strategy</a:t>
            </a:r>
          </a:p>
          <a:p>
            <a:pPr fontAlgn="base">
              <a:buFont typeface="+mj-lt"/>
              <a:buAutoNum type="arabicPeriod"/>
            </a:pPr>
            <a:r>
              <a:rPr lang="en-US" sz="2000" dirty="0">
                <a:solidFill>
                  <a:srgbClr val="666666"/>
                </a:solidFill>
                <a:latin typeface="Roboto"/>
              </a:rPr>
              <a:t>Test Plan</a:t>
            </a:r>
          </a:p>
          <a:p>
            <a:pPr fontAlgn="base">
              <a:buFont typeface="+mj-lt"/>
              <a:buAutoNum type="arabicPeriod"/>
            </a:pPr>
            <a:r>
              <a:rPr lang="en-US" sz="2000" dirty="0">
                <a:solidFill>
                  <a:srgbClr val="666666"/>
                </a:solidFill>
                <a:latin typeface="Roboto"/>
              </a:rPr>
              <a:t>Test Scripts/Test Case Specifications</a:t>
            </a:r>
          </a:p>
          <a:p>
            <a:pPr fontAlgn="base">
              <a:buFont typeface="+mj-lt"/>
              <a:buAutoNum type="arabicPeriod"/>
            </a:pPr>
            <a:r>
              <a:rPr lang="en-US" sz="2000" dirty="0">
                <a:solidFill>
                  <a:srgbClr val="666666"/>
                </a:solidFill>
                <a:latin typeface="Roboto"/>
              </a:rPr>
              <a:t>Test Logs</a:t>
            </a:r>
          </a:p>
          <a:p>
            <a:pPr fontAlgn="base">
              <a:buFont typeface="+mj-lt"/>
              <a:buAutoNum type="arabicPeriod"/>
            </a:pPr>
            <a:r>
              <a:rPr lang="en-US" sz="2000" dirty="0">
                <a:solidFill>
                  <a:srgbClr val="666666"/>
                </a:solidFill>
                <a:latin typeface="Roboto"/>
              </a:rPr>
              <a:t>Test Incident Report Log</a:t>
            </a:r>
          </a:p>
          <a:p>
            <a:pPr fontAlgn="base">
              <a:buFont typeface="+mj-lt"/>
              <a:buAutoNum type="arabicPeriod"/>
            </a:pPr>
            <a:r>
              <a:rPr lang="en-US" sz="2000" dirty="0">
                <a:solidFill>
                  <a:srgbClr val="666666"/>
                </a:solidFill>
                <a:latin typeface="Roboto"/>
              </a:rPr>
              <a:t>Test Summary Report/Findings Report</a:t>
            </a:r>
          </a:p>
          <a:p>
            <a:pPr fontAlgn="base"/>
            <a:r>
              <a:rPr lang="en-US" sz="2000" dirty="0">
                <a:solidFill>
                  <a:srgbClr val="666666"/>
                </a:solidFill>
                <a:latin typeface="Roboto"/>
              </a:rPr>
              <a:t>By identifying the specific Exit criteria, we are able to identify and plan how these steps and processes fit into the life cycle. All of the Exit Criteria listed above, less the Test Summary/Findings Report; act as Entry Criteria to alter process.</a:t>
            </a:r>
            <a:endParaRPr lang="en-US" sz="2000" b="0" i="0" dirty="0">
              <a:solidFill>
                <a:srgbClr val="666666"/>
              </a:solidFill>
              <a:effectLst/>
              <a:latin typeface="Roboto"/>
            </a:endParaRPr>
          </a:p>
        </p:txBody>
      </p:sp>
    </p:spTree>
    <p:extLst>
      <p:ext uri="{BB962C8B-B14F-4D97-AF65-F5344CB8AC3E}">
        <p14:creationId xmlns:p14="http://schemas.microsoft.com/office/powerpoint/2010/main" val="1404198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Who is a </a:t>
            </a:r>
            <a:r>
              <a:rPr lang="en-US" i="1" dirty="0" err="1" smtClean="0"/>
              <a:t>SoftwareTester</a:t>
            </a:r>
            <a:r>
              <a:rPr lang="en-US" i="1" dirty="0"/>
              <a:t>??..</a:t>
            </a:r>
            <a:endParaRPr lang="en-US" dirty="0"/>
          </a:p>
        </p:txBody>
      </p:sp>
      <p:sp>
        <p:nvSpPr>
          <p:cNvPr id="3" name="Content Placeholder 2"/>
          <p:cNvSpPr>
            <a:spLocks noGrp="1"/>
          </p:cNvSpPr>
          <p:nvPr>
            <p:ph idx="1"/>
          </p:nvPr>
        </p:nvSpPr>
        <p:spPr>
          <a:xfrm>
            <a:off x="838200" y="1825624"/>
            <a:ext cx="10515600" cy="4638785"/>
          </a:xfrm>
        </p:spPr>
        <p:txBody>
          <a:bodyPr/>
          <a:lstStyle/>
          <a:p>
            <a:r>
              <a:rPr lang="en-US" dirty="0"/>
              <a:t>Software Tester is the one who performs testing </a:t>
            </a:r>
            <a:r>
              <a:rPr lang="en-US" dirty="0" smtClean="0"/>
              <a:t>and find </a:t>
            </a:r>
            <a:r>
              <a:rPr lang="en-US" dirty="0"/>
              <a:t>bugs, if they </a:t>
            </a:r>
            <a:r>
              <a:rPr lang="en-US" dirty="0" smtClean="0"/>
              <a:t>exist </a:t>
            </a:r>
            <a:r>
              <a:rPr lang="en-US" dirty="0"/>
              <a:t>in the tested application</a:t>
            </a:r>
            <a:r>
              <a:rPr lang="en-US" dirty="0" smtClean="0"/>
              <a:t>.</a:t>
            </a:r>
          </a:p>
          <a:p>
            <a:pPr marL="0" indent="0">
              <a:buNone/>
            </a:pPr>
            <a:endParaRPr lang="en-US" dirty="0"/>
          </a:p>
        </p:txBody>
      </p:sp>
      <p:pic>
        <p:nvPicPr>
          <p:cNvPr id="4" name="Picture 3"/>
          <p:cNvPicPr>
            <a:picLocks noChangeAspect="1"/>
          </p:cNvPicPr>
          <p:nvPr/>
        </p:nvPicPr>
        <p:blipFill>
          <a:blip r:embed="rId2"/>
          <a:stretch>
            <a:fillRect/>
          </a:stretch>
        </p:blipFill>
        <p:spPr>
          <a:xfrm>
            <a:off x="2059388" y="2664016"/>
            <a:ext cx="8189427" cy="3800393"/>
          </a:xfrm>
          <a:prstGeom prst="rect">
            <a:avLst/>
          </a:prstGeom>
        </p:spPr>
      </p:pic>
    </p:spTree>
    <p:extLst>
      <p:ext uri="{BB962C8B-B14F-4D97-AF65-F5344CB8AC3E}">
        <p14:creationId xmlns:p14="http://schemas.microsoft.com/office/powerpoint/2010/main" val="91106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7850"/>
          </a:xfrm>
        </p:spPr>
        <p:txBody>
          <a:bodyPr>
            <a:normAutofit fontScale="90000"/>
          </a:bodyPr>
          <a:lstStyle/>
          <a:p>
            <a:r>
              <a:rPr lang="en-US" dirty="0" smtClean="0"/>
              <a:t>Skills Required for Tester</a:t>
            </a:r>
            <a:endParaRPr lang="en-US" dirty="0"/>
          </a:p>
        </p:txBody>
      </p:sp>
      <p:sp>
        <p:nvSpPr>
          <p:cNvPr id="3" name="Content Placeholder 2"/>
          <p:cNvSpPr>
            <a:spLocks noGrp="1"/>
          </p:cNvSpPr>
          <p:nvPr>
            <p:ph idx="1"/>
          </p:nvPr>
        </p:nvSpPr>
        <p:spPr>
          <a:xfrm>
            <a:off x="838200" y="942976"/>
            <a:ext cx="10515600" cy="5233987"/>
          </a:xfrm>
        </p:spPr>
        <p:txBody>
          <a:bodyPr/>
          <a:lstStyle/>
          <a:p>
            <a:r>
              <a:rPr lang="en-US" dirty="0" smtClean="0"/>
              <a:t>Communication skills</a:t>
            </a:r>
          </a:p>
          <a:p>
            <a:r>
              <a:rPr lang="en-US" dirty="0" smtClean="0"/>
              <a:t>Domain knowledge</a:t>
            </a:r>
          </a:p>
          <a:p>
            <a:r>
              <a:rPr lang="en-US" dirty="0" smtClean="0"/>
              <a:t>Desire to learn</a:t>
            </a:r>
          </a:p>
          <a:p>
            <a:r>
              <a:rPr lang="en-US" dirty="0" smtClean="0"/>
              <a:t>Technical skills</a:t>
            </a:r>
          </a:p>
          <a:p>
            <a:r>
              <a:rPr lang="en-US" dirty="0" smtClean="0"/>
              <a:t>Analytical skills</a:t>
            </a:r>
          </a:p>
          <a:p>
            <a:r>
              <a:rPr lang="en-US" dirty="0" smtClean="0"/>
              <a:t>Planning</a:t>
            </a:r>
          </a:p>
          <a:p>
            <a:r>
              <a:rPr lang="en-US" dirty="0" smtClean="0"/>
              <a:t>Integrity</a:t>
            </a:r>
          </a:p>
          <a:p>
            <a:r>
              <a:rPr lang="en-US" dirty="0" smtClean="0"/>
              <a:t>Curiosity</a:t>
            </a:r>
          </a:p>
          <a:p>
            <a:r>
              <a:rPr lang="en-US" dirty="0" smtClean="0"/>
              <a:t>Think from users perspective</a:t>
            </a:r>
          </a:p>
          <a:p>
            <a:r>
              <a:rPr lang="en-US" dirty="0" smtClean="0"/>
              <a:t>Be a good judge of your product</a:t>
            </a:r>
            <a:endParaRPr lang="en-US" dirty="0"/>
          </a:p>
        </p:txBody>
      </p:sp>
    </p:spTree>
    <p:extLst>
      <p:ext uri="{BB962C8B-B14F-4D97-AF65-F5344CB8AC3E}">
        <p14:creationId xmlns:p14="http://schemas.microsoft.com/office/powerpoint/2010/main" val="65890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0033"/>
                </a:solidFill>
                <a:latin typeface="Arial"/>
                <a:ea typeface="Arial"/>
                <a:cs typeface="Arial"/>
                <a:sym typeface="Arial"/>
              </a:rPr>
              <a:t>Software Quality Concept </a:t>
            </a:r>
            <a:endParaRPr lang="en-US" dirty="0"/>
          </a:p>
        </p:txBody>
      </p:sp>
      <p:sp>
        <p:nvSpPr>
          <p:cNvPr id="3" name="Content Placeholder 2"/>
          <p:cNvSpPr>
            <a:spLocks noGrp="1"/>
          </p:cNvSpPr>
          <p:nvPr>
            <p:ph idx="1"/>
          </p:nvPr>
        </p:nvSpPr>
        <p:spPr/>
        <p:txBody>
          <a:bodyPr/>
          <a:lstStyle/>
          <a:p>
            <a:pPr marL="0" indent="0">
              <a:lnSpc>
                <a:spcPct val="100000"/>
              </a:lnSpc>
              <a:spcBef>
                <a:spcPts val="0"/>
              </a:spcBef>
              <a:buNone/>
            </a:pPr>
            <a:r>
              <a:rPr lang="en-US" b="1" i="1" dirty="0" smtClean="0">
                <a:solidFill>
                  <a:srgbClr val="000000"/>
                </a:solidFill>
                <a:latin typeface="Arial"/>
                <a:ea typeface="Arial"/>
                <a:cs typeface="Arial"/>
                <a:sym typeface="Arial"/>
              </a:rPr>
              <a:t>Quality</a:t>
            </a:r>
            <a:r>
              <a:rPr lang="en-US" dirty="0" smtClean="0">
                <a:solidFill>
                  <a:srgbClr val="000000"/>
                </a:solidFill>
                <a:latin typeface="Arial"/>
                <a:ea typeface="Arial"/>
                <a:cs typeface="Arial"/>
                <a:sym typeface="Arial"/>
              </a:rPr>
              <a:t> : Quality means consistently meeting customer needs in terms of requirement, Cost and delivery schedule.</a:t>
            </a:r>
          </a:p>
          <a:p>
            <a:pPr marL="0" indent="0">
              <a:lnSpc>
                <a:spcPct val="100000"/>
              </a:lnSpc>
              <a:spcBef>
                <a:spcPts val="563"/>
              </a:spcBef>
              <a:buNone/>
            </a:pPr>
            <a:r>
              <a:rPr lang="en-US" dirty="0" smtClean="0">
                <a:solidFill>
                  <a:srgbClr val="000000"/>
                </a:solidFill>
                <a:latin typeface="Arial"/>
                <a:ea typeface="Arial"/>
                <a:cs typeface="Arial"/>
                <a:sym typeface="Arial"/>
              </a:rPr>
              <a:t>Quality of s/w is reasonably bug free, delivered on time and within budget, meets requirements and exceptions and is maintainable</a:t>
            </a:r>
            <a:endParaRPr lang="en-US" dirty="0"/>
          </a:p>
        </p:txBody>
      </p:sp>
    </p:spTree>
    <p:extLst>
      <p:ext uri="{BB962C8B-B14F-4D97-AF65-F5344CB8AC3E}">
        <p14:creationId xmlns:p14="http://schemas.microsoft.com/office/powerpoint/2010/main" val="1480178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0033"/>
                </a:solidFill>
                <a:latin typeface="Arial"/>
                <a:ea typeface="Arial"/>
                <a:cs typeface="Arial"/>
                <a:sym typeface="Arial"/>
              </a:rPr>
              <a:t>Software Quality Concept </a:t>
            </a:r>
            <a:endParaRPr lang="en-US" dirty="0"/>
          </a:p>
        </p:txBody>
      </p:sp>
      <p:sp>
        <p:nvSpPr>
          <p:cNvPr id="3" name="Content Placeholder 2"/>
          <p:cNvSpPr>
            <a:spLocks noGrp="1"/>
          </p:cNvSpPr>
          <p:nvPr>
            <p:ph idx="1"/>
          </p:nvPr>
        </p:nvSpPr>
        <p:spPr/>
        <p:txBody>
          <a:bodyPr/>
          <a:lstStyle/>
          <a:p>
            <a:pPr marL="381000" lvl="0" indent="-248355">
              <a:lnSpc>
                <a:spcPct val="100000"/>
              </a:lnSpc>
              <a:spcBef>
                <a:spcPts val="563"/>
              </a:spcBef>
              <a:buClr>
                <a:srgbClr val="000000"/>
              </a:buClr>
              <a:buSzPct val="100358"/>
              <a:buFont typeface="Arial"/>
              <a:buChar char="●"/>
            </a:pPr>
            <a:r>
              <a:rPr lang="en-US" b="1" i="1" dirty="0" smtClean="0">
                <a:solidFill>
                  <a:srgbClr val="000000"/>
                </a:solidFill>
                <a:latin typeface="Arial"/>
                <a:ea typeface="Arial"/>
                <a:cs typeface="Arial"/>
                <a:sym typeface="Arial"/>
              </a:rPr>
              <a:t>Quality Control</a:t>
            </a:r>
            <a:r>
              <a:rPr lang="en-US" dirty="0" smtClean="0">
                <a:solidFill>
                  <a:srgbClr val="000000"/>
                </a:solidFill>
                <a:latin typeface="Arial"/>
                <a:ea typeface="Arial"/>
                <a:cs typeface="Arial"/>
                <a:sym typeface="Arial"/>
              </a:rPr>
              <a:t>: “All </a:t>
            </a:r>
            <a:r>
              <a:rPr lang="en-US" b="1" dirty="0" smtClean="0">
                <a:solidFill>
                  <a:srgbClr val="000000"/>
                </a:solidFill>
                <a:latin typeface="Arial"/>
                <a:ea typeface="Arial"/>
                <a:cs typeface="Arial"/>
                <a:sym typeface="Arial"/>
              </a:rPr>
              <a:t>defined </a:t>
            </a:r>
            <a:r>
              <a:rPr lang="en-US" dirty="0" smtClean="0">
                <a:solidFill>
                  <a:srgbClr val="000000"/>
                </a:solidFill>
                <a:latin typeface="Arial"/>
                <a:ea typeface="Arial"/>
                <a:cs typeface="Arial"/>
                <a:sym typeface="Arial"/>
              </a:rPr>
              <a:t>work products and </a:t>
            </a:r>
            <a:r>
              <a:rPr lang="en-US" b="1" dirty="0" smtClean="0">
                <a:solidFill>
                  <a:srgbClr val="000000"/>
                </a:solidFill>
                <a:latin typeface="Arial"/>
                <a:ea typeface="Arial"/>
                <a:cs typeface="Arial"/>
                <a:sym typeface="Arial"/>
              </a:rPr>
              <a:t>Measurable Specifications</a:t>
            </a:r>
            <a:r>
              <a:rPr lang="en-US" dirty="0" smtClean="0">
                <a:solidFill>
                  <a:srgbClr val="000000"/>
                </a:solidFill>
                <a:latin typeface="Arial"/>
                <a:ea typeface="Arial"/>
                <a:cs typeface="Arial"/>
                <a:sym typeface="Arial"/>
              </a:rPr>
              <a:t>”  are compared with the output of each process. </a:t>
            </a:r>
          </a:p>
          <a:p>
            <a:pPr marL="381000" lvl="0" indent="-248355">
              <a:lnSpc>
                <a:spcPct val="100000"/>
              </a:lnSpc>
              <a:spcBef>
                <a:spcPts val="563"/>
              </a:spcBef>
              <a:buClr>
                <a:srgbClr val="000000"/>
              </a:buClr>
              <a:buSzPct val="100358"/>
              <a:buFont typeface="Arial"/>
              <a:buChar char="●"/>
            </a:pPr>
            <a:r>
              <a:rPr lang="en-US" dirty="0" smtClean="0">
                <a:solidFill>
                  <a:srgbClr val="000000"/>
                </a:solidFill>
                <a:latin typeface="Arial"/>
                <a:ea typeface="Arial"/>
                <a:cs typeface="Arial"/>
                <a:sym typeface="Arial"/>
              </a:rPr>
              <a:t>Quality control focuses on operational technique and activities used to fulfill and verify requirement of quality.</a:t>
            </a:r>
          </a:p>
          <a:p>
            <a:pPr marL="381000" lvl="0" indent="-248355">
              <a:lnSpc>
                <a:spcPct val="100000"/>
              </a:lnSpc>
              <a:spcBef>
                <a:spcPts val="563"/>
              </a:spcBef>
              <a:buClr>
                <a:srgbClr val="000000"/>
              </a:buClr>
              <a:buSzPct val="100358"/>
              <a:buFont typeface="Arial"/>
              <a:buChar char="●"/>
            </a:pPr>
            <a:r>
              <a:rPr lang="en-US" dirty="0" smtClean="0">
                <a:solidFill>
                  <a:srgbClr val="000000"/>
                </a:solidFill>
                <a:latin typeface="Arial"/>
                <a:ea typeface="Arial"/>
                <a:cs typeface="Arial"/>
                <a:sym typeface="Arial"/>
              </a:rPr>
              <a:t>- S/w quality involves – Series of inspection, reviews, and test used through out the s/w process. </a:t>
            </a:r>
          </a:p>
          <a:p>
            <a:endParaRPr lang="en-US" dirty="0"/>
          </a:p>
        </p:txBody>
      </p:sp>
    </p:spTree>
    <p:extLst>
      <p:ext uri="{BB962C8B-B14F-4D97-AF65-F5344CB8AC3E}">
        <p14:creationId xmlns:p14="http://schemas.microsoft.com/office/powerpoint/2010/main" val="622768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9471" y="389652"/>
            <a:ext cx="10106108" cy="6111097"/>
          </a:xfrm>
          <a:prstGeom prst="rect">
            <a:avLst/>
          </a:prstGeom>
        </p:spPr>
        <p:txBody>
          <a:bodyPr wrap="square">
            <a:spAutoFit/>
          </a:bodyPr>
          <a:lstStyle/>
          <a:p>
            <a:pPr>
              <a:lnSpc>
                <a:spcPct val="120089"/>
              </a:lnSpc>
            </a:pPr>
            <a:r>
              <a:rPr lang="en-US" sz="3600" b="1" i="1" dirty="0" smtClean="0">
                <a:solidFill>
                  <a:srgbClr val="000000"/>
                </a:solidFill>
                <a:latin typeface="Arial"/>
                <a:ea typeface="Arial"/>
                <a:cs typeface="Arial"/>
                <a:sym typeface="Arial"/>
              </a:rPr>
              <a:t>Quality</a:t>
            </a:r>
            <a:r>
              <a:rPr lang="en-US" sz="2800" b="1" i="1" dirty="0" smtClean="0">
                <a:solidFill>
                  <a:srgbClr val="000000"/>
                </a:solidFill>
                <a:latin typeface="Arial"/>
                <a:ea typeface="Arial"/>
                <a:cs typeface="Arial"/>
                <a:sym typeface="Arial"/>
              </a:rPr>
              <a:t> Assurance (QA</a:t>
            </a:r>
            <a:r>
              <a:rPr lang="en-US" sz="2800" dirty="0" smtClean="0">
                <a:solidFill>
                  <a:srgbClr val="000000"/>
                </a:solidFill>
                <a:latin typeface="Arial"/>
                <a:ea typeface="Arial"/>
                <a:cs typeface="Arial"/>
                <a:sym typeface="Arial"/>
              </a:rPr>
              <a:t>): consist of Auditing and reporting procedure. Which are used to provide necessary data to management. In order to make decision.</a:t>
            </a:r>
          </a:p>
          <a:p>
            <a:pPr>
              <a:lnSpc>
                <a:spcPct val="120089"/>
              </a:lnSpc>
              <a:spcBef>
                <a:spcPts val="563"/>
              </a:spcBef>
            </a:pPr>
            <a:endParaRPr lang="en-US" sz="2800" dirty="0" smtClean="0">
              <a:solidFill>
                <a:srgbClr val="000000"/>
              </a:solidFill>
              <a:latin typeface="Arial"/>
              <a:ea typeface="Arial"/>
              <a:cs typeface="Arial"/>
              <a:sym typeface="Arial"/>
            </a:endParaRPr>
          </a:p>
          <a:p>
            <a:pPr marL="381000" lvl="0" indent="-248355">
              <a:lnSpc>
                <a:spcPct val="120089"/>
              </a:lnSpc>
              <a:spcBef>
                <a:spcPts val="563"/>
              </a:spcBef>
              <a:buClr>
                <a:srgbClr val="000000"/>
              </a:buClr>
              <a:buSzPct val="100358"/>
              <a:buFont typeface="Arial"/>
              <a:buChar char="●"/>
            </a:pPr>
            <a:r>
              <a:rPr lang="en-US" sz="2800" dirty="0" smtClean="0">
                <a:solidFill>
                  <a:srgbClr val="000000"/>
                </a:solidFill>
                <a:latin typeface="Arial"/>
                <a:ea typeface="Arial"/>
                <a:cs typeface="Arial"/>
                <a:sym typeface="Arial"/>
              </a:rPr>
              <a:t>Goal of Quality Assurance is to provide adequate confidence that a product or services is of the and quality expected by the customer.</a:t>
            </a:r>
          </a:p>
          <a:p>
            <a:pPr marL="381000" lvl="0" indent="-248355">
              <a:lnSpc>
                <a:spcPct val="120089"/>
              </a:lnSpc>
              <a:spcBef>
                <a:spcPts val="563"/>
              </a:spcBef>
              <a:buClr>
                <a:srgbClr val="000000"/>
              </a:buClr>
              <a:buSzPct val="100358"/>
              <a:buFont typeface="Arial"/>
              <a:buChar char="●"/>
            </a:pPr>
            <a:r>
              <a:rPr lang="en-US" sz="2800" dirty="0" smtClean="0">
                <a:solidFill>
                  <a:srgbClr val="000000"/>
                </a:solidFill>
                <a:latin typeface="Arial"/>
                <a:ea typeface="Arial"/>
                <a:cs typeface="Arial"/>
                <a:sym typeface="Arial"/>
              </a:rPr>
              <a:t>If the data provided through quality assurance identify problems, then it is management’s responsibility to address the problems &amp; apply the necessary resources to resole quality issues. </a:t>
            </a:r>
            <a:endParaRPr lang="en-US" sz="28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350456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586" y="863890"/>
            <a:ext cx="10948947" cy="3865674"/>
          </a:xfrm>
          <a:prstGeom prst="rect">
            <a:avLst/>
          </a:prstGeom>
        </p:spPr>
        <p:txBody>
          <a:bodyPr wrap="square">
            <a:spAutoFit/>
          </a:bodyPr>
          <a:lstStyle/>
          <a:p>
            <a:pPr marL="381000" lvl="0" indent="-248355">
              <a:lnSpc>
                <a:spcPct val="120089"/>
              </a:lnSpc>
              <a:buClr>
                <a:srgbClr val="000000"/>
              </a:buClr>
              <a:buSzPct val="100358"/>
              <a:buFont typeface="Arial"/>
              <a:buChar char="●"/>
            </a:pPr>
            <a:r>
              <a:rPr lang="en-US" sz="2800" dirty="0" smtClean="0">
                <a:solidFill>
                  <a:srgbClr val="000000"/>
                </a:solidFill>
                <a:latin typeface="Arial"/>
                <a:ea typeface="Arial"/>
                <a:cs typeface="Arial"/>
                <a:sym typeface="Arial"/>
              </a:rPr>
              <a:t>S/w Quality Assurance is planned and systematic way to evaluate quality of s/w product standards processes and procedures.</a:t>
            </a:r>
          </a:p>
          <a:p>
            <a:pPr marL="381000" lvl="0" indent="-248355">
              <a:lnSpc>
                <a:spcPct val="120089"/>
              </a:lnSpc>
              <a:spcBef>
                <a:spcPts val="563"/>
              </a:spcBef>
              <a:buClr>
                <a:srgbClr val="000000"/>
              </a:buClr>
              <a:buSzPct val="100358"/>
              <a:buFont typeface="Arial"/>
              <a:buChar char="●"/>
            </a:pPr>
            <a:r>
              <a:rPr lang="en-US" sz="2800" dirty="0" smtClean="0">
                <a:solidFill>
                  <a:srgbClr val="000000"/>
                </a:solidFill>
                <a:latin typeface="Arial"/>
                <a:ea typeface="Arial"/>
                <a:cs typeface="Arial"/>
                <a:sym typeface="Arial"/>
              </a:rPr>
              <a:t>SQA includes the process of insuring that standers and procedures are established and are followed throughout the software acquisition Life cycle.</a:t>
            </a:r>
          </a:p>
          <a:p>
            <a:pPr marL="381000" lvl="0" indent="-248355">
              <a:lnSpc>
                <a:spcPct val="120089"/>
              </a:lnSpc>
              <a:spcBef>
                <a:spcPts val="563"/>
              </a:spcBef>
              <a:buClr>
                <a:srgbClr val="000000"/>
              </a:buClr>
              <a:buSzPct val="100358"/>
              <a:buFont typeface="Arial"/>
              <a:buChar char="●"/>
            </a:pPr>
            <a:r>
              <a:rPr lang="en-US" sz="2800" dirty="0" smtClean="0">
                <a:solidFill>
                  <a:srgbClr val="000000"/>
                </a:solidFill>
                <a:latin typeface="Arial"/>
                <a:ea typeface="Arial"/>
                <a:cs typeface="Arial"/>
                <a:sym typeface="Arial"/>
              </a:rPr>
              <a:t>“ </a:t>
            </a:r>
            <a:r>
              <a:rPr lang="en-US" sz="2800" i="1" dirty="0" smtClean="0">
                <a:solidFill>
                  <a:srgbClr val="000000"/>
                </a:solidFill>
                <a:latin typeface="Arial"/>
                <a:ea typeface="Arial"/>
                <a:cs typeface="Arial"/>
                <a:sym typeface="Arial"/>
              </a:rPr>
              <a:t>SQA consists of a means of monitoring the s/w engineering process and methods used to insure quality </a:t>
            </a:r>
            <a:r>
              <a:rPr lang="en-US" i="1" dirty="0" smtClean="0">
                <a:solidFill>
                  <a:srgbClr val="000000"/>
                </a:solidFill>
                <a:latin typeface="Arial"/>
                <a:ea typeface="Arial"/>
                <a:cs typeface="Arial"/>
                <a:sym typeface="Arial"/>
              </a:rPr>
              <a:t>”</a:t>
            </a:r>
            <a:r>
              <a:rPr lang="en-US" dirty="0" smtClean="0">
                <a:solidFill>
                  <a:srgbClr val="000000"/>
                </a:solidFill>
                <a:latin typeface="Arial"/>
                <a:ea typeface="Arial"/>
                <a:cs typeface="Arial"/>
                <a:sym typeface="Arial"/>
              </a:rPr>
              <a:t> </a:t>
            </a:r>
            <a:endParaRPr lang="en-US"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942424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SOFTWARE QUALITY Fundamentals</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DEFINITION</a:t>
            </a:r>
            <a:endParaRPr lang="en-US" dirty="0"/>
          </a:p>
          <a:p>
            <a:r>
              <a:rPr lang="en-US" dirty="0"/>
              <a:t>Software quality is the degree of conformance to explicit or implicit requirements and expectations.</a:t>
            </a:r>
          </a:p>
          <a:p>
            <a:pPr marL="0" indent="0">
              <a:buNone/>
            </a:pPr>
            <a:r>
              <a:rPr lang="en-US" u="sng" dirty="0"/>
              <a:t>Explanation:</a:t>
            </a:r>
            <a:endParaRPr lang="en-US" dirty="0"/>
          </a:p>
          <a:p>
            <a:r>
              <a:rPr lang="en-US" i="1" dirty="0"/>
              <a:t>Explicit</a:t>
            </a:r>
            <a:r>
              <a:rPr lang="en-US" dirty="0"/>
              <a:t>: clearly defined and documented</a:t>
            </a:r>
          </a:p>
          <a:p>
            <a:r>
              <a:rPr lang="en-US" i="1" dirty="0"/>
              <a:t>Implicit</a:t>
            </a:r>
            <a:r>
              <a:rPr lang="en-US" dirty="0"/>
              <a:t>: not clearly defined and documented but indirectly suggested</a:t>
            </a:r>
          </a:p>
          <a:p>
            <a:r>
              <a:rPr lang="en-US" i="1" dirty="0"/>
              <a:t>Requirements</a:t>
            </a:r>
            <a:r>
              <a:rPr lang="en-US" dirty="0"/>
              <a:t>: business/product/software requirements</a:t>
            </a:r>
          </a:p>
          <a:p>
            <a:r>
              <a:rPr lang="en-US" i="1" dirty="0"/>
              <a:t>Expectations</a:t>
            </a:r>
            <a:r>
              <a:rPr lang="en-US" dirty="0"/>
              <a:t>: mainly end-user expectations</a:t>
            </a:r>
          </a:p>
          <a:p>
            <a:endParaRPr lang="en-US" dirty="0"/>
          </a:p>
        </p:txBody>
      </p:sp>
    </p:spTree>
    <p:extLst>
      <p:ext uri="{BB962C8B-B14F-4D97-AF65-F5344CB8AC3E}">
        <p14:creationId xmlns:p14="http://schemas.microsoft.com/office/powerpoint/2010/main" val="848598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392" y="550564"/>
            <a:ext cx="11028460" cy="5276573"/>
          </a:xfrm>
          <a:prstGeom prst="rect">
            <a:avLst/>
          </a:prstGeom>
        </p:spPr>
        <p:txBody>
          <a:bodyPr wrap="square">
            <a:spAutoFit/>
          </a:bodyPr>
          <a:lstStyle/>
          <a:p>
            <a:pPr marL="381000" lvl="0" indent="-234244">
              <a:lnSpc>
                <a:spcPct val="108173"/>
              </a:lnSpc>
              <a:buClr>
                <a:srgbClr val="000000"/>
              </a:buClr>
              <a:buSzPct val="99616"/>
              <a:buFont typeface="Arial"/>
              <a:buChar char="●"/>
            </a:pPr>
            <a:r>
              <a:rPr lang="en-US" sz="2400" b="1" dirty="0" smtClean="0">
                <a:solidFill>
                  <a:srgbClr val="000000"/>
                </a:solidFill>
                <a:latin typeface="Arial"/>
                <a:ea typeface="Arial"/>
                <a:cs typeface="Arial"/>
                <a:sym typeface="Arial"/>
              </a:rPr>
              <a:t>Standards:</a:t>
            </a:r>
            <a:r>
              <a:rPr lang="en-US" sz="2400" dirty="0" smtClean="0">
                <a:solidFill>
                  <a:srgbClr val="000000"/>
                </a:solidFill>
                <a:latin typeface="Arial"/>
                <a:ea typeface="Arial"/>
                <a:cs typeface="Arial"/>
                <a:sym typeface="Arial"/>
              </a:rPr>
              <a:t> Standards are the criteria’s to which the s/w product are compared. </a:t>
            </a:r>
          </a:p>
          <a:p>
            <a:pPr marL="381000" lvl="0" indent="-220133">
              <a:lnSpc>
                <a:spcPct val="108173"/>
              </a:lnSpc>
              <a:spcBef>
                <a:spcPts val="521"/>
              </a:spcBef>
              <a:buClr>
                <a:srgbClr val="000000"/>
              </a:buClr>
              <a:buSzPct val="98765"/>
              <a:buFont typeface="Arial"/>
              <a:buChar char="●"/>
            </a:pPr>
            <a:r>
              <a:rPr lang="en-US" sz="2000" b="1" dirty="0" smtClean="0">
                <a:solidFill>
                  <a:srgbClr val="000000"/>
                </a:solidFill>
                <a:latin typeface="Arial"/>
                <a:ea typeface="Arial"/>
                <a:cs typeface="Arial"/>
                <a:sym typeface="Arial"/>
              </a:rPr>
              <a:t>Documentations Standards</a:t>
            </a:r>
            <a:r>
              <a:rPr lang="en-US" sz="2400" dirty="0" smtClean="0">
                <a:solidFill>
                  <a:srgbClr val="000000"/>
                </a:solidFill>
                <a:latin typeface="Arial"/>
                <a:ea typeface="Arial"/>
                <a:cs typeface="Arial"/>
                <a:sym typeface="Arial"/>
              </a:rPr>
              <a:t>: Specify form and</a:t>
            </a:r>
          </a:p>
          <a:p>
            <a:pPr marL="381000" lvl="0" indent="-50800">
              <a:lnSpc>
                <a:spcPct val="108173"/>
              </a:lnSpc>
              <a:spcBef>
                <a:spcPts val="521"/>
              </a:spcBef>
              <a:buClr>
                <a:srgbClr val="000000"/>
              </a:buClr>
              <a:buSzPct val="99616"/>
            </a:pPr>
            <a:r>
              <a:rPr lang="en-US" sz="2400" dirty="0" smtClean="0">
                <a:solidFill>
                  <a:srgbClr val="000000"/>
                </a:solidFill>
                <a:latin typeface="Arial"/>
                <a:ea typeface="Arial"/>
                <a:cs typeface="Arial"/>
                <a:sym typeface="Arial"/>
              </a:rPr>
              <a:t>Contents for planning, analysis and product documentation and consistency through out a project. </a:t>
            </a:r>
          </a:p>
          <a:p>
            <a:pPr marL="381000" lvl="0" indent="-220133">
              <a:lnSpc>
                <a:spcPct val="108173"/>
              </a:lnSpc>
              <a:spcBef>
                <a:spcPts val="521"/>
              </a:spcBef>
              <a:buClr>
                <a:srgbClr val="000000"/>
              </a:buClr>
              <a:buSzPct val="98765"/>
              <a:buFont typeface="Arial"/>
              <a:buChar char="●"/>
            </a:pPr>
            <a:r>
              <a:rPr lang="en-US" sz="2000" b="1" dirty="0" smtClean="0">
                <a:solidFill>
                  <a:srgbClr val="000000"/>
                </a:solidFill>
                <a:latin typeface="Arial"/>
                <a:ea typeface="Arial"/>
                <a:cs typeface="Arial"/>
                <a:sym typeface="Arial"/>
              </a:rPr>
              <a:t>Design Standards</a:t>
            </a:r>
            <a:r>
              <a:rPr lang="en-US" sz="2400" dirty="0" smtClean="0">
                <a:solidFill>
                  <a:srgbClr val="000000"/>
                </a:solidFill>
                <a:latin typeface="Arial"/>
                <a:ea typeface="Arial"/>
                <a:cs typeface="Arial"/>
                <a:sym typeface="Arial"/>
              </a:rPr>
              <a:t>: Specify forms and contents of design product. They provide rules and methods for translating the s/w requirements into the s/w design. </a:t>
            </a:r>
          </a:p>
          <a:p>
            <a:pPr marL="381000" lvl="0" indent="-220133">
              <a:lnSpc>
                <a:spcPct val="108173"/>
              </a:lnSpc>
              <a:spcBef>
                <a:spcPts val="521"/>
              </a:spcBef>
              <a:buClr>
                <a:srgbClr val="000000"/>
              </a:buClr>
              <a:buSzPct val="98765"/>
              <a:buFont typeface="Arial"/>
              <a:buChar char="●"/>
            </a:pPr>
            <a:r>
              <a:rPr lang="en-US" sz="2000" b="1" dirty="0" smtClean="0">
                <a:solidFill>
                  <a:srgbClr val="000000"/>
                </a:solidFill>
                <a:latin typeface="Arial"/>
                <a:ea typeface="Arial"/>
                <a:cs typeface="Arial"/>
                <a:sym typeface="Arial"/>
              </a:rPr>
              <a:t>Code Standards</a:t>
            </a:r>
            <a:r>
              <a:rPr lang="en-US" sz="2400" dirty="0" smtClean="0">
                <a:solidFill>
                  <a:srgbClr val="000000"/>
                </a:solidFill>
                <a:latin typeface="Arial"/>
                <a:ea typeface="Arial"/>
                <a:cs typeface="Arial"/>
                <a:sym typeface="Arial"/>
              </a:rPr>
              <a:t> : Specify the language in which code is to written and define any restrictions on use of language features.</a:t>
            </a:r>
          </a:p>
          <a:p>
            <a:pPr marL="381000" lvl="0" indent="-234244">
              <a:lnSpc>
                <a:spcPct val="108173"/>
              </a:lnSpc>
              <a:spcBef>
                <a:spcPts val="521"/>
              </a:spcBef>
              <a:buClr>
                <a:srgbClr val="000000"/>
              </a:buClr>
              <a:buSzPct val="99616"/>
              <a:buFont typeface="Arial"/>
              <a:buChar char="●"/>
            </a:pPr>
            <a:r>
              <a:rPr lang="en-US" sz="2400" dirty="0" smtClean="0">
                <a:solidFill>
                  <a:srgbClr val="000000"/>
                </a:solidFill>
                <a:latin typeface="Arial"/>
                <a:ea typeface="Arial"/>
                <a:cs typeface="Arial"/>
                <a:sym typeface="Arial"/>
              </a:rPr>
              <a:t>They define legal language structures, style conversions, rules for data structure and interface.</a:t>
            </a:r>
          </a:p>
          <a:p>
            <a:pPr marL="381000" lvl="0" indent="-248355">
              <a:lnSpc>
                <a:spcPct val="108035"/>
              </a:lnSpc>
              <a:spcBef>
                <a:spcPts val="563"/>
              </a:spcBef>
              <a:buClr>
                <a:srgbClr val="000000"/>
              </a:buClr>
              <a:buSzPct val="100358"/>
              <a:buFont typeface="Arial"/>
              <a:buChar char="●"/>
            </a:pPr>
            <a:r>
              <a:rPr lang="en-US" sz="2400" b="1" dirty="0" smtClean="0">
                <a:solidFill>
                  <a:srgbClr val="000000"/>
                </a:solidFill>
                <a:latin typeface="Arial"/>
                <a:ea typeface="Arial"/>
                <a:cs typeface="Arial"/>
                <a:sym typeface="Arial"/>
              </a:rPr>
              <a:t>Procedure: </a:t>
            </a:r>
            <a:r>
              <a:rPr lang="en-US" sz="2400" dirty="0" smtClean="0">
                <a:solidFill>
                  <a:srgbClr val="000000"/>
                </a:solidFill>
                <a:latin typeface="Arial"/>
                <a:ea typeface="Arial"/>
                <a:cs typeface="Arial"/>
                <a:sym typeface="Arial"/>
              </a:rPr>
              <a:t>Expected steps to be followed in carrying out a process.</a:t>
            </a:r>
            <a:endParaRPr lang="en-US" sz="24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836351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smtClean="0">
                <a:solidFill>
                  <a:srgbClr val="330033"/>
                </a:solidFill>
                <a:latin typeface="Arial"/>
                <a:ea typeface="Arial"/>
                <a:cs typeface="Arial"/>
                <a:sym typeface="Arial"/>
              </a:rPr>
              <a:t>Cost Of Quality</a:t>
            </a:r>
            <a:r>
              <a:rPr lang="en-US" sz="5400" dirty="0" smtClean="0">
                <a:solidFill>
                  <a:srgbClr val="330033"/>
                </a:solidFill>
                <a:latin typeface="Arial"/>
                <a:ea typeface="Arial"/>
                <a:cs typeface="Arial"/>
                <a:sym typeface="Arial"/>
              </a:rPr>
              <a:t> </a:t>
            </a:r>
            <a:endParaRPr lang="en-US" dirty="0"/>
          </a:p>
        </p:txBody>
      </p:sp>
      <p:sp>
        <p:nvSpPr>
          <p:cNvPr id="4" name="Content Placeholder 3"/>
          <p:cNvSpPr>
            <a:spLocks noGrp="1"/>
          </p:cNvSpPr>
          <p:nvPr>
            <p:ph idx="1"/>
          </p:nvPr>
        </p:nvSpPr>
        <p:spPr/>
        <p:txBody>
          <a:bodyPr>
            <a:normAutofit fontScale="85000" lnSpcReduction="10000"/>
          </a:bodyPr>
          <a:lstStyle/>
          <a:p>
            <a:pPr marL="0" indent="0">
              <a:lnSpc>
                <a:spcPct val="120089"/>
              </a:lnSpc>
              <a:spcBef>
                <a:spcPts val="0"/>
              </a:spcBef>
              <a:buNone/>
            </a:pPr>
            <a:r>
              <a:rPr lang="en-US" dirty="0" smtClean="0">
                <a:solidFill>
                  <a:srgbClr val="000000"/>
                </a:solidFill>
                <a:latin typeface="Arial"/>
                <a:ea typeface="Arial"/>
                <a:cs typeface="Arial"/>
                <a:sym typeface="Arial"/>
              </a:rPr>
              <a:t>Cost of Quality is the total amount the company spends to achieve quality of product.</a:t>
            </a:r>
          </a:p>
          <a:p>
            <a:pPr marL="0" indent="0">
              <a:lnSpc>
                <a:spcPct val="120089"/>
              </a:lnSpc>
              <a:spcBef>
                <a:spcPts val="563"/>
              </a:spcBef>
              <a:buNone/>
            </a:pPr>
            <a:r>
              <a:rPr lang="en-US" dirty="0" smtClean="0">
                <a:solidFill>
                  <a:srgbClr val="000000"/>
                </a:solidFill>
                <a:latin typeface="Arial"/>
                <a:ea typeface="Arial"/>
                <a:cs typeface="Arial"/>
                <a:sym typeface="Arial"/>
              </a:rPr>
              <a:t>Quality of cost is divided into cost associate with prevention, appraisal and failure.</a:t>
            </a:r>
          </a:p>
          <a:p>
            <a:pPr marL="0" indent="0">
              <a:lnSpc>
                <a:spcPct val="120089"/>
              </a:lnSpc>
              <a:spcBef>
                <a:spcPts val="563"/>
              </a:spcBef>
              <a:buNone/>
            </a:pPr>
            <a:r>
              <a:rPr lang="en-US" dirty="0" smtClean="0">
                <a:solidFill>
                  <a:srgbClr val="000000"/>
                </a:solidFill>
                <a:latin typeface="Arial"/>
                <a:ea typeface="Arial"/>
                <a:cs typeface="Arial"/>
                <a:sym typeface="Arial"/>
              </a:rPr>
              <a:t>1. Prevention Cost: Quality Panning, Formal Technical reviews, test </a:t>
            </a:r>
            <a:r>
              <a:rPr lang="en-US" dirty="0" err="1" smtClean="0">
                <a:solidFill>
                  <a:srgbClr val="000000"/>
                </a:solidFill>
                <a:latin typeface="Arial"/>
                <a:ea typeface="Arial"/>
                <a:cs typeface="Arial"/>
                <a:sym typeface="Arial"/>
              </a:rPr>
              <a:t>equipments</a:t>
            </a:r>
            <a:r>
              <a:rPr lang="en-US" dirty="0" smtClean="0">
                <a:solidFill>
                  <a:srgbClr val="000000"/>
                </a:solidFill>
                <a:latin typeface="Arial"/>
                <a:ea typeface="Arial"/>
                <a:cs typeface="Arial"/>
                <a:sym typeface="Arial"/>
              </a:rPr>
              <a:t>, staff training.</a:t>
            </a:r>
          </a:p>
          <a:p>
            <a:pPr marL="0" indent="0">
              <a:lnSpc>
                <a:spcPct val="120089"/>
              </a:lnSpc>
              <a:spcBef>
                <a:spcPts val="563"/>
              </a:spcBef>
              <a:buNone/>
            </a:pPr>
            <a:r>
              <a:rPr lang="en-US" dirty="0" smtClean="0">
                <a:solidFill>
                  <a:srgbClr val="000000"/>
                </a:solidFill>
                <a:latin typeface="Arial"/>
                <a:ea typeface="Arial"/>
                <a:cs typeface="Arial"/>
                <a:sym typeface="Arial"/>
              </a:rPr>
              <a:t>2. Appraisal Cost: Equipment </a:t>
            </a:r>
            <a:r>
              <a:rPr lang="en-US" dirty="0" err="1" smtClean="0">
                <a:solidFill>
                  <a:srgbClr val="000000"/>
                </a:solidFill>
                <a:latin typeface="Arial"/>
                <a:ea typeface="Arial"/>
                <a:cs typeface="Arial"/>
                <a:sym typeface="Arial"/>
              </a:rPr>
              <a:t>Maint</a:t>
            </a:r>
            <a:r>
              <a:rPr lang="en-US" dirty="0" smtClean="0">
                <a:solidFill>
                  <a:srgbClr val="000000"/>
                </a:solidFill>
                <a:latin typeface="Arial"/>
                <a:ea typeface="Arial"/>
                <a:cs typeface="Arial"/>
                <a:sym typeface="Arial"/>
              </a:rPr>
              <a:t>. </a:t>
            </a:r>
            <a:r>
              <a:rPr lang="en-US" dirty="0" err="1" smtClean="0">
                <a:solidFill>
                  <a:srgbClr val="000000"/>
                </a:solidFill>
                <a:latin typeface="Arial"/>
                <a:ea typeface="Arial"/>
                <a:cs typeface="Arial"/>
                <a:sym typeface="Arial"/>
              </a:rPr>
              <a:t>Testing.In</a:t>
            </a:r>
            <a:r>
              <a:rPr lang="en-US" dirty="0" smtClean="0">
                <a:solidFill>
                  <a:srgbClr val="000000"/>
                </a:solidFill>
                <a:latin typeface="Arial"/>
                <a:ea typeface="Arial"/>
                <a:cs typeface="Arial"/>
                <a:sym typeface="Arial"/>
              </a:rPr>
              <a:t> process and Inter process Inspection.</a:t>
            </a:r>
          </a:p>
          <a:p>
            <a:pPr marL="0" indent="0">
              <a:lnSpc>
                <a:spcPct val="120089"/>
              </a:lnSpc>
              <a:spcBef>
                <a:spcPts val="563"/>
              </a:spcBef>
              <a:buNone/>
            </a:pPr>
            <a:r>
              <a:rPr lang="en-US" dirty="0" smtClean="0">
                <a:solidFill>
                  <a:srgbClr val="000000"/>
                </a:solidFill>
                <a:latin typeface="Arial"/>
                <a:ea typeface="Arial"/>
                <a:cs typeface="Arial"/>
                <a:sym typeface="Arial"/>
              </a:rPr>
              <a:t>3. Failure Cost : It will not consider if there is no defect before shipping. </a:t>
            </a:r>
          </a:p>
          <a:p>
            <a:endParaRPr lang="en-US" dirty="0"/>
          </a:p>
        </p:txBody>
      </p:sp>
    </p:spTree>
    <p:extLst>
      <p:ext uri="{BB962C8B-B14F-4D97-AF65-F5344CB8AC3E}">
        <p14:creationId xmlns:p14="http://schemas.microsoft.com/office/powerpoint/2010/main" val="23268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44"/>
          <p:cNvPicPr preferRelativeResize="0"/>
          <p:nvPr/>
        </p:nvPicPr>
        <p:blipFill>
          <a:blip r:embed="rId2">
            <a:alphaModFix/>
          </a:blip>
          <a:stretch>
            <a:fillRect/>
          </a:stretch>
        </p:blipFill>
        <p:spPr>
          <a:xfrm>
            <a:off x="1523999" y="779228"/>
            <a:ext cx="8431033" cy="5401397"/>
          </a:xfrm>
          <a:prstGeom prst="rect">
            <a:avLst/>
          </a:prstGeom>
          <a:noFill/>
          <a:ln>
            <a:noFill/>
          </a:ln>
        </p:spPr>
      </p:pic>
    </p:spTree>
    <p:extLst>
      <p:ext uri="{BB962C8B-B14F-4D97-AF65-F5344CB8AC3E}">
        <p14:creationId xmlns:p14="http://schemas.microsoft.com/office/powerpoint/2010/main" val="979406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038559"/>
          </a:xfrm>
        </p:spPr>
        <p:txBody>
          <a:bodyPr>
            <a:normAutofit fontScale="90000"/>
          </a:bodyPr>
          <a:lstStyle/>
          <a:p>
            <a:r>
              <a:rPr lang="en-US" altLang="en-US" dirty="0" smtClean="0"/>
              <a:t>Verification &amp; </a:t>
            </a:r>
            <a:r>
              <a:rPr lang="en-US" altLang="en-US" dirty="0"/>
              <a:t>Validation</a:t>
            </a:r>
            <a:br>
              <a:rPr lang="en-US" altLang="en-US" dirty="0"/>
            </a:br>
            <a:endParaRPr lang="en-US" altLang="en-US" dirty="0"/>
          </a:p>
        </p:txBody>
      </p:sp>
      <p:sp>
        <p:nvSpPr>
          <p:cNvPr id="6" name="Content Placeholder 5"/>
          <p:cNvSpPr>
            <a:spLocks noGrp="1"/>
          </p:cNvSpPr>
          <p:nvPr>
            <p:ph idx="1"/>
          </p:nvPr>
        </p:nvSpPr>
        <p:spPr/>
        <p:txBody>
          <a:bodyPr/>
          <a:lstStyle/>
          <a:p>
            <a:r>
              <a:rPr lang="en-US" altLang="en-US" dirty="0"/>
              <a:t>Verification</a:t>
            </a:r>
          </a:p>
          <a:p>
            <a:pPr lvl="1"/>
            <a:r>
              <a:rPr lang="en-US" altLang="en-US" dirty="0"/>
              <a:t>Are you building the product right?</a:t>
            </a:r>
          </a:p>
          <a:p>
            <a:pPr lvl="1"/>
            <a:r>
              <a:rPr lang="en-US" altLang="en-US" dirty="0"/>
              <a:t>Software must conform to its </a:t>
            </a:r>
            <a:r>
              <a:rPr lang="en-US" altLang="en-US" dirty="0" smtClean="0"/>
              <a:t>specification</a:t>
            </a:r>
          </a:p>
          <a:p>
            <a:pPr marL="457200" lvl="1" indent="0">
              <a:buNone/>
            </a:pPr>
            <a:endParaRPr lang="en-US" altLang="en-US" dirty="0"/>
          </a:p>
          <a:p>
            <a:r>
              <a:rPr lang="en-US" altLang="en-US" dirty="0"/>
              <a:t>Validation</a:t>
            </a:r>
          </a:p>
          <a:p>
            <a:pPr lvl="1"/>
            <a:r>
              <a:rPr lang="en-US" altLang="en-US" dirty="0"/>
              <a:t>Are you building the right product?</a:t>
            </a:r>
          </a:p>
          <a:p>
            <a:pPr lvl="1"/>
            <a:r>
              <a:rPr lang="en-US" altLang="en-US" dirty="0"/>
              <a:t>Software should do what the user really requires</a:t>
            </a:r>
          </a:p>
          <a:p>
            <a:endParaRPr lang="en-US" dirty="0"/>
          </a:p>
        </p:txBody>
      </p:sp>
    </p:spTree>
    <p:extLst>
      <p:ext uri="{BB962C8B-B14F-4D97-AF65-F5344CB8AC3E}">
        <p14:creationId xmlns:p14="http://schemas.microsoft.com/office/powerpoint/2010/main" val="1978385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717"/>
          </a:xfrm>
        </p:spPr>
        <p:txBody>
          <a:bodyPr>
            <a:normAutofit/>
          </a:bodyPr>
          <a:lstStyle/>
          <a:p>
            <a:r>
              <a:rPr lang="en-US" dirty="0"/>
              <a:t>What is Verification?</a:t>
            </a:r>
          </a:p>
        </p:txBody>
      </p:sp>
      <p:sp>
        <p:nvSpPr>
          <p:cNvPr id="3" name="Content Placeholder 2"/>
          <p:cNvSpPr>
            <a:spLocks noGrp="1"/>
          </p:cNvSpPr>
          <p:nvPr>
            <p:ph idx="1"/>
          </p:nvPr>
        </p:nvSpPr>
        <p:spPr>
          <a:xfrm>
            <a:off x="838200" y="1235242"/>
            <a:ext cx="10515600" cy="5454316"/>
          </a:xfrm>
        </p:spPr>
        <p:txBody>
          <a:bodyPr>
            <a:normAutofit fontScale="92500" lnSpcReduction="10000"/>
          </a:bodyPr>
          <a:lstStyle/>
          <a:p>
            <a:r>
              <a:rPr lang="en-US" b="1" i="1" dirty="0" smtClean="0"/>
              <a:t>Definition</a:t>
            </a:r>
            <a:r>
              <a:rPr lang="en-US" i="1" dirty="0"/>
              <a:t> : The process of evaluating software to determine whether the products of a given development phase satisfy the conditions imposed at the start of that phase.</a:t>
            </a:r>
            <a:endParaRPr lang="en-US" dirty="0"/>
          </a:p>
          <a:p>
            <a:r>
              <a:rPr lang="en-US" dirty="0"/>
              <a:t>Verification is a static practice of verifying documents, design, code and program. It includes all the activities associated with producing high quality software: inspection, design analysis and specification analysis. It is a relatively objective process.</a:t>
            </a:r>
          </a:p>
          <a:p>
            <a:r>
              <a:rPr lang="en-US" dirty="0"/>
              <a:t>Verification will help to determine whether the software is of high quality, but it will not ensure that the system is useful. Verification is concerned with whether the system is well-engineered and error-free.</a:t>
            </a:r>
          </a:p>
          <a:p>
            <a:r>
              <a:rPr lang="en-US" b="1" i="1" dirty="0"/>
              <a:t>Methods of Verification : </a:t>
            </a:r>
            <a:r>
              <a:rPr lang="en-US" b="1" i="1" u="sng" dirty="0">
                <a:hlinkClick r:id="rId2"/>
              </a:rPr>
              <a:t>Static Testing</a:t>
            </a:r>
            <a:endParaRPr lang="en-US" dirty="0"/>
          </a:p>
          <a:p>
            <a:r>
              <a:rPr lang="en-US" i="1" dirty="0"/>
              <a:t>Walkthrough</a:t>
            </a:r>
            <a:endParaRPr lang="en-US" dirty="0"/>
          </a:p>
          <a:p>
            <a:r>
              <a:rPr lang="en-US" i="1" dirty="0"/>
              <a:t>Inspection</a:t>
            </a:r>
            <a:endParaRPr lang="en-US" dirty="0"/>
          </a:p>
          <a:p>
            <a:r>
              <a:rPr lang="en-US" i="1" dirty="0"/>
              <a:t>Review</a:t>
            </a:r>
            <a:endParaRPr lang="en-US" dirty="0"/>
          </a:p>
          <a:p>
            <a:endParaRPr lang="en-US" dirty="0"/>
          </a:p>
        </p:txBody>
      </p:sp>
    </p:spTree>
    <p:extLst>
      <p:ext uri="{BB962C8B-B14F-4D97-AF65-F5344CB8AC3E}">
        <p14:creationId xmlns:p14="http://schemas.microsoft.com/office/powerpoint/2010/main" val="2477979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096"/>
          </a:xfrm>
        </p:spPr>
        <p:txBody>
          <a:bodyPr>
            <a:normAutofit fontScale="90000"/>
          </a:bodyPr>
          <a:lstStyle/>
          <a:p>
            <a:r>
              <a:rPr lang="en-US" dirty="0"/>
              <a:t>What is Validation?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i="1" dirty="0"/>
              <a:t>Definition</a:t>
            </a:r>
            <a:r>
              <a:rPr lang="en-US" i="1" dirty="0"/>
              <a:t>: The process of evaluating software during or at the end of the development process to determine whether it satisfies specified requirements.</a:t>
            </a:r>
            <a:endParaRPr lang="en-US" dirty="0"/>
          </a:p>
          <a:p>
            <a:r>
              <a:rPr lang="en-US" dirty="0"/>
              <a:t>Validation is the process of evaluating the final product to check whether the software meets the customer expectations and requirements. It is a dynamic mechanism of validating and testing the actual product.</a:t>
            </a:r>
          </a:p>
          <a:p>
            <a:r>
              <a:rPr lang="en-US" b="1" i="1" dirty="0"/>
              <a:t>Methods of Validation : </a:t>
            </a:r>
            <a:r>
              <a:rPr lang="en-US" b="1" i="1" u="sng" dirty="0">
                <a:hlinkClick r:id="rId2"/>
              </a:rPr>
              <a:t>Dynamic Testing</a:t>
            </a:r>
            <a:endParaRPr lang="en-US" dirty="0"/>
          </a:p>
          <a:p>
            <a:r>
              <a:rPr lang="en-US" i="1" dirty="0"/>
              <a:t>Testing</a:t>
            </a:r>
            <a:endParaRPr lang="en-US" dirty="0"/>
          </a:p>
          <a:p>
            <a:r>
              <a:rPr lang="en-US" i="1" dirty="0"/>
              <a:t>End Users</a:t>
            </a:r>
            <a:endParaRPr lang="en-US" dirty="0"/>
          </a:p>
          <a:p>
            <a:endParaRPr lang="en-US" dirty="0"/>
          </a:p>
        </p:txBody>
      </p:sp>
    </p:spTree>
    <p:extLst>
      <p:ext uri="{BB962C8B-B14F-4D97-AF65-F5344CB8AC3E}">
        <p14:creationId xmlns:p14="http://schemas.microsoft.com/office/powerpoint/2010/main" val="2763598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5192255"/>
              </p:ext>
            </p:extLst>
          </p:nvPr>
        </p:nvGraphicFramePr>
        <p:xfrm>
          <a:off x="593558" y="513347"/>
          <a:ext cx="11141242" cy="5966857"/>
        </p:xfrm>
        <a:graphic>
          <a:graphicData uri="http://schemas.openxmlformats.org/drawingml/2006/table">
            <a:tbl>
              <a:tblPr/>
              <a:tblGrid>
                <a:gridCol w="5508822"/>
                <a:gridCol w="5632420"/>
              </a:tblGrid>
              <a:tr h="186624">
                <a:tc>
                  <a:txBody>
                    <a:bodyPr/>
                    <a:lstStyle/>
                    <a:p>
                      <a:r>
                        <a:rPr lang="en-US" sz="1800" i="1" dirty="0">
                          <a:effectLst/>
                        </a:rPr>
                        <a:t> </a:t>
                      </a:r>
                      <a:r>
                        <a:rPr lang="en-US" sz="1800" b="1" i="1" dirty="0">
                          <a:effectLst/>
                        </a:rPr>
                        <a:t>Verification</a:t>
                      </a:r>
                      <a:endParaRPr lang="en-US" sz="1800" dirty="0">
                        <a:effectLst/>
                      </a:endParaRPr>
                    </a:p>
                  </a:txBody>
                  <a:tcPr marL="15585" marR="31170" marT="15585" marB="15585" anchor="ctr">
                    <a:lnL>
                      <a:noFill/>
                    </a:lnL>
                    <a:lnR>
                      <a:noFill/>
                    </a:lnR>
                    <a:lnT>
                      <a:noFill/>
                    </a:lnT>
                    <a:lnB>
                      <a:noFill/>
                    </a:lnB>
                  </a:tcPr>
                </a:tc>
                <a:tc>
                  <a:txBody>
                    <a:bodyPr/>
                    <a:lstStyle/>
                    <a:p>
                      <a:r>
                        <a:rPr lang="en-US" sz="1800" i="1">
                          <a:effectLst/>
                        </a:rPr>
                        <a:t>             </a:t>
                      </a:r>
                      <a:r>
                        <a:rPr lang="en-US" sz="1800" b="1" i="1">
                          <a:effectLst/>
                        </a:rPr>
                        <a:t>Validation</a:t>
                      </a:r>
                      <a:endParaRPr lang="en-US" sz="1800">
                        <a:effectLst/>
                      </a:endParaRPr>
                    </a:p>
                  </a:txBody>
                  <a:tcPr marL="15585" marR="31170" marT="15585" marB="15585" anchor="ctr">
                    <a:lnL>
                      <a:noFill/>
                    </a:lnL>
                    <a:lnR>
                      <a:noFill/>
                    </a:lnR>
                    <a:lnT>
                      <a:noFill/>
                    </a:lnT>
                    <a:lnB>
                      <a:noFill/>
                    </a:lnB>
                  </a:tcPr>
                </a:tc>
              </a:tr>
              <a:tr h="624784">
                <a:tc>
                  <a:txBody>
                    <a:bodyPr/>
                    <a:lstStyle/>
                    <a:p>
                      <a:r>
                        <a:rPr lang="en-US" sz="1800" i="1" dirty="0">
                          <a:effectLst/>
                        </a:rPr>
                        <a:t>1. </a:t>
                      </a:r>
                      <a:r>
                        <a:rPr lang="en-US" sz="1800" b="1" dirty="0">
                          <a:effectLst/>
                        </a:rPr>
                        <a:t>Verification</a:t>
                      </a:r>
                      <a:r>
                        <a:rPr lang="en-US" sz="1800" dirty="0">
                          <a:effectLst/>
                        </a:rPr>
                        <a:t> is a static practice of verifying documents, design, code and program.</a:t>
                      </a:r>
                    </a:p>
                  </a:txBody>
                  <a:tcPr marL="15585" marR="31170" marT="15585" marB="15585" anchor="ctr">
                    <a:lnL>
                      <a:noFill/>
                    </a:lnL>
                    <a:lnR>
                      <a:noFill/>
                    </a:lnR>
                    <a:lnT>
                      <a:noFill/>
                    </a:lnT>
                    <a:lnB>
                      <a:noFill/>
                    </a:lnB>
                  </a:tcPr>
                </a:tc>
                <a:tc>
                  <a:txBody>
                    <a:bodyPr/>
                    <a:lstStyle/>
                    <a:p>
                      <a:r>
                        <a:rPr lang="en-US" sz="1800" dirty="0">
                          <a:effectLst/>
                        </a:rPr>
                        <a:t>1. </a:t>
                      </a:r>
                      <a:r>
                        <a:rPr lang="en-US" sz="1800" b="1" dirty="0">
                          <a:effectLst/>
                        </a:rPr>
                        <a:t>Validation</a:t>
                      </a:r>
                      <a:r>
                        <a:rPr lang="en-US" sz="1800" dirty="0">
                          <a:effectLst/>
                        </a:rPr>
                        <a:t> is a dynamic mechanism of validating and testing the actual product.</a:t>
                      </a:r>
                    </a:p>
                  </a:txBody>
                  <a:tcPr marL="15585" marR="31170" marT="15585" marB="15585" anchor="ctr">
                    <a:lnL>
                      <a:noFill/>
                    </a:lnL>
                    <a:lnR>
                      <a:noFill/>
                    </a:lnR>
                    <a:lnT>
                      <a:noFill/>
                    </a:lnT>
                    <a:lnB>
                      <a:noFill/>
                    </a:lnB>
                  </a:tcPr>
                </a:tc>
              </a:tr>
              <a:tr h="332676">
                <a:tc>
                  <a:txBody>
                    <a:bodyPr/>
                    <a:lstStyle/>
                    <a:p>
                      <a:r>
                        <a:rPr lang="en-US" sz="1800" i="1">
                          <a:effectLst/>
                        </a:rPr>
                        <a:t>2. </a:t>
                      </a:r>
                      <a:r>
                        <a:rPr lang="en-US" sz="1800">
                          <a:effectLst/>
                        </a:rPr>
                        <a:t>It does not involve executing the code.</a:t>
                      </a:r>
                    </a:p>
                  </a:txBody>
                  <a:tcPr marL="15585" marR="31170" marT="15585" marB="15585" anchor="ctr">
                    <a:lnL>
                      <a:noFill/>
                    </a:lnL>
                    <a:lnR>
                      <a:noFill/>
                    </a:lnR>
                    <a:lnT>
                      <a:noFill/>
                    </a:lnT>
                    <a:lnB>
                      <a:noFill/>
                    </a:lnB>
                  </a:tcPr>
                </a:tc>
                <a:tc>
                  <a:txBody>
                    <a:bodyPr/>
                    <a:lstStyle/>
                    <a:p>
                      <a:r>
                        <a:rPr lang="en-US" sz="1800">
                          <a:effectLst/>
                        </a:rPr>
                        <a:t>2. It always involves executing the code.</a:t>
                      </a:r>
                    </a:p>
                  </a:txBody>
                  <a:tcPr marL="15585" marR="31170" marT="15585" marB="15585" anchor="ctr">
                    <a:lnL>
                      <a:noFill/>
                    </a:lnL>
                    <a:lnR>
                      <a:noFill/>
                    </a:lnR>
                    <a:lnT>
                      <a:noFill/>
                    </a:lnT>
                    <a:lnB>
                      <a:noFill/>
                    </a:lnB>
                  </a:tcPr>
                </a:tc>
              </a:tr>
              <a:tr h="478730">
                <a:tc>
                  <a:txBody>
                    <a:bodyPr/>
                    <a:lstStyle/>
                    <a:p>
                      <a:r>
                        <a:rPr lang="en-US" sz="1800" i="1">
                          <a:effectLst/>
                        </a:rPr>
                        <a:t>3. </a:t>
                      </a:r>
                      <a:r>
                        <a:rPr lang="en-US" sz="1800">
                          <a:effectLst/>
                        </a:rPr>
                        <a:t>It is human based checking of documents and files.</a:t>
                      </a:r>
                    </a:p>
                  </a:txBody>
                  <a:tcPr marL="15585" marR="31170" marT="15585" marB="15585" anchor="ctr">
                    <a:lnL>
                      <a:noFill/>
                    </a:lnL>
                    <a:lnR>
                      <a:noFill/>
                    </a:lnR>
                    <a:lnT>
                      <a:noFill/>
                    </a:lnT>
                    <a:lnB>
                      <a:noFill/>
                    </a:lnB>
                  </a:tcPr>
                </a:tc>
                <a:tc>
                  <a:txBody>
                    <a:bodyPr/>
                    <a:lstStyle/>
                    <a:p>
                      <a:r>
                        <a:rPr lang="en-US" sz="1800" i="1">
                          <a:effectLst/>
                        </a:rPr>
                        <a:t>3. </a:t>
                      </a:r>
                      <a:r>
                        <a:rPr lang="en-US" sz="1800">
                          <a:effectLst/>
                        </a:rPr>
                        <a:t>It is computer based execution of program.</a:t>
                      </a:r>
                    </a:p>
                  </a:txBody>
                  <a:tcPr marL="15585" marR="31170" marT="15585" marB="15585" anchor="ctr">
                    <a:lnL>
                      <a:noFill/>
                    </a:lnL>
                    <a:lnR>
                      <a:noFill/>
                    </a:lnR>
                    <a:lnT>
                      <a:noFill/>
                    </a:lnT>
                    <a:lnB>
                      <a:noFill/>
                    </a:lnB>
                  </a:tcPr>
                </a:tc>
              </a:tr>
              <a:tr h="770836">
                <a:tc>
                  <a:txBody>
                    <a:bodyPr/>
                    <a:lstStyle/>
                    <a:p>
                      <a:r>
                        <a:rPr lang="en-US" sz="1800" i="1" dirty="0">
                          <a:effectLst/>
                        </a:rPr>
                        <a:t>4. </a:t>
                      </a:r>
                      <a:r>
                        <a:rPr lang="en-US" sz="1800" b="1" dirty="0">
                          <a:effectLst/>
                        </a:rPr>
                        <a:t>Verification</a:t>
                      </a:r>
                      <a:r>
                        <a:rPr lang="en-US" sz="1800" dirty="0">
                          <a:effectLst/>
                        </a:rPr>
                        <a:t> uses methods like inspections, reviews, walkthroughs, and Desk-checking etc.</a:t>
                      </a:r>
                    </a:p>
                  </a:txBody>
                  <a:tcPr marL="15585" marR="31170" marT="15585" marB="15585" anchor="ctr">
                    <a:lnL>
                      <a:noFill/>
                    </a:lnL>
                    <a:lnR>
                      <a:noFill/>
                    </a:lnR>
                    <a:lnT>
                      <a:noFill/>
                    </a:lnT>
                    <a:lnB>
                      <a:noFill/>
                    </a:lnB>
                  </a:tcPr>
                </a:tc>
                <a:tc>
                  <a:txBody>
                    <a:bodyPr/>
                    <a:lstStyle/>
                    <a:p>
                      <a:r>
                        <a:rPr lang="en-US" sz="1800" i="1" dirty="0">
                          <a:effectLst/>
                        </a:rPr>
                        <a:t>4. </a:t>
                      </a:r>
                      <a:r>
                        <a:rPr lang="en-US" sz="1800" b="1" dirty="0">
                          <a:effectLst/>
                        </a:rPr>
                        <a:t>Validation</a:t>
                      </a:r>
                      <a:r>
                        <a:rPr lang="en-US" sz="1800" dirty="0">
                          <a:effectLst/>
                        </a:rPr>
                        <a:t> uses methods like black box (functional)  testing, gray box testing, and white box (structural) testing etc.</a:t>
                      </a:r>
                    </a:p>
                  </a:txBody>
                  <a:tcPr marL="15585" marR="31170" marT="15585" marB="15585" anchor="ctr">
                    <a:lnL>
                      <a:noFill/>
                    </a:lnL>
                    <a:lnR>
                      <a:noFill/>
                    </a:lnR>
                    <a:lnT>
                      <a:noFill/>
                    </a:lnT>
                    <a:lnB>
                      <a:noFill/>
                    </a:lnB>
                  </a:tcPr>
                </a:tc>
              </a:tr>
              <a:tr h="770836">
                <a:tc>
                  <a:txBody>
                    <a:bodyPr/>
                    <a:lstStyle/>
                    <a:p>
                      <a:r>
                        <a:rPr lang="en-US" sz="1800">
                          <a:effectLst/>
                        </a:rPr>
                        <a:t>5. </a:t>
                      </a:r>
                      <a:r>
                        <a:rPr lang="en-US" sz="1800" b="1">
                          <a:effectLst/>
                        </a:rPr>
                        <a:t>Verification </a:t>
                      </a:r>
                      <a:r>
                        <a:rPr lang="en-US" sz="1800">
                          <a:effectLst/>
                        </a:rPr>
                        <a:t>is to check whether the software conforms to specifications.</a:t>
                      </a:r>
                    </a:p>
                  </a:txBody>
                  <a:tcPr marL="15585" marR="31170" marT="15585" marB="15585" anchor="ctr">
                    <a:lnL>
                      <a:noFill/>
                    </a:lnL>
                    <a:lnR>
                      <a:noFill/>
                    </a:lnR>
                    <a:lnT>
                      <a:noFill/>
                    </a:lnT>
                    <a:lnB>
                      <a:noFill/>
                    </a:lnB>
                  </a:tcPr>
                </a:tc>
                <a:tc>
                  <a:txBody>
                    <a:bodyPr/>
                    <a:lstStyle/>
                    <a:p>
                      <a:r>
                        <a:rPr lang="en-US" sz="1800">
                          <a:effectLst/>
                        </a:rPr>
                        <a:t>5. </a:t>
                      </a:r>
                      <a:r>
                        <a:rPr lang="en-US" sz="1800" b="1">
                          <a:effectLst/>
                        </a:rPr>
                        <a:t>Validation</a:t>
                      </a:r>
                      <a:r>
                        <a:rPr lang="en-US" sz="1800">
                          <a:effectLst/>
                        </a:rPr>
                        <a:t> is to check whether software meets the customer expectations and requirements.</a:t>
                      </a:r>
                    </a:p>
                  </a:txBody>
                  <a:tcPr marL="15585" marR="31170" marT="15585" marB="15585" anchor="ctr">
                    <a:lnL>
                      <a:noFill/>
                    </a:lnL>
                    <a:lnR>
                      <a:noFill/>
                    </a:lnR>
                    <a:lnT>
                      <a:noFill/>
                    </a:lnT>
                    <a:lnB>
                      <a:noFill/>
                    </a:lnB>
                  </a:tcPr>
                </a:tc>
              </a:tr>
              <a:tr h="478730">
                <a:tc>
                  <a:txBody>
                    <a:bodyPr/>
                    <a:lstStyle/>
                    <a:p>
                      <a:r>
                        <a:rPr lang="en-US" sz="1800" i="1">
                          <a:effectLst/>
                        </a:rPr>
                        <a:t>6. </a:t>
                      </a:r>
                      <a:r>
                        <a:rPr lang="en-US" sz="1800">
                          <a:effectLst/>
                        </a:rPr>
                        <a:t>It can catch errors that validation cannot catch. It is low level exercise.</a:t>
                      </a:r>
                    </a:p>
                  </a:txBody>
                  <a:tcPr marL="15585" marR="31170" marT="15585" marB="15585" anchor="ctr">
                    <a:lnL>
                      <a:noFill/>
                    </a:lnL>
                    <a:lnR>
                      <a:noFill/>
                    </a:lnR>
                    <a:lnT>
                      <a:noFill/>
                    </a:lnT>
                    <a:lnB>
                      <a:noFill/>
                    </a:lnB>
                  </a:tcPr>
                </a:tc>
                <a:tc>
                  <a:txBody>
                    <a:bodyPr/>
                    <a:lstStyle/>
                    <a:p>
                      <a:r>
                        <a:rPr lang="en-US" sz="1800" i="1" dirty="0">
                          <a:effectLst/>
                        </a:rPr>
                        <a:t>6. It can catch errors that verification cannot catch. It is High Level Exercise.</a:t>
                      </a:r>
                      <a:endParaRPr lang="en-US" sz="1800" dirty="0">
                        <a:effectLst/>
                      </a:endParaRPr>
                    </a:p>
                  </a:txBody>
                  <a:tcPr marL="15585" marR="31170" marT="15585" marB="15585" anchor="ctr">
                    <a:lnL>
                      <a:noFill/>
                    </a:lnL>
                    <a:lnR>
                      <a:noFill/>
                    </a:lnR>
                    <a:lnT>
                      <a:noFill/>
                    </a:lnT>
                    <a:lnB>
                      <a:noFill/>
                    </a:lnB>
                  </a:tcPr>
                </a:tc>
              </a:tr>
              <a:tr h="916889">
                <a:tc>
                  <a:txBody>
                    <a:bodyPr/>
                    <a:lstStyle/>
                    <a:p>
                      <a:r>
                        <a:rPr lang="en-US" sz="1800" dirty="0">
                          <a:effectLst/>
                        </a:rPr>
                        <a:t>7. Target is requirements specification, application and software architecture, high level, complete design, and database design etc.</a:t>
                      </a:r>
                    </a:p>
                  </a:txBody>
                  <a:tcPr marL="15585" marR="31170" marT="15585" marB="15585" anchor="ctr">
                    <a:lnL>
                      <a:noFill/>
                    </a:lnL>
                    <a:lnR>
                      <a:noFill/>
                    </a:lnR>
                    <a:lnT>
                      <a:noFill/>
                    </a:lnT>
                    <a:lnB>
                      <a:noFill/>
                    </a:lnB>
                  </a:tcPr>
                </a:tc>
                <a:tc>
                  <a:txBody>
                    <a:bodyPr/>
                    <a:lstStyle/>
                    <a:p>
                      <a:r>
                        <a:rPr lang="en-US" sz="1800" i="1">
                          <a:effectLst/>
                        </a:rPr>
                        <a:t>7. </a:t>
                      </a:r>
                      <a:r>
                        <a:rPr lang="en-US" sz="1800">
                          <a:effectLst/>
                        </a:rPr>
                        <a:t>Target is actual product-a unit, a module, a bent of integrated modules, and effective final product.</a:t>
                      </a:r>
                    </a:p>
                  </a:txBody>
                  <a:tcPr marL="15585" marR="31170" marT="15585" marB="15585" anchor="ctr">
                    <a:lnL>
                      <a:noFill/>
                    </a:lnL>
                    <a:lnR>
                      <a:noFill/>
                    </a:lnR>
                    <a:lnT>
                      <a:noFill/>
                    </a:lnT>
                    <a:lnB>
                      <a:noFill/>
                    </a:lnB>
                  </a:tcPr>
                </a:tc>
              </a:tr>
              <a:tr h="770836">
                <a:tc>
                  <a:txBody>
                    <a:bodyPr/>
                    <a:lstStyle/>
                    <a:p>
                      <a:r>
                        <a:rPr lang="en-US" sz="1800" dirty="0">
                          <a:effectLst/>
                        </a:rPr>
                        <a:t>8. </a:t>
                      </a:r>
                      <a:r>
                        <a:rPr lang="en-US" sz="1800" b="1" dirty="0">
                          <a:effectLst/>
                        </a:rPr>
                        <a:t>Verification</a:t>
                      </a:r>
                      <a:r>
                        <a:rPr lang="en-US" sz="1800" dirty="0">
                          <a:effectLst/>
                        </a:rPr>
                        <a:t> is done by QA team to ensure that the software is as per the specifications in the SRS document.</a:t>
                      </a:r>
                    </a:p>
                  </a:txBody>
                  <a:tcPr marL="15585" marR="31170" marT="15585" marB="15585" anchor="ctr">
                    <a:lnL>
                      <a:noFill/>
                    </a:lnL>
                    <a:lnR>
                      <a:noFill/>
                    </a:lnR>
                    <a:lnT>
                      <a:noFill/>
                    </a:lnT>
                    <a:lnB>
                      <a:noFill/>
                    </a:lnB>
                  </a:tcPr>
                </a:tc>
                <a:tc>
                  <a:txBody>
                    <a:bodyPr/>
                    <a:lstStyle/>
                    <a:p>
                      <a:r>
                        <a:rPr lang="en-US" sz="1800" i="1" dirty="0">
                          <a:effectLst/>
                        </a:rPr>
                        <a:t>8. </a:t>
                      </a:r>
                      <a:r>
                        <a:rPr lang="en-US" sz="1800" b="1" i="1" dirty="0">
                          <a:effectLst/>
                        </a:rPr>
                        <a:t>Validation</a:t>
                      </a:r>
                      <a:r>
                        <a:rPr lang="en-US" sz="1800" i="1" dirty="0">
                          <a:effectLst/>
                        </a:rPr>
                        <a:t> is carried out with the involvement of testing team.</a:t>
                      </a:r>
                      <a:endParaRPr lang="en-US" sz="1800" dirty="0">
                        <a:effectLst/>
                      </a:endParaRPr>
                    </a:p>
                  </a:txBody>
                  <a:tcPr marL="15585" marR="31170" marT="15585" marB="15585" anchor="ctr">
                    <a:lnL>
                      <a:noFill/>
                    </a:lnL>
                    <a:lnR>
                      <a:noFill/>
                    </a:lnR>
                    <a:lnT>
                      <a:noFill/>
                    </a:lnT>
                    <a:lnB>
                      <a:noFill/>
                    </a:lnB>
                  </a:tcPr>
                </a:tc>
              </a:tr>
              <a:tr h="332676">
                <a:tc>
                  <a:txBody>
                    <a:bodyPr/>
                    <a:lstStyle/>
                    <a:p>
                      <a:r>
                        <a:rPr lang="en-US" sz="1800">
                          <a:effectLst/>
                        </a:rPr>
                        <a:t>9. It generally comes first-done before validation.</a:t>
                      </a:r>
                    </a:p>
                  </a:txBody>
                  <a:tcPr marL="15585" marR="31170" marT="15585" marB="15585" anchor="ctr">
                    <a:lnL>
                      <a:noFill/>
                    </a:lnL>
                    <a:lnR>
                      <a:noFill/>
                    </a:lnR>
                    <a:lnT>
                      <a:noFill/>
                    </a:lnT>
                    <a:lnB>
                      <a:noFill/>
                    </a:lnB>
                  </a:tcPr>
                </a:tc>
                <a:tc>
                  <a:txBody>
                    <a:bodyPr/>
                    <a:lstStyle/>
                    <a:p>
                      <a:r>
                        <a:rPr lang="en-US" sz="1800" i="1" dirty="0">
                          <a:effectLst/>
                        </a:rPr>
                        <a:t>9. </a:t>
                      </a:r>
                      <a:r>
                        <a:rPr lang="en-US" sz="1800" dirty="0">
                          <a:effectLst/>
                        </a:rPr>
                        <a:t>It generally follows after </a:t>
                      </a:r>
                      <a:r>
                        <a:rPr lang="en-US" sz="1800" b="1" dirty="0">
                          <a:effectLst/>
                        </a:rPr>
                        <a:t>verification</a:t>
                      </a:r>
                      <a:r>
                        <a:rPr lang="en-US" sz="1800" dirty="0">
                          <a:effectLst/>
                        </a:rPr>
                        <a:t>.</a:t>
                      </a:r>
                    </a:p>
                  </a:txBody>
                  <a:tcPr marL="15585" marR="31170" marT="15585" marB="15585" anchor="ctr">
                    <a:lnL>
                      <a:noFill/>
                    </a:lnL>
                    <a:lnR>
                      <a:noFill/>
                    </a:lnR>
                    <a:lnT>
                      <a:noFill/>
                    </a:lnT>
                    <a:lnB>
                      <a:noFill/>
                    </a:lnB>
                  </a:tcPr>
                </a:tc>
              </a:tr>
            </a:tbl>
          </a:graphicData>
        </a:graphic>
      </p:graphicFrame>
      <p:cxnSp>
        <p:nvCxnSpPr>
          <p:cNvPr id="6" name="Straight Connector 5"/>
          <p:cNvCxnSpPr/>
          <p:nvPr/>
        </p:nvCxnSpPr>
        <p:spPr>
          <a:xfrm>
            <a:off x="6006992" y="400276"/>
            <a:ext cx="20182" cy="6295492"/>
          </a:xfrm>
          <a:prstGeom prst="line">
            <a:avLst/>
          </a:prstGeom>
          <a:ln w="603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634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v model software tes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369" y="325694"/>
            <a:ext cx="9271818" cy="642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732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619" y="888526"/>
            <a:ext cx="10756490" cy="5386090"/>
          </a:xfrm>
          <a:prstGeom prst="rect">
            <a:avLst/>
          </a:prstGeom>
        </p:spPr>
        <p:txBody>
          <a:bodyPr wrap="square">
            <a:spAutoFit/>
          </a:bodyPr>
          <a:lstStyle/>
          <a:p>
            <a:pPr>
              <a:spcBef>
                <a:spcPts val="1200"/>
              </a:spcBef>
              <a:spcAft>
                <a:spcPts val="1200"/>
              </a:spcAft>
            </a:pPr>
            <a:r>
              <a:rPr lang="en-US" sz="2400" dirty="0">
                <a:solidFill>
                  <a:srgbClr val="000000"/>
                </a:solidFill>
                <a:latin typeface="Verdana" panose="020B0604030504040204" pitchFamily="34" charset="0"/>
                <a:ea typeface="Times New Roman" panose="02020603050405020304" pitchFamily="18" charset="0"/>
              </a:rPr>
              <a:t>In the V-Model software development life cycle different steps are followed however here we will taking a most common type of V-model example. The V-model typically consist of the following phases:</a:t>
            </a:r>
            <a:endParaRPr lang="en-US" sz="3600" dirty="0">
              <a:latin typeface="Times New Roman" panose="02020603050405020304" pitchFamily="18" charset="0"/>
              <a:ea typeface="Times New Roman" panose="02020603050405020304" pitchFamily="18" charset="0"/>
            </a:endParaRPr>
          </a:p>
          <a:p>
            <a:pPr marL="342900" indent="-342900">
              <a:spcBef>
                <a:spcPts val="1200"/>
              </a:spcBef>
              <a:spcAft>
                <a:spcPts val="1200"/>
              </a:spcAft>
              <a:buAutoNum type="arabicPeriod"/>
            </a:pPr>
            <a:r>
              <a:rPr lang="en-US" sz="2400" dirty="0" smtClean="0">
                <a:solidFill>
                  <a:srgbClr val="000000"/>
                </a:solidFill>
                <a:latin typeface="Verdana" panose="020B0604030504040204" pitchFamily="34" charset="0"/>
                <a:ea typeface="Times New Roman" panose="02020603050405020304" pitchFamily="18" charset="0"/>
              </a:rPr>
              <a:t>Unit </a:t>
            </a:r>
            <a:r>
              <a:rPr lang="en-US" sz="2400" dirty="0">
                <a:solidFill>
                  <a:srgbClr val="000000"/>
                </a:solidFill>
                <a:latin typeface="Verdana" panose="020B0604030504040204" pitchFamily="34" charset="0"/>
                <a:ea typeface="Times New Roman" panose="02020603050405020304" pitchFamily="18" charset="0"/>
              </a:rPr>
              <a:t>Testing: Preparation of Unit Test </a:t>
            </a:r>
            <a:r>
              <a:rPr lang="en-US" sz="2400" dirty="0" smtClean="0">
                <a:solidFill>
                  <a:srgbClr val="000000"/>
                </a:solidFill>
                <a:latin typeface="Verdana" panose="020B0604030504040204" pitchFamily="34" charset="0"/>
                <a:ea typeface="Times New Roman" panose="02020603050405020304" pitchFamily="18" charset="0"/>
              </a:rPr>
              <a:t>Cases</a:t>
            </a:r>
          </a:p>
          <a:p>
            <a:pPr>
              <a:spcBef>
                <a:spcPts val="1200"/>
              </a:spcBef>
              <a:spcAft>
                <a:spcPts val="1200"/>
              </a:spcAft>
            </a:pPr>
            <a:r>
              <a:rPr lang="en-US" sz="2400" dirty="0">
                <a:solidFill>
                  <a:srgbClr val="000000"/>
                </a:solidFill>
                <a:latin typeface="Verdana" panose="020B0604030504040204" pitchFamily="34" charset="0"/>
                <a:ea typeface="Times New Roman" panose="02020603050405020304" pitchFamily="18" charset="0"/>
              </a:rPr>
              <a:t/>
            </a:r>
            <a:br>
              <a:rPr lang="en-US" sz="2400" dirty="0">
                <a:solidFill>
                  <a:srgbClr val="000000"/>
                </a:solidFill>
                <a:latin typeface="Verdana" panose="020B0604030504040204" pitchFamily="34" charset="0"/>
                <a:ea typeface="Times New Roman" panose="02020603050405020304" pitchFamily="18" charset="0"/>
              </a:rPr>
            </a:br>
            <a:r>
              <a:rPr lang="en-US" sz="2400" dirty="0">
                <a:solidFill>
                  <a:srgbClr val="000000"/>
                </a:solidFill>
                <a:latin typeface="Verdana" panose="020B0604030504040204" pitchFamily="34" charset="0"/>
                <a:ea typeface="Times New Roman" panose="02020603050405020304" pitchFamily="18" charset="0"/>
              </a:rPr>
              <a:t>2. Integration Testing: Preparation of Integration Test </a:t>
            </a:r>
            <a:r>
              <a:rPr lang="en-US" sz="2400" dirty="0" smtClean="0">
                <a:solidFill>
                  <a:srgbClr val="000000"/>
                </a:solidFill>
                <a:latin typeface="Verdana" panose="020B0604030504040204" pitchFamily="34" charset="0"/>
                <a:ea typeface="Times New Roman" panose="02020603050405020304" pitchFamily="18" charset="0"/>
              </a:rPr>
              <a:t>Cases</a:t>
            </a:r>
          </a:p>
          <a:p>
            <a:pPr>
              <a:spcBef>
                <a:spcPts val="1200"/>
              </a:spcBef>
              <a:spcAft>
                <a:spcPts val="1200"/>
              </a:spcAft>
            </a:pPr>
            <a:r>
              <a:rPr lang="en-US" sz="2400" dirty="0">
                <a:solidFill>
                  <a:srgbClr val="000000"/>
                </a:solidFill>
                <a:latin typeface="Verdana" panose="020B0604030504040204" pitchFamily="34" charset="0"/>
                <a:ea typeface="Times New Roman" panose="02020603050405020304" pitchFamily="18" charset="0"/>
              </a:rPr>
              <a:t/>
            </a:r>
            <a:br>
              <a:rPr lang="en-US" sz="2400" dirty="0">
                <a:solidFill>
                  <a:srgbClr val="000000"/>
                </a:solidFill>
                <a:latin typeface="Verdana" panose="020B0604030504040204" pitchFamily="34" charset="0"/>
                <a:ea typeface="Times New Roman" panose="02020603050405020304" pitchFamily="18" charset="0"/>
              </a:rPr>
            </a:br>
            <a:r>
              <a:rPr lang="en-US" sz="2400" dirty="0">
                <a:solidFill>
                  <a:srgbClr val="000000"/>
                </a:solidFill>
                <a:latin typeface="Verdana" panose="020B0604030504040204" pitchFamily="34" charset="0"/>
                <a:ea typeface="Times New Roman" panose="02020603050405020304" pitchFamily="18" charset="0"/>
              </a:rPr>
              <a:t>3. System Testing: Preparation of System test </a:t>
            </a:r>
            <a:r>
              <a:rPr lang="en-US" sz="2400" dirty="0" smtClean="0">
                <a:solidFill>
                  <a:srgbClr val="000000"/>
                </a:solidFill>
                <a:latin typeface="Verdana" panose="020B0604030504040204" pitchFamily="34" charset="0"/>
                <a:ea typeface="Times New Roman" panose="02020603050405020304" pitchFamily="18" charset="0"/>
              </a:rPr>
              <a:t>cases</a:t>
            </a:r>
          </a:p>
          <a:p>
            <a:pPr>
              <a:spcBef>
                <a:spcPts val="1200"/>
              </a:spcBef>
              <a:spcAft>
                <a:spcPts val="1200"/>
              </a:spcAft>
            </a:pPr>
            <a:r>
              <a:rPr lang="en-US" sz="2400" dirty="0">
                <a:solidFill>
                  <a:srgbClr val="000000"/>
                </a:solidFill>
                <a:latin typeface="Verdana" panose="020B0604030504040204" pitchFamily="34" charset="0"/>
                <a:ea typeface="Times New Roman" panose="02020603050405020304" pitchFamily="18" charset="0"/>
              </a:rPr>
              <a:t/>
            </a:r>
            <a:br>
              <a:rPr lang="en-US" sz="2400" dirty="0">
                <a:solidFill>
                  <a:srgbClr val="000000"/>
                </a:solidFill>
                <a:latin typeface="Verdana" panose="020B0604030504040204" pitchFamily="34" charset="0"/>
                <a:ea typeface="Times New Roman" panose="02020603050405020304" pitchFamily="18" charset="0"/>
              </a:rPr>
            </a:br>
            <a:r>
              <a:rPr lang="en-US" sz="2400" dirty="0">
                <a:solidFill>
                  <a:srgbClr val="000000"/>
                </a:solidFill>
                <a:latin typeface="Verdana" panose="020B0604030504040204" pitchFamily="34" charset="0"/>
                <a:ea typeface="Times New Roman" panose="02020603050405020304" pitchFamily="18" charset="0"/>
              </a:rPr>
              <a:t>4. Acceptance Testing: Preparation of Acceptance Test Cases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8111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660593"/>
          </a:xfrm>
        </p:spPr>
        <p:txBody>
          <a:bodyPr>
            <a:normAutofit/>
          </a:bodyPr>
          <a:lstStyle/>
          <a:p>
            <a:r>
              <a:rPr lang="en-US" sz="4000" dirty="0" smtClean="0"/>
              <a:t>What is Software Testing</a:t>
            </a:r>
            <a:endParaRPr lang="en-US" sz="4000" dirty="0"/>
          </a:p>
        </p:txBody>
      </p:sp>
      <p:sp>
        <p:nvSpPr>
          <p:cNvPr id="7" name="Content Placeholder 6"/>
          <p:cNvSpPr>
            <a:spLocks noGrp="1"/>
          </p:cNvSpPr>
          <p:nvPr>
            <p:ph idx="1"/>
          </p:nvPr>
        </p:nvSpPr>
        <p:spPr>
          <a:xfrm>
            <a:off x="464489" y="1316741"/>
            <a:ext cx="10515600" cy="5251035"/>
          </a:xfrm>
        </p:spPr>
        <p:txBody>
          <a:bodyPr>
            <a:normAutofit lnSpcReduction="10000"/>
          </a:bodyPr>
          <a:lstStyle/>
          <a:p>
            <a:r>
              <a:rPr lang="en-US" dirty="0" smtClean="0"/>
              <a:t>Finding </a:t>
            </a:r>
            <a:r>
              <a:rPr lang="en-US" dirty="0"/>
              <a:t>defects</a:t>
            </a:r>
          </a:p>
          <a:p>
            <a:r>
              <a:rPr lang="en-US" dirty="0" smtClean="0"/>
              <a:t>Trying </a:t>
            </a:r>
            <a:r>
              <a:rPr lang="en-US" dirty="0"/>
              <a:t>to break the system</a:t>
            </a:r>
          </a:p>
          <a:p>
            <a:r>
              <a:rPr lang="en-US" dirty="0" smtClean="0"/>
              <a:t>Finding </a:t>
            </a:r>
            <a:r>
              <a:rPr lang="en-US" dirty="0"/>
              <a:t>and reporting defects</a:t>
            </a:r>
          </a:p>
          <a:p>
            <a:r>
              <a:rPr lang="en-US" dirty="0" smtClean="0"/>
              <a:t>Demonstrating </a:t>
            </a:r>
            <a:r>
              <a:rPr lang="en-US" dirty="0"/>
              <a:t>correct functionality</a:t>
            </a:r>
          </a:p>
          <a:p>
            <a:r>
              <a:rPr lang="en-US" dirty="0" smtClean="0"/>
              <a:t>Demonstrating </a:t>
            </a:r>
            <a:r>
              <a:rPr lang="en-US" dirty="0"/>
              <a:t>incorrect functionality</a:t>
            </a:r>
          </a:p>
          <a:p>
            <a:r>
              <a:rPr lang="en-US" dirty="0" smtClean="0"/>
              <a:t>Demonstrating </a:t>
            </a:r>
            <a:r>
              <a:rPr lang="en-US" dirty="0"/>
              <a:t>robustness, reliability, </a:t>
            </a:r>
            <a:r>
              <a:rPr lang="en-US" dirty="0" err="1" smtClean="0"/>
              <a:t>security,maintainability</a:t>
            </a:r>
            <a:r>
              <a:rPr lang="en-US" dirty="0"/>
              <a:t>, …</a:t>
            </a:r>
          </a:p>
          <a:p>
            <a:r>
              <a:rPr lang="en-US" dirty="0" smtClean="0"/>
              <a:t>Measuring </a:t>
            </a:r>
            <a:r>
              <a:rPr lang="en-US" dirty="0"/>
              <a:t>performance, reliability, …</a:t>
            </a:r>
          </a:p>
          <a:p>
            <a:r>
              <a:rPr lang="en-US" dirty="0" smtClean="0"/>
              <a:t>Evaluating </a:t>
            </a:r>
            <a:r>
              <a:rPr lang="en-US" dirty="0"/>
              <a:t>and measuring quality</a:t>
            </a:r>
          </a:p>
          <a:p>
            <a:r>
              <a:rPr lang="en-US" dirty="0" smtClean="0"/>
              <a:t>Proving </a:t>
            </a:r>
            <a:r>
              <a:rPr lang="en-US" dirty="0"/>
              <a:t>the software correct</a:t>
            </a:r>
          </a:p>
          <a:p>
            <a:r>
              <a:rPr lang="en-US" dirty="0" smtClean="0"/>
              <a:t>Executing </a:t>
            </a:r>
            <a:r>
              <a:rPr lang="en-US" dirty="0"/>
              <a:t>pre-defined test cases</a:t>
            </a:r>
          </a:p>
          <a:p>
            <a:r>
              <a:rPr lang="en-US" dirty="0" smtClean="0"/>
              <a:t>Automatic </a:t>
            </a:r>
            <a:r>
              <a:rPr lang="en-US" dirty="0"/>
              <a:t>error detection</a:t>
            </a:r>
          </a:p>
        </p:txBody>
      </p:sp>
    </p:spTree>
    <p:extLst>
      <p:ext uri="{BB962C8B-B14F-4D97-AF65-F5344CB8AC3E}">
        <p14:creationId xmlns:p14="http://schemas.microsoft.com/office/powerpoint/2010/main" val="4000439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 Of Software Testing</a:t>
            </a:r>
            <a:endParaRPr lang="en-US" dirty="0"/>
          </a:p>
        </p:txBody>
      </p:sp>
      <p:sp>
        <p:nvSpPr>
          <p:cNvPr id="5" name="Content Placeholder 4"/>
          <p:cNvSpPr>
            <a:spLocks noGrp="1"/>
          </p:cNvSpPr>
          <p:nvPr>
            <p:ph idx="1"/>
          </p:nvPr>
        </p:nvSpPr>
        <p:spPr/>
        <p:txBody>
          <a:bodyPr>
            <a:normAutofit/>
          </a:bodyPr>
          <a:lstStyle/>
          <a:p>
            <a:r>
              <a:rPr lang="en-US" dirty="0"/>
              <a:t>Testing is the </a:t>
            </a:r>
            <a:r>
              <a:rPr lang="en-US" b="1" dirty="0"/>
              <a:t>execution </a:t>
            </a:r>
            <a:r>
              <a:rPr lang="en-US" dirty="0"/>
              <a:t>of programs </a:t>
            </a:r>
            <a:r>
              <a:rPr lang="en-US" b="1" dirty="0"/>
              <a:t>with </a:t>
            </a:r>
            <a:r>
              <a:rPr lang="en-US" b="1" dirty="0" smtClean="0"/>
              <a:t>the intent </a:t>
            </a:r>
            <a:r>
              <a:rPr lang="en-US" b="1" dirty="0"/>
              <a:t>of finding defects</a:t>
            </a:r>
            <a:r>
              <a:rPr lang="en-US" dirty="0" smtClean="0"/>
              <a:t>.</a:t>
            </a:r>
          </a:p>
          <a:p>
            <a:r>
              <a:rPr lang="en-US" dirty="0"/>
              <a:t>Testing is a the </a:t>
            </a:r>
            <a:r>
              <a:rPr lang="en-US" b="1" dirty="0"/>
              <a:t>process of exercising a </a:t>
            </a:r>
            <a:r>
              <a:rPr lang="en-US" b="1" dirty="0" smtClean="0"/>
              <a:t>software component</a:t>
            </a:r>
            <a:endParaRPr lang="en-US" b="1" dirty="0"/>
          </a:p>
          <a:p>
            <a:pPr>
              <a:buFont typeface="Wingdings" panose="05000000000000000000" pitchFamily="2" charset="2"/>
              <a:buChar char="Ø"/>
            </a:pPr>
            <a:r>
              <a:rPr lang="en-US" dirty="0" smtClean="0"/>
              <a:t>     using </a:t>
            </a:r>
            <a:r>
              <a:rPr lang="en-US" b="1" dirty="0"/>
              <a:t>a selected set of test cases</a:t>
            </a:r>
            <a:r>
              <a:rPr lang="en-US" dirty="0"/>
              <a:t>,</a:t>
            </a:r>
          </a:p>
          <a:p>
            <a:pPr>
              <a:buFont typeface="Wingdings" panose="05000000000000000000" pitchFamily="2" charset="2"/>
              <a:buChar char="Ø"/>
            </a:pPr>
            <a:r>
              <a:rPr lang="en-US" dirty="0" smtClean="0"/>
              <a:t>     with </a:t>
            </a:r>
            <a:r>
              <a:rPr lang="en-US" dirty="0"/>
              <a:t>the intent of </a:t>
            </a:r>
            <a:r>
              <a:rPr lang="en-US" b="1" dirty="0"/>
              <a:t>revealing defects </a:t>
            </a:r>
            <a:r>
              <a:rPr lang="en-US" dirty="0" smtClean="0"/>
              <a:t>and </a:t>
            </a:r>
            <a:r>
              <a:rPr lang="en-US" b="1" dirty="0" smtClean="0"/>
              <a:t>evaluating </a:t>
            </a:r>
            <a:r>
              <a:rPr lang="en-US" b="1" dirty="0"/>
              <a:t>quality</a:t>
            </a:r>
            <a:r>
              <a:rPr lang="en-US" dirty="0" smtClean="0"/>
              <a:t>.</a:t>
            </a:r>
          </a:p>
          <a:p>
            <a:r>
              <a:rPr lang="en-US" dirty="0"/>
              <a:t>Software testing is </a:t>
            </a:r>
            <a:r>
              <a:rPr lang="en-US" b="1" dirty="0"/>
              <a:t>a technical investigation </a:t>
            </a:r>
            <a:r>
              <a:rPr lang="en-US" dirty="0"/>
              <a:t>of </a:t>
            </a:r>
            <a:r>
              <a:rPr lang="en-US" dirty="0" smtClean="0"/>
              <a:t>a product</a:t>
            </a:r>
            <a:r>
              <a:rPr lang="en-US" dirty="0"/>
              <a:t>, i.e.</a:t>
            </a:r>
          </a:p>
          <a:p>
            <a:pPr marL="0" indent="0">
              <a:buNone/>
            </a:pPr>
            <a:r>
              <a:rPr lang="en-US" b="1" dirty="0" smtClean="0"/>
              <a:t>an </a:t>
            </a:r>
            <a:r>
              <a:rPr lang="en-US" b="1" dirty="0"/>
              <a:t>empirical </a:t>
            </a:r>
            <a:r>
              <a:rPr lang="en-US" b="1" dirty="0" smtClean="0"/>
              <a:t>search </a:t>
            </a:r>
            <a:r>
              <a:rPr lang="en-US" dirty="0" smtClean="0"/>
              <a:t>for </a:t>
            </a:r>
            <a:r>
              <a:rPr lang="en-US" b="1" dirty="0"/>
              <a:t>quality-related </a:t>
            </a:r>
            <a:r>
              <a:rPr lang="en-US" b="1" dirty="0" smtClean="0"/>
              <a:t>information </a:t>
            </a:r>
            <a:r>
              <a:rPr lang="en-US" dirty="0" smtClean="0"/>
              <a:t>of </a:t>
            </a:r>
            <a:r>
              <a:rPr lang="en-US" b="1" dirty="0"/>
              <a:t>value </a:t>
            </a:r>
            <a:r>
              <a:rPr lang="en-US" dirty="0"/>
              <a:t>to a </a:t>
            </a:r>
            <a:endParaRPr lang="en-US" dirty="0" smtClean="0"/>
          </a:p>
          <a:p>
            <a:pPr marL="0" indent="0">
              <a:buNone/>
            </a:pPr>
            <a:r>
              <a:rPr lang="en-US" dirty="0" smtClean="0"/>
              <a:t>project’s </a:t>
            </a:r>
            <a:r>
              <a:rPr lang="en-US" dirty="0"/>
              <a:t>stakeholders</a:t>
            </a:r>
          </a:p>
        </p:txBody>
      </p:sp>
    </p:spTree>
    <p:extLst>
      <p:ext uri="{BB962C8B-B14F-4D97-AF65-F5344CB8AC3E}">
        <p14:creationId xmlns:p14="http://schemas.microsoft.com/office/powerpoint/2010/main" val="272250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4934"/>
          </a:xfrm>
        </p:spPr>
        <p:txBody>
          <a:bodyPr>
            <a:normAutofit fontScale="90000"/>
          </a:bodyPr>
          <a:lstStyle/>
          <a:p>
            <a:pPr algn="ctr"/>
            <a:r>
              <a:rPr lang="en-US" i="1" dirty="0"/>
              <a:t>Bug, Fault &amp; Failure</a:t>
            </a:r>
            <a:endParaRPr lang="en-US" dirty="0"/>
          </a:p>
        </p:txBody>
      </p:sp>
      <p:sp>
        <p:nvSpPr>
          <p:cNvPr id="3" name="Content Placeholder 2"/>
          <p:cNvSpPr>
            <a:spLocks noGrp="1"/>
          </p:cNvSpPr>
          <p:nvPr>
            <p:ph idx="1"/>
          </p:nvPr>
        </p:nvSpPr>
        <p:spPr>
          <a:xfrm>
            <a:off x="392926" y="1197471"/>
            <a:ext cx="10515600" cy="5187425"/>
          </a:xfrm>
        </p:spPr>
        <p:txBody>
          <a:bodyPr>
            <a:normAutofit fontScale="92500" lnSpcReduction="10000"/>
          </a:bodyPr>
          <a:lstStyle/>
          <a:p>
            <a:pPr algn="ctr"/>
            <a:r>
              <a:rPr lang="en-US" dirty="0"/>
              <a:t>A person makes an </a:t>
            </a:r>
            <a:r>
              <a:rPr lang="en-US" b="1" dirty="0"/>
              <a:t>Error</a:t>
            </a:r>
          </a:p>
          <a:p>
            <a:pPr algn="ctr"/>
            <a:r>
              <a:rPr lang="en-US" dirty="0"/>
              <a:t>That creates a </a:t>
            </a:r>
            <a:r>
              <a:rPr lang="en-US" b="1" dirty="0"/>
              <a:t>fault </a:t>
            </a:r>
            <a:r>
              <a:rPr lang="en-US" dirty="0"/>
              <a:t>in software</a:t>
            </a:r>
          </a:p>
          <a:p>
            <a:pPr algn="ctr"/>
            <a:r>
              <a:rPr lang="en-US" dirty="0" smtClean="0"/>
              <a:t>That </a:t>
            </a:r>
            <a:r>
              <a:rPr lang="en-US" dirty="0"/>
              <a:t>can cause a </a:t>
            </a:r>
            <a:r>
              <a:rPr lang="en-US" b="1" dirty="0"/>
              <a:t>failure </a:t>
            </a:r>
            <a:r>
              <a:rPr lang="en-US" dirty="0"/>
              <a:t>in </a:t>
            </a:r>
            <a:r>
              <a:rPr lang="en-US" dirty="0" smtClean="0"/>
              <a:t>operation</a:t>
            </a:r>
          </a:p>
          <a:p>
            <a:r>
              <a:rPr lang="en-US" b="1" dirty="0"/>
              <a:t>Error : An error is a human action that produces the incorrect result that</a:t>
            </a:r>
          </a:p>
          <a:p>
            <a:pPr marL="0" indent="0">
              <a:buNone/>
            </a:pPr>
            <a:r>
              <a:rPr lang="en-US" b="1" dirty="0" smtClean="0"/>
              <a:t>   results </a:t>
            </a:r>
            <a:r>
              <a:rPr lang="en-US" b="1" dirty="0"/>
              <a:t>in a fault.</a:t>
            </a:r>
          </a:p>
          <a:p>
            <a:r>
              <a:rPr lang="en-US" b="1" dirty="0"/>
              <a:t>Bug : The presence of error at the time of execution of the software.</a:t>
            </a:r>
          </a:p>
          <a:p>
            <a:r>
              <a:rPr lang="en-US" b="1" dirty="0"/>
              <a:t>Fault : State of software caused by an error.</a:t>
            </a:r>
          </a:p>
          <a:p>
            <a:r>
              <a:rPr lang="en-US" b="1" dirty="0"/>
              <a:t>Failure : Deviation of the software from its expected result. It is an event</a:t>
            </a:r>
            <a:r>
              <a:rPr lang="en-US" b="1" dirty="0" smtClean="0"/>
              <a:t>.</a:t>
            </a:r>
          </a:p>
          <a:p>
            <a:r>
              <a:rPr lang="en-US" b="1" dirty="0" smtClean="0"/>
              <a:t>Defect :</a:t>
            </a:r>
            <a:r>
              <a:rPr lang="en-US" dirty="0"/>
              <a:t>A </a:t>
            </a:r>
            <a:r>
              <a:rPr lang="en-US" b="1" dirty="0"/>
              <a:t>defect is an error or a bug</a:t>
            </a:r>
            <a:r>
              <a:rPr lang="en-US" dirty="0"/>
              <a:t>, in the application which is created. A programmer while designing and building the software can make mistakes or error. These mistakes or errors mean that there are flaws in the software. These are called defects.</a:t>
            </a:r>
          </a:p>
        </p:txBody>
      </p:sp>
    </p:spTree>
    <p:extLst>
      <p:ext uri="{BB962C8B-B14F-4D97-AF65-F5344CB8AC3E}">
        <p14:creationId xmlns:p14="http://schemas.microsoft.com/office/powerpoint/2010/main" val="297678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5431" y="419526"/>
            <a:ext cx="9962148" cy="6359177"/>
          </a:xfrm>
          <a:prstGeom prst="rect">
            <a:avLst/>
          </a:prstGeom>
        </p:spPr>
        <p:txBody>
          <a:bodyPr wrap="square">
            <a:spAutoFit/>
          </a:bodyPr>
          <a:lstStyle/>
          <a:p>
            <a:pPr>
              <a:lnSpc>
                <a:spcPct val="115000"/>
              </a:lnSpc>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Nature of errors</a:t>
            </a:r>
          </a:p>
          <a:p>
            <a:pPr>
              <a:lnSpc>
                <a:spcPts val="1200"/>
              </a:lnSpc>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Categories of Software Errors</a:t>
            </a:r>
            <a:r>
              <a:rPr lang="en-US"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p>
          <a:p>
            <a:pPr marL="285750" marR="0" lvl="0" indent="-285750">
              <a:lnSpc>
                <a:spcPct val="150000"/>
              </a:lnSpc>
              <a:spcBef>
                <a:spcPts val="0"/>
              </a:spcBef>
              <a:spcAft>
                <a:spcPts val="300"/>
              </a:spcAft>
              <a:buSzPts val="1000"/>
              <a:buFont typeface="Arial" panose="020B0604020202020204" pitchFamily="34" charset="0"/>
              <a:buChar char="•"/>
              <a:tabLst>
                <a:tab pos="457200" algn="l"/>
              </a:tabLst>
            </a:pPr>
            <a:r>
              <a:rPr lang="en-US"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User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interface errors such as output errors or incorrect user messages.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Function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Hardware defects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Incorrect program version</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Requirements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Design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Documentation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Architecture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Module interface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Performance 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300"/>
              </a:spcAft>
              <a:buSzPts val="1000"/>
              <a:buFont typeface="Symbol" panose="05050102010706020507" pitchFamily="18" charset="2"/>
              <a:buChar char=""/>
              <a:tabLst>
                <a:tab pos="457200" algn="l"/>
              </a:tabLst>
            </a:pPr>
            <a:r>
              <a:rPr lang="en-US"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Logic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errors such as calculation </a:t>
            </a:r>
            <a:r>
              <a:rPr lang="en-US"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errors</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82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10" y="509453"/>
            <a:ext cx="10058400" cy="4955203"/>
          </a:xfrm>
          <a:prstGeom prst="rect">
            <a:avLst/>
          </a:prstGeom>
        </p:spPr>
        <p:txBody>
          <a:bodyPr wrap="square">
            <a:spAutoFit/>
          </a:bodyPr>
          <a:lstStyle/>
          <a:p>
            <a:r>
              <a:rPr lang="en-US" sz="2000" b="1" i="0" u="none" strike="noStrike" baseline="0" dirty="0" smtClean="0">
                <a:solidFill>
                  <a:srgbClr val="444477"/>
                </a:solidFill>
                <a:latin typeface="Verdana" panose="020B0604030504040204" pitchFamily="34" charset="0"/>
              </a:rPr>
              <a:t>Why do defects occur in software?</a:t>
            </a:r>
          </a:p>
          <a:p>
            <a:endParaRPr lang="en-US" sz="2000" b="1" i="0" u="none" strike="noStrike" baseline="0" dirty="0" smtClean="0">
              <a:solidFill>
                <a:srgbClr val="444477"/>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Software is written by human beings</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Who know something, but not everything</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Who have skills, but aren’t perfect</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Who don’t usually use rigorous methods</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Who do make mistakes (errors)</a:t>
            </a:r>
          </a:p>
          <a:p>
            <a:endParaRPr lang="en-US" b="0" i="0" u="none" strike="noStrike" baseline="0" dirty="0" smtClean="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Under increasing pressure to deliver to strict deadlines</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No time to check, assumptions may be wrong</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Systems may be incomplete</a:t>
            </a:r>
          </a:p>
          <a:p>
            <a:endParaRPr lang="en-US" b="0" i="0" u="none" strike="noStrike" baseline="0" dirty="0" smtClean="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Software is complex, abstract and invisible</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Hard to understand</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Hard to see if it is complete or working correctly</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No one person can fully understand large systems</a:t>
            </a:r>
          </a:p>
          <a:p>
            <a:r>
              <a:rPr lang="en-US" sz="1400" b="0" i="0" u="none" strike="noStrike" baseline="0" dirty="0" smtClean="0">
                <a:solidFill>
                  <a:srgbClr val="FF0000"/>
                </a:solidFill>
                <a:latin typeface="Wingdings-Regular"/>
              </a:rPr>
              <a:t>􀂾     </a:t>
            </a:r>
            <a:r>
              <a:rPr lang="en-US" b="0" i="0" u="none" strike="noStrike" baseline="0" dirty="0" smtClean="0">
                <a:solidFill>
                  <a:srgbClr val="000000"/>
                </a:solidFill>
                <a:latin typeface="Verdana" panose="020B0604030504040204" pitchFamily="34" charset="0"/>
              </a:rPr>
              <a:t>Numerous external interfaces and dependencies</a:t>
            </a:r>
            <a:endParaRPr lang="en-US" dirty="0"/>
          </a:p>
        </p:txBody>
      </p:sp>
    </p:spTree>
    <p:extLst>
      <p:ext uri="{BB962C8B-B14F-4D97-AF65-F5344CB8AC3E}">
        <p14:creationId xmlns:p14="http://schemas.microsoft.com/office/powerpoint/2010/main" val="4163656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179" y="489734"/>
            <a:ext cx="9668786" cy="5878532"/>
          </a:xfrm>
          <a:prstGeom prst="rect">
            <a:avLst/>
          </a:prstGeom>
        </p:spPr>
        <p:txBody>
          <a:bodyPr wrap="square">
            <a:spAutoFit/>
          </a:bodyPr>
          <a:lstStyle/>
          <a:p>
            <a:r>
              <a:rPr lang="en-US" sz="2400" b="1" i="0" u="none" strike="noStrike" baseline="0" dirty="0" smtClean="0">
                <a:solidFill>
                  <a:srgbClr val="444477"/>
                </a:solidFill>
                <a:latin typeface="Verdana" panose="020B0604030504040204" pitchFamily="34" charset="0"/>
              </a:rPr>
              <a:t>Sources of defects</a:t>
            </a:r>
          </a:p>
          <a:p>
            <a:r>
              <a:rPr lang="en-US" sz="2000" b="0" i="0" u="none" strike="noStrike" baseline="0" dirty="0" smtClean="0">
                <a:solidFill>
                  <a:srgbClr val="FF0000"/>
                </a:solidFill>
                <a:latin typeface="Verdana" panose="020B0604030504040204" pitchFamily="34" charset="0"/>
              </a:rPr>
              <a:t>Education</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Developers </a:t>
            </a:r>
            <a:r>
              <a:rPr lang="en-US" dirty="0">
                <a:solidFill>
                  <a:srgbClr val="000000"/>
                </a:solidFill>
                <a:latin typeface="Verdana" panose="020B0604030504040204" pitchFamily="34" charset="0"/>
              </a:rPr>
              <a:t>does not understand well enough what he or </a:t>
            </a:r>
            <a:r>
              <a:rPr lang="en-US" dirty="0" smtClean="0">
                <a:solidFill>
                  <a:srgbClr val="000000"/>
                </a:solidFill>
                <a:latin typeface="Verdana" panose="020B0604030504040204" pitchFamily="34" charset="0"/>
              </a:rPr>
              <a:t>she is </a:t>
            </a:r>
            <a:r>
              <a:rPr lang="en-US" dirty="0">
                <a:solidFill>
                  <a:srgbClr val="000000"/>
                </a:solidFill>
                <a:latin typeface="Verdana" panose="020B0604030504040204" pitchFamily="34" charset="0"/>
              </a:rPr>
              <a:t>doing</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Lack </a:t>
            </a:r>
            <a:r>
              <a:rPr lang="en-US" dirty="0">
                <a:solidFill>
                  <a:srgbClr val="000000"/>
                </a:solidFill>
                <a:latin typeface="Verdana" panose="020B0604030504040204" pitchFamily="34" charset="0"/>
              </a:rPr>
              <a:t>of proper education leads to errors in </a:t>
            </a:r>
            <a:r>
              <a:rPr lang="en-US" dirty="0" err="1" smtClean="0">
                <a:solidFill>
                  <a:srgbClr val="000000"/>
                </a:solidFill>
                <a:latin typeface="Verdana" panose="020B0604030504040204" pitchFamily="34" charset="0"/>
              </a:rPr>
              <a:t>specification,design</a:t>
            </a:r>
            <a:r>
              <a:rPr lang="en-US" dirty="0">
                <a:solidFill>
                  <a:srgbClr val="000000"/>
                </a:solidFill>
                <a:latin typeface="Verdana" panose="020B0604030504040204" pitchFamily="34" charset="0"/>
              </a:rPr>
              <a:t>, coding, and </a:t>
            </a:r>
            <a:r>
              <a:rPr lang="en-US" dirty="0" smtClean="0">
                <a:solidFill>
                  <a:srgbClr val="000000"/>
                </a:solidFill>
                <a:latin typeface="Verdana" panose="020B0604030504040204" pitchFamily="34" charset="0"/>
              </a:rPr>
              <a:t>testing</a:t>
            </a:r>
          </a:p>
          <a:p>
            <a:endParaRPr lang="en-US" dirty="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Communication</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Developers </a:t>
            </a:r>
            <a:r>
              <a:rPr lang="en-US" dirty="0">
                <a:solidFill>
                  <a:srgbClr val="000000"/>
                </a:solidFill>
                <a:latin typeface="Verdana" panose="020B0604030504040204" pitchFamily="34" charset="0"/>
              </a:rPr>
              <a:t>do not know enough</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Information </a:t>
            </a:r>
            <a:r>
              <a:rPr lang="en-US" dirty="0">
                <a:solidFill>
                  <a:srgbClr val="000000"/>
                </a:solidFill>
                <a:latin typeface="Verdana" panose="020B0604030504040204" pitchFamily="34" charset="0"/>
              </a:rPr>
              <a:t>does not reach all stakeholders</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Information </a:t>
            </a:r>
            <a:r>
              <a:rPr lang="en-US" dirty="0">
                <a:solidFill>
                  <a:srgbClr val="000000"/>
                </a:solidFill>
                <a:latin typeface="Verdana" panose="020B0604030504040204" pitchFamily="34" charset="0"/>
              </a:rPr>
              <a:t>is </a:t>
            </a:r>
            <a:r>
              <a:rPr lang="en-US" dirty="0" smtClean="0">
                <a:solidFill>
                  <a:srgbClr val="000000"/>
                </a:solidFill>
                <a:latin typeface="Verdana" panose="020B0604030504040204" pitchFamily="34" charset="0"/>
              </a:rPr>
              <a:t>lost</a:t>
            </a:r>
          </a:p>
          <a:p>
            <a:endParaRPr lang="en-US" dirty="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Oversight</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Omitting </a:t>
            </a:r>
            <a:r>
              <a:rPr lang="en-US" dirty="0">
                <a:solidFill>
                  <a:srgbClr val="000000"/>
                </a:solidFill>
                <a:latin typeface="Verdana" panose="020B0604030504040204" pitchFamily="34" charset="0"/>
              </a:rPr>
              <a:t>to do necessary </a:t>
            </a:r>
            <a:r>
              <a:rPr lang="en-US" dirty="0" smtClean="0">
                <a:solidFill>
                  <a:srgbClr val="000000"/>
                </a:solidFill>
                <a:latin typeface="Verdana" panose="020B0604030504040204" pitchFamily="34" charset="0"/>
              </a:rPr>
              <a:t>things</a:t>
            </a:r>
          </a:p>
          <a:p>
            <a:endParaRPr lang="en-US" dirty="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Transcription</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Developer </a:t>
            </a:r>
            <a:r>
              <a:rPr lang="en-US" dirty="0">
                <a:solidFill>
                  <a:srgbClr val="000000"/>
                </a:solidFill>
                <a:latin typeface="Verdana" panose="020B0604030504040204" pitchFamily="34" charset="0"/>
              </a:rPr>
              <a:t>knows what to do but simply makes a </a:t>
            </a:r>
            <a:r>
              <a:rPr lang="en-US" dirty="0" smtClean="0">
                <a:solidFill>
                  <a:srgbClr val="000000"/>
                </a:solidFill>
                <a:latin typeface="Verdana" panose="020B0604030504040204" pitchFamily="34" charset="0"/>
              </a:rPr>
              <a:t>mistake</a:t>
            </a:r>
          </a:p>
          <a:p>
            <a:endParaRPr lang="en-US" dirty="0" smtClean="0">
              <a:solidFill>
                <a:srgbClr val="000000"/>
              </a:solidFill>
              <a:latin typeface="Verdana" panose="020B0604030504040204" pitchFamily="34" charset="0"/>
            </a:endParaRPr>
          </a:p>
          <a:p>
            <a:r>
              <a:rPr lang="en-US" sz="2000" b="0" i="0" u="none" strike="noStrike" baseline="0" dirty="0" smtClean="0">
                <a:solidFill>
                  <a:srgbClr val="FF0000"/>
                </a:solidFill>
                <a:latin typeface="Verdana" panose="020B0604030504040204" pitchFamily="34" charset="0"/>
              </a:rPr>
              <a:t>Process</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Process </a:t>
            </a:r>
            <a:r>
              <a:rPr lang="en-US" dirty="0">
                <a:solidFill>
                  <a:srgbClr val="000000"/>
                </a:solidFill>
                <a:latin typeface="Verdana" panose="020B0604030504040204" pitchFamily="34" charset="0"/>
              </a:rPr>
              <a:t>is not applicable for the actual situation</a:t>
            </a:r>
          </a:p>
          <a:p>
            <a:r>
              <a:rPr lang="en-US" sz="1400" b="0" i="0" u="none" strike="noStrike" baseline="0" dirty="0" smtClean="0">
                <a:solidFill>
                  <a:srgbClr val="FF0000"/>
                </a:solidFill>
                <a:latin typeface="Wingdings-Regular"/>
              </a:rPr>
              <a:t>􀂾    </a:t>
            </a:r>
            <a:r>
              <a:rPr lang="en-US" dirty="0" smtClean="0">
                <a:solidFill>
                  <a:srgbClr val="000000"/>
                </a:solidFill>
                <a:latin typeface="Verdana" panose="020B0604030504040204" pitchFamily="34" charset="0"/>
              </a:rPr>
              <a:t>Process </a:t>
            </a:r>
            <a:r>
              <a:rPr lang="en-US" dirty="0">
                <a:solidFill>
                  <a:srgbClr val="000000"/>
                </a:solidFill>
                <a:latin typeface="Verdana" panose="020B0604030504040204" pitchFamily="34" charset="0"/>
              </a:rPr>
              <a:t>places restrictions that cause errors</a:t>
            </a:r>
            <a:endParaRPr lang="en-US" dirty="0"/>
          </a:p>
        </p:txBody>
      </p:sp>
    </p:spTree>
    <p:extLst>
      <p:ext uri="{BB962C8B-B14F-4D97-AF65-F5344CB8AC3E}">
        <p14:creationId xmlns:p14="http://schemas.microsoft.com/office/powerpoint/2010/main" val="1864519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of testing</a:t>
            </a:r>
          </a:p>
        </p:txBody>
      </p:sp>
      <p:sp>
        <p:nvSpPr>
          <p:cNvPr id="3" name="Content Placeholder 2"/>
          <p:cNvSpPr>
            <a:spLocks noGrp="1"/>
          </p:cNvSpPr>
          <p:nvPr>
            <p:ph idx="1"/>
          </p:nvPr>
        </p:nvSpPr>
        <p:spPr/>
        <p:txBody>
          <a:bodyPr>
            <a:normAutofit/>
          </a:bodyPr>
          <a:lstStyle/>
          <a:p>
            <a:r>
              <a:rPr lang="en-US" dirty="0"/>
              <a:t>To find defects before they cause a production system to fail.</a:t>
            </a:r>
          </a:p>
          <a:p>
            <a:r>
              <a:rPr lang="en-US" dirty="0" smtClean="0"/>
              <a:t>To </a:t>
            </a:r>
            <a:r>
              <a:rPr lang="en-US" dirty="0"/>
              <a:t>bring the tested software, after correction of the identified defects</a:t>
            </a:r>
          </a:p>
          <a:p>
            <a:pPr marL="0" indent="0">
              <a:buNone/>
            </a:pPr>
            <a:r>
              <a:rPr lang="en-US" dirty="0" smtClean="0"/>
              <a:t>  and </a:t>
            </a:r>
            <a:r>
              <a:rPr lang="en-US" dirty="0"/>
              <a:t>retesting, to an acceptable level of quality.</a:t>
            </a:r>
          </a:p>
          <a:p>
            <a:r>
              <a:rPr lang="en-US" dirty="0" smtClean="0"/>
              <a:t>To </a:t>
            </a:r>
            <a:r>
              <a:rPr lang="en-US" dirty="0"/>
              <a:t>perform the required tests efficiently and effectively, within the</a:t>
            </a:r>
          </a:p>
          <a:p>
            <a:pPr marL="0" indent="0">
              <a:buNone/>
            </a:pPr>
            <a:r>
              <a:rPr lang="en-US" dirty="0" smtClean="0"/>
              <a:t>  limits </a:t>
            </a:r>
            <a:r>
              <a:rPr lang="en-US" dirty="0"/>
              <a:t>budgetary and scheduling limitation.</a:t>
            </a:r>
          </a:p>
          <a:p>
            <a:r>
              <a:rPr lang="en-US" dirty="0" smtClean="0"/>
              <a:t>To </a:t>
            </a:r>
            <a:r>
              <a:rPr lang="en-US" dirty="0"/>
              <a:t>compile a record of software errors for use in error prevention (</a:t>
            </a:r>
            <a:r>
              <a:rPr lang="en-US" dirty="0" smtClean="0"/>
              <a:t>by corrective </a:t>
            </a:r>
            <a:r>
              <a:rPr lang="en-US" dirty="0"/>
              <a:t>and preventive actions)</a:t>
            </a:r>
          </a:p>
        </p:txBody>
      </p:sp>
    </p:spTree>
    <p:extLst>
      <p:ext uri="{BB962C8B-B14F-4D97-AF65-F5344CB8AC3E}">
        <p14:creationId xmlns:p14="http://schemas.microsoft.com/office/powerpoint/2010/main" val="1269944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1677</Words>
  <Application>Microsoft Office PowerPoint</Application>
  <PresentationFormat>Widescreen</PresentationFormat>
  <Paragraphs>220</Paragraphs>
  <Slides>28</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Arial</vt:lpstr>
      <vt:lpstr>Calibri</vt:lpstr>
      <vt:lpstr>Calibri Light</vt:lpstr>
      <vt:lpstr>MonotypeCorsiva</vt:lpstr>
      <vt:lpstr>Roboto</vt:lpstr>
      <vt:lpstr>Symbol</vt:lpstr>
      <vt:lpstr>Times New Roman</vt:lpstr>
      <vt:lpstr>TimesNewRomanPSMT</vt:lpstr>
      <vt:lpstr>Verdana</vt:lpstr>
      <vt:lpstr>Wingdings</vt:lpstr>
      <vt:lpstr>Wingdings-Regular</vt:lpstr>
      <vt:lpstr>Office Theme</vt:lpstr>
      <vt:lpstr>Software Testing</vt:lpstr>
      <vt:lpstr>SOFTWARE QUALITY Fundamentals </vt:lpstr>
      <vt:lpstr>What is Software Testing</vt:lpstr>
      <vt:lpstr>Definition Of Software Testing</vt:lpstr>
      <vt:lpstr>Bug, Fault &amp; Failure</vt:lpstr>
      <vt:lpstr>PowerPoint Presentation</vt:lpstr>
      <vt:lpstr>PowerPoint Presentation</vt:lpstr>
      <vt:lpstr>PowerPoint Presentation</vt:lpstr>
      <vt:lpstr>Objective of testing</vt:lpstr>
      <vt:lpstr>PowerPoint Presentation</vt:lpstr>
      <vt:lpstr>PowerPoint Presentation</vt:lpstr>
      <vt:lpstr>PowerPoint Presentation</vt:lpstr>
      <vt:lpstr>PowerPoint Presentation</vt:lpstr>
      <vt:lpstr>Who is a SoftwareTester??..</vt:lpstr>
      <vt:lpstr>Skills Required for Tester</vt:lpstr>
      <vt:lpstr>Software Quality Concept </vt:lpstr>
      <vt:lpstr>Software Quality Concept </vt:lpstr>
      <vt:lpstr>PowerPoint Presentation</vt:lpstr>
      <vt:lpstr>PowerPoint Presentation</vt:lpstr>
      <vt:lpstr>PowerPoint Presentation</vt:lpstr>
      <vt:lpstr>Cost Of Quality </vt:lpstr>
      <vt:lpstr>PowerPoint Presentation</vt:lpstr>
      <vt:lpstr>Verification &amp; Validation </vt:lpstr>
      <vt:lpstr>What is Verification?</vt:lpstr>
      <vt:lpstr>What is Validation?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12</cp:revision>
  <dcterms:created xsi:type="dcterms:W3CDTF">2017-12-20T06:55:50Z</dcterms:created>
  <dcterms:modified xsi:type="dcterms:W3CDTF">2018-01-04T04:42:35Z</dcterms:modified>
</cp:coreProperties>
</file>