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E384B-05F0-42C5-832C-E077BCB71EDE}"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384B-05F0-42C5-832C-E077BCB71EDE}"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384B-05F0-42C5-832C-E077BCB71EDE}"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384B-05F0-42C5-832C-E077BCB71EDE}"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E384B-05F0-42C5-832C-E077BCB71EDE}"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E384B-05F0-42C5-832C-E077BCB71EDE}"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E384B-05F0-42C5-832C-E077BCB71EDE}" type="datetimeFigureOut">
              <a:rPr lang="en-US" smtClean="0"/>
              <a:pPr/>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E384B-05F0-42C5-832C-E077BCB71EDE}" type="datetimeFigureOut">
              <a:rPr lang="en-US" smtClean="0"/>
              <a:pPr/>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E384B-05F0-42C5-832C-E077BCB71EDE}" type="datetimeFigureOut">
              <a:rPr lang="en-US" smtClean="0"/>
              <a:pPr/>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E384B-05F0-42C5-832C-E077BCB71EDE}"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E384B-05F0-42C5-832C-E077BCB71EDE}"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0260A-2EB5-47E4-AB28-32DF1673D6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E384B-05F0-42C5-832C-E077BCB71EDE}" type="datetimeFigureOut">
              <a:rPr lang="en-US" smtClean="0"/>
              <a:pPr/>
              <a:t>10/4/2019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0260A-2EB5-47E4-AB28-32DF1673D6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latin typeface="Times New Roman" panose="02020603050405020304" pitchFamily="18" charset="0"/>
                <a:cs typeface="Times New Roman" panose="02020603050405020304" pitchFamily="18" charset="0"/>
              </a:rPr>
              <a:t>Chapter No. </a:t>
            </a:r>
            <a:r>
              <a:rPr lang="en-US" dirty="0">
                <a:latin typeface="Times New Roman" panose="02020603050405020304" pitchFamily="18" charset="0"/>
                <a:cs typeface="Times New Roman" panose="02020603050405020304" pitchFamily="18" charset="0"/>
              </a:rPr>
              <a:t>4</a:t>
            </a:r>
          </a:p>
        </p:txBody>
      </p:sp>
      <p:sp>
        <p:nvSpPr>
          <p:cNvPr id="3" name="Subtitle 2"/>
          <p:cNvSpPr>
            <a:spLocks noGrp="1"/>
          </p:cNvSpPr>
          <p:nvPr>
            <p:ph type="subTitle" idx="1"/>
          </p:nvPr>
        </p:nvSpPr>
        <p:spPr>
          <a:xfrm>
            <a:off x="1219200" y="2362200"/>
            <a:ext cx="6400800" cy="2895600"/>
          </a:xfrm>
        </p:spPr>
        <p:txBody>
          <a:bodyPr>
            <a:noAutofit/>
          </a:bodyPr>
          <a:lstStyle/>
          <a:p>
            <a:r>
              <a:rPr lang="en-US" sz="7200" dirty="0" smtClean="0">
                <a:latin typeface="Times New Roman" panose="02020603050405020304" pitchFamily="18" charset="0"/>
                <a:cs typeface="Times New Roman" panose="02020603050405020304" pitchFamily="18" charset="0"/>
              </a:rPr>
              <a:t>Test Management</a:t>
            </a:r>
            <a:endParaRPr lang="en-US" sz="7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Test Environment: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properties of test environment: hardware, software, network etc.</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List any testing or related tools.</a:t>
            </a:r>
          </a:p>
          <a:p>
            <a:r>
              <a:rPr lang="en-US" b="1" dirty="0" smtClean="0">
                <a:latin typeface="Times New Roman" panose="02020603050405020304" pitchFamily="18" charset="0"/>
                <a:cs typeface="Times New Roman" panose="02020603050405020304" pitchFamily="18" charset="0"/>
              </a:rPr>
              <a:t>Estimate:</a:t>
            </a:r>
            <a:endParaRPr lang="en-US" dirty="0" smtClean="0">
              <a:latin typeface="Times New Roman" panose="02020603050405020304" pitchFamily="18" charset="0"/>
              <a:cs typeface="Times New Roman" panose="02020603050405020304" pitchFamily="18" charset="0"/>
            </a:endParaRPr>
          </a:p>
          <a:p>
            <a:pPr>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Provide </a:t>
            </a:r>
            <a:r>
              <a:rPr lang="en-US" dirty="0">
                <a:latin typeface="Times New Roman" panose="02020603050405020304" pitchFamily="18" charset="0"/>
                <a:cs typeface="Times New Roman" panose="02020603050405020304" pitchFamily="18" charset="0"/>
              </a:rPr>
              <a:t>a summary of test estimates (cost or effort) and/or provide a link to the detailed estimation.</a:t>
            </a:r>
          </a:p>
          <a:p>
            <a:r>
              <a:rPr lang="en-US" b="1" dirty="0">
                <a:latin typeface="Times New Roman" panose="02020603050405020304" pitchFamily="18" charset="0"/>
                <a:cs typeface="Times New Roman" panose="02020603050405020304" pitchFamily="18" charset="0"/>
              </a:rPr>
              <a:t>Schedule:</a:t>
            </a:r>
            <a:endParaRPr lang="en-US" dirty="0">
              <a:latin typeface="Times New Roman" panose="02020603050405020304" pitchFamily="18" charset="0"/>
              <a:cs typeface="Times New Roman" panose="02020603050405020304" pitchFamily="18" charset="0"/>
            </a:endParaRPr>
          </a:p>
          <a:p>
            <a:pPr marL="514350" indent="-514350">
              <a:buNone/>
            </a:pPr>
            <a:r>
              <a:rPr lang="en-US" dirty="0" smtClean="0">
                <a:latin typeface="Times New Roman" panose="02020603050405020304" pitchFamily="18" charset="0"/>
                <a:cs typeface="Times New Roman" panose="02020603050405020304" pitchFamily="18" charset="0"/>
              </a:rPr>
              <a:t>      Provide </a:t>
            </a:r>
            <a:r>
              <a:rPr lang="en-US" dirty="0">
                <a:latin typeface="Times New Roman" panose="02020603050405020304" pitchFamily="18" charset="0"/>
                <a:cs typeface="Times New Roman" panose="02020603050405020304" pitchFamily="18" charset="0"/>
              </a:rPr>
              <a:t>a summary of the schedule, specifying key test milestones, and/or provide a link to the detailed schedule.</a:t>
            </a:r>
          </a:p>
          <a:p>
            <a:r>
              <a:rPr lang="en-US" b="1" dirty="0">
                <a:latin typeface="Times New Roman" panose="02020603050405020304" pitchFamily="18" charset="0"/>
                <a:cs typeface="Times New Roman" panose="02020603050405020304" pitchFamily="18" charset="0"/>
              </a:rPr>
              <a:t>Staffing and Training Needs: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staffing needs by role and required skills.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Identify training that is necessary to provide those skills, if not already acquired.</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Responsibilities:</a:t>
            </a:r>
            <a:endParaRPr lang="en-US" dirty="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List </a:t>
            </a:r>
            <a:r>
              <a:rPr lang="en-US" dirty="0">
                <a:latin typeface="Times New Roman" panose="02020603050405020304" pitchFamily="18" charset="0"/>
                <a:cs typeface="Times New Roman" panose="02020603050405020304" pitchFamily="18" charset="0"/>
              </a:rPr>
              <a:t>the responsibilities of each team/role/individual.</a:t>
            </a:r>
          </a:p>
          <a:p>
            <a:r>
              <a:rPr lang="en-US" b="1" dirty="0">
                <a:latin typeface="Times New Roman" panose="02020603050405020304" pitchFamily="18" charset="0"/>
                <a:cs typeface="Times New Roman" panose="02020603050405020304" pitchFamily="18" charset="0"/>
              </a:rPr>
              <a:t>Risks: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List the risks that have been identified.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mitigation plan and the contingency plan for each risk.</a:t>
            </a:r>
          </a:p>
          <a:p>
            <a:r>
              <a:rPr lang="en-US" b="1" dirty="0">
                <a:latin typeface="Times New Roman" panose="02020603050405020304" pitchFamily="18" charset="0"/>
                <a:cs typeface="Times New Roman" panose="02020603050405020304" pitchFamily="18" charset="0"/>
              </a:rPr>
              <a:t>Assumptions and Dependencies: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List the assumptions that have been made during the preparation of this plan.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List the dependencies.</a:t>
            </a:r>
          </a:p>
          <a:p>
            <a:r>
              <a:rPr lang="en-US" b="1" dirty="0">
                <a:latin typeface="Times New Roman" panose="02020603050405020304" pitchFamily="18" charset="0"/>
                <a:cs typeface="Times New Roman" panose="02020603050405020304" pitchFamily="18" charset="0"/>
              </a:rPr>
              <a:t>Approvals: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names and roles of all persons who must approve the plan.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Provide space for signatures and dates. (If the document is to be printed.)</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228600"/>
            <a:ext cx="8229600" cy="11430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Risk Management During Test Planning</a:t>
            </a:r>
            <a:endParaRPr lang="en-US" dirty="0">
              <a:latin typeface="Times New Roman" panose="02020603050405020304" pitchFamily="18" charset="0"/>
              <a:cs typeface="Times New Roman" panose="02020603050405020304" pitchFamily="18" charset="0"/>
            </a:endParaRPr>
          </a:p>
        </p:txBody>
      </p:sp>
      <p:pic>
        <p:nvPicPr>
          <p:cNvPr id="1026" name="Picture 2" descr="risk based testing process"/>
          <p:cNvPicPr>
            <a:picLocks noChangeAspect="1" noChangeArrowheads="1"/>
          </p:cNvPicPr>
          <p:nvPr/>
        </p:nvPicPr>
        <p:blipFill>
          <a:blip r:embed="rId2" cstate="print"/>
          <a:srcRect/>
          <a:stretch>
            <a:fillRect/>
          </a:stretch>
        </p:blipFill>
        <p:spPr bwMode="auto">
          <a:xfrm>
            <a:off x="914400" y="2514600"/>
            <a:ext cx="7010400" cy="4057651"/>
          </a:xfrm>
          <a:prstGeom prst="rect">
            <a:avLst/>
          </a:prstGeom>
          <a:noFill/>
        </p:spPr>
      </p:pic>
      <p:sp>
        <p:nvSpPr>
          <p:cNvPr id="6" name="Rectangle 5"/>
          <p:cNvSpPr/>
          <p:nvPr/>
        </p:nvSpPr>
        <p:spPr>
          <a:xfrm>
            <a:off x="304800" y="1371600"/>
            <a:ext cx="8001000" cy="1015663"/>
          </a:xfrm>
          <a:prstGeom prst="rect">
            <a:avLst/>
          </a:prstGeom>
        </p:spPr>
        <p:txBody>
          <a:bodyPr wrap="square">
            <a:spAutoFit/>
          </a:bodyPr>
          <a:lstStyle/>
          <a:p>
            <a:r>
              <a:rPr lang="en-US" sz="2000" b="1" u="sng" dirty="0">
                <a:latin typeface="Times New Roman" panose="02020603050405020304" pitchFamily="18" charset="0"/>
                <a:cs typeface="Times New Roman" panose="02020603050405020304" pitchFamily="18" charset="0"/>
              </a:rPr>
              <a:t>The risk management process occurs twice, during:</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Test planning</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Test case design(end) or sometimes in the test execution phase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5745163"/>
          </a:xfrm>
        </p:spPr>
        <p:txBody>
          <a:bodyPr>
            <a:normAutofit fontScale="85000" lnSpcReduction="10000"/>
          </a:bodyPr>
          <a:lstStyle/>
          <a:p>
            <a:r>
              <a:rPr lang="en-US" b="1" u="sng" dirty="0">
                <a:latin typeface="Times New Roman" panose="02020603050405020304" pitchFamily="18" charset="0"/>
                <a:cs typeface="Times New Roman" panose="02020603050405020304" pitchFamily="18" charset="0"/>
              </a:rPr>
              <a:t>Risk identification</a:t>
            </a:r>
            <a:endParaRPr lang="en-US" b="1" dirty="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it is said, the first step to solving a problem is identifying it. This stage involves making a list of everything that might potentially come up and disrupt the normal flow of events.</a:t>
            </a:r>
          </a:p>
          <a:p>
            <a:r>
              <a:rPr lang="en-US" b="1" dirty="0">
                <a:latin typeface="Times New Roman" panose="02020603050405020304" pitchFamily="18" charset="0"/>
                <a:cs typeface="Times New Roman" panose="02020603050405020304" pitchFamily="18" charset="0"/>
              </a:rPr>
              <a:t>Risk Analysis in software testing</a:t>
            </a:r>
            <a:r>
              <a:rPr lang="en-US" dirty="0">
                <a:latin typeface="Times New Roman" panose="02020603050405020304" pitchFamily="18" charset="0"/>
                <a:cs typeface="Times New Roman" panose="02020603050405020304" pitchFamily="18" charset="0"/>
              </a:rPr>
              <a:t>: All the risks are quantified and prioritized in this step. Every risk’s probability (the chance of occurrence) and impact (amount of loss that it would cause when this risk materializes) are determined systematically.</a:t>
            </a:r>
          </a:p>
          <a:p>
            <a:pPr>
              <a:buNone/>
            </a:pPr>
            <a:r>
              <a:rPr lang="en-US" b="1" dirty="0" smtClean="0">
                <a:latin typeface="Times New Roman" panose="02020603050405020304" pitchFamily="18" charset="0"/>
                <a:cs typeface="Times New Roman" panose="02020603050405020304" pitchFamily="18" charset="0"/>
              </a:rPr>
              <a:t>     High </a:t>
            </a:r>
            <a:r>
              <a:rPr lang="en-US" b="1" dirty="0">
                <a:latin typeface="Times New Roman" panose="02020603050405020304" pitchFamily="18" charset="0"/>
                <a:cs typeface="Times New Roman" panose="02020603050405020304" pitchFamily="18" charset="0"/>
              </a:rPr>
              <a:t>– medium – low</a:t>
            </a:r>
            <a:r>
              <a:rPr lang="en-US" dirty="0">
                <a:latin typeface="Times New Roman" panose="02020603050405020304" pitchFamily="18" charset="0"/>
                <a:cs typeface="Times New Roman" panose="02020603050405020304" pitchFamily="18" charset="0"/>
              </a:rPr>
              <a:t>, values are assigned to both the probability and impact of each risk. The risks with “high” probability and “High” impact are taken care of first and then the order follows.</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u="sng" dirty="0">
                <a:latin typeface="Times New Roman" panose="02020603050405020304" pitchFamily="18" charset="0"/>
                <a:cs typeface="Times New Roman" panose="02020603050405020304" pitchFamily="18" charset="0"/>
              </a:rPr>
              <a:t>Risk Mitigation</a:t>
            </a:r>
            <a:endParaRPr lang="en-US" b="1" dirty="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final step in this Risk Based Testing (RBT) process is to find solutions to plan how to handle each one of these situations. These plans can differ from company to company, project to project and even person to person.</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anose="02020603050405020304" pitchFamily="18" charset="0"/>
                <a:cs typeface="Times New Roman" panose="02020603050405020304" pitchFamily="18" charset="0"/>
              </a:rPr>
              <a:t>Deciding test approach</a:t>
            </a:r>
            <a:endParaRPr lang="en-US"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457200" y="1143000"/>
            <a:ext cx="8458200" cy="5715000"/>
          </a:xfrm>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Like any project, the testing also should be driven by a plan. The test plan acts as the anchor</a:t>
            </a:r>
          </a:p>
          <a:p>
            <a:r>
              <a:rPr lang="en-US" dirty="0" smtClean="0">
                <a:latin typeface="Times New Roman" panose="02020603050405020304" pitchFamily="18" charset="0"/>
                <a:cs typeface="Times New Roman" panose="02020603050405020304" pitchFamily="18" charset="0"/>
              </a:rPr>
              <a:t>for the execution, tracking and reporting of the entire testing project. Activities of test plan:</a:t>
            </a:r>
          </a:p>
          <a:p>
            <a:pPr>
              <a:buNone/>
            </a:pPr>
            <a:r>
              <a:rPr lang="en-US" dirty="0" smtClean="0">
                <a:latin typeface="Times New Roman" panose="02020603050405020304" pitchFamily="18" charset="0"/>
                <a:cs typeface="Times New Roman" panose="02020603050405020304" pitchFamily="18" charset="0"/>
              </a:rPr>
              <a:t>1. Scope Management: Deciding what features to be tested and not to be tested.</a:t>
            </a:r>
          </a:p>
          <a:p>
            <a:pPr>
              <a:buNone/>
            </a:pPr>
            <a:r>
              <a:rPr lang="en-US" dirty="0" smtClean="0">
                <a:latin typeface="Times New Roman" panose="02020603050405020304" pitchFamily="18" charset="0"/>
                <a:cs typeface="Times New Roman" panose="02020603050405020304" pitchFamily="18" charset="0"/>
              </a:rPr>
              <a:t>2. Deciding Test approach /strategy: Which type of testing shall be done like configuration, integration, localization etc.</a:t>
            </a:r>
          </a:p>
          <a:p>
            <a:pPr>
              <a:buNone/>
            </a:pPr>
            <a:r>
              <a:rPr lang="en-US" dirty="0" smtClean="0">
                <a:latin typeface="Times New Roman" panose="02020603050405020304" pitchFamily="18" charset="0"/>
                <a:cs typeface="Times New Roman" panose="02020603050405020304" pitchFamily="18" charset="0"/>
              </a:rPr>
              <a:t>3. Setting up criteria for testing: There must be clear entry and exit criteria for different phases of testing. The test strategies for the various features and combinations determined how these features and combinations would be tested.</a:t>
            </a:r>
          </a:p>
          <a:p>
            <a:pPr>
              <a:buNone/>
            </a:pPr>
            <a:r>
              <a:rPr lang="en-US" dirty="0" smtClean="0">
                <a:latin typeface="Times New Roman" panose="02020603050405020304" pitchFamily="18" charset="0"/>
                <a:cs typeface="Times New Roman" panose="02020603050405020304" pitchFamily="18" charset="0"/>
              </a:rPr>
              <a:t>4. Identifying responsibilities, staffing and training needs</a:t>
            </a:r>
          </a:p>
          <a:p>
            <a:pPr>
              <a:buNone/>
            </a:pPr>
            <a:r>
              <a:rPr lang="en-US" dirty="0" smtClean="0">
                <a:latin typeface="Times New Roman" panose="02020603050405020304" pitchFamily="18" charset="0"/>
                <a:cs typeface="Times New Roman" panose="02020603050405020304" pitchFamily="18" charset="0"/>
              </a:rPr>
              <a:t>5. Identifying resource requirements</a:t>
            </a:r>
          </a:p>
          <a:p>
            <a:pPr>
              <a:buNone/>
            </a:pPr>
            <a:r>
              <a:rPr lang="en-US" dirty="0" smtClean="0">
                <a:latin typeface="Times New Roman" panose="02020603050405020304" pitchFamily="18" charset="0"/>
                <a:cs typeface="Times New Roman" panose="02020603050405020304" pitchFamily="18" charset="0"/>
              </a:rPr>
              <a:t>6. Identifying test deliverables</a:t>
            </a:r>
          </a:p>
          <a:p>
            <a:pPr>
              <a:buNone/>
            </a:pPr>
            <a:r>
              <a:rPr lang="en-US" dirty="0" smtClean="0">
                <a:latin typeface="Times New Roman" panose="02020603050405020304" pitchFamily="18" charset="0"/>
                <a:cs typeface="Times New Roman" panose="02020603050405020304" pitchFamily="18" charset="0"/>
              </a:rPr>
              <a:t>7. Testing tasks: size and effort estimation</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Setting up criteria for testing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There must be clear entry and exit criteria, pass or fail criteria , suspend criteria, Resume criteria for different phases of testing. The test strategies for the various features and combinations determined how these features and combinations would be tested.</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Pass or fail :- Specify the criteria that will be used to determine whether each test item has passed or failed testing.</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Suspend Criteria :- Specify the criteria to be used to suspend test activity.</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Resume Criteria :- Specify the criteria which must be redone when testing is resumed.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Identifying Responsibilities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A testing project requires different people to play different roles. There are roles of test engineers, test leads and test managers. There is also role definition on the dimensions of the modules being tested or the type of testing. These different roles should complement each other.</a:t>
            </a:r>
          </a:p>
          <a:p>
            <a:r>
              <a:rPr lang="en-US" dirty="0" smtClean="0">
                <a:latin typeface="Times New Roman" panose="02020603050405020304" pitchFamily="18" charset="0"/>
                <a:cs typeface="Times New Roman" panose="02020603050405020304" pitchFamily="18" charset="0"/>
              </a:rPr>
              <a:t>The different role definition should -</a:t>
            </a:r>
          </a:p>
          <a:p>
            <a:pPr>
              <a:buFont typeface="Wingdings" pitchFamily="2" charset="2"/>
              <a:buChar char="v"/>
            </a:pPr>
            <a:r>
              <a:rPr lang="en-US" dirty="0" smtClean="0">
                <a:latin typeface="Times New Roman" panose="02020603050405020304" pitchFamily="18" charset="0"/>
                <a:cs typeface="Times New Roman" panose="02020603050405020304" pitchFamily="18" charset="0"/>
              </a:rPr>
              <a:t>Ensure there is clear accountability for a given task, so that each person knows what he or she has to do,</a:t>
            </a:r>
          </a:p>
          <a:p>
            <a:pPr>
              <a:buFont typeface="Wingdings" pitchFamily="2" charset="2"/>
              <a:buChar char="v"/>
            </a:pPr>
            <a:r>
              <a:rPr lang="en-US" dirty="0" smtClean="0">
                <a:latin typeface="Times New Roman" panose="02020603050405020304" pitchFamily="18" charset="0"/>
                <a:cs typeface="Times New Roman" panose="02020603050405020304" pitchFamily="18" charset="0"/>
              </a:rPr>
              <a:t>Clearly list the responsibilities for various functions to various people, so that everyone knows how his or her work fits into the entire project.</a:t>
            </a:r>
          </a:p>
          <a:p>
            <a:pPr>
              <a:buFont typeface="Wingdings" pitchFamily="2" charset="2"/>
              <a:buChar char="v"/>
            </a:pPr>
            <a:r>
              <a:rPr lang="en-US" dirty="0" smtClean="0">
                <a:latin typeface="Times New Roman" panose="02020603050405020304" pitchFamily="18" charset="0"/>
                <a:cs typeface="Times New Roman" panose="02020603050405020304" pitchFamily="18" charset="0"/>
              </a:rPr>
              <a:t>Complement each other, ensuring no one steps on an others‟ toes</a:t>
            </a:r>
          </a:p>
          <a:p>
            <a:pPr>
              <a:buFont typeface="Wingdings" pitchFamily="2" charset="2"/>
              <a:buChar char="v"/>
            </a:pPr>
            <a:r>
              <a:rPr lang="en-US" dirty="0" smtClean="0">
                <a:latin typeface="Times New Roman" panose="02020603050405020304" pitchFamily="18" charset="0"/>
                <a:cs typeface="Times New Roman" panose="02020603050405020304" pitchFamily="18" charset="0"/>
              </a:rPr>
              <a:t>Supplement each other, so that no task is left unassigned. Role definition should not only address technical roles, but also list the management and reporting responsibilities. This includes frequency, format and recipients of status reports and other project-tracking mechanism.</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anose="02020603050405020304" pitchFamily="18" charset="0"/>
                <a:cs typeface="Times New Roman" panose="02020603050405020304" pitchFamily="18" charset="0"/>
              </a:rPr>
              <a:t>Various hardware and software required / recommended by project manager</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buNone/>
            </a:pPr>
            <a:r>
              <a:rPr lang="en-US" dirty="0" smtClean="0">
                <a:latin typeface="Times New Roman" panose="02020603050405020304" pitchFamily="18" charset="0"/>
                <a:cs typeface="Times New Roman" panose="02020603050405020304" pitchFamily="18" charset="0"/>
              </a:rPr>
              <a:t>1. At the most basic level, project management products will help your organization to manage projects from start to finish, and allow employees at different levels to have an input into the process.</a:t>
            </a:r>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2. Project management software has been around for a number of years now and as a result, it does far more than just manage the projects themselves.</a:t>
            </a:r>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3. Project applications can also carry out scheduling, cost control and budget management, resource allocation, collaboration, communication, quality management and documentation or administration.</a:t>
            </a:r>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4. The aim with these is to handle all aspects and complexities of larger projects and help keep costs down.</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Deliverables and Milestones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334000"/>
          </a:xfrm>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Test Deliverables are the artifacts which are given to the stakeholders of software project during the software development lifecycle. There are different test deliverables at every phase of the software development lifecycle. Some test deliverables are provided before testing phase, some are provided during the testing phase and some after the testing cycles is over.</a:t>
            </a:r>
          </a:p>
          <a:p>
            <a:r>
              <a:rPr lang="en-US" dirty="0" smtClean="0">
                <a:latin typeface="Times New Roman" panose="02020603050405020304" pitchFamily="18" charset="0"/>
                <a:cs typeface="Times New Roman" panose="02020603050405020304" pitchFamily="18" charset="0"/>
              </a:rPr>
              <a:t>The different types of Test deliverables are:</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cases Documents</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Plan</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Testing Strategy</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Scripts</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Data</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Traceability Matrix</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Results/reports</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Test summary report</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Install/</a:t>
            </a:r>
            <a:r>
              <a:rPr lang="en-US" dirty="0" err="1" smtClean="0">
                <a:latin typeface="Times New Roman" panose="02020603050405020304" pitchFamily="18" charset="0"/>
                <a:cs typeface="Times New Roman" panose="02020603050405020304" pitchFamily="18" charset="0"/>
              </a:rPr>
              <a:t>config</a:t>
            </a:r>
            <a:r>
              <a:rPr lang="en-US" dirty="0" smtClean="0">
                <a:latin typeface="Times New Roman" panose="02020603050405020304" pitchFamily="18" charset="0"/>
                <a:cs typeface="Times New Roman" panose="02020603050405020304" pitchFamily="18" charset="0"/>
              </a:rPr>
              <a:t> guides</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Defect Reports</a:t>
            </a:r>
          </a:p>
          <a:p>
            <a:pPr lvl="1">
              <a:buFont typeface="Wingdings" pitchFamily="2" charset="2"/>
              <a:buChar char="Ø"/>
            </a:pPr>
            <a:r>
              <a:rPr lang="en-US" dirty="0" smtClean="0">
                <a:latin typeface="Times New Roman" panose="02020603050405020304" pitchFamily="18" charset="0"/>
                <a:cs typeface="Times New Roman" panose="02020603050405020304" pitchFamily="18" charset="0"/>
              </a:rPr>
              <a:t>Release notes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a:t>
            </a:r>
            <a:r>
              <a:rPr lang="en-US" b="1" dirty="0" smtClean="0">
                <a:latin typeface="Times New Roman" panose="02020603050405020304" pitchFamily="18" charset="0"/>
                <a:cs typeface="Times New Roman" panose="02020603050405020304" pitchFamily="18" charset="0"/>
              </a:rPr>
              <a:t>est </a:t>
            </a:r>
            <a:r>
              <a:rPr lang="en-US" b="1" dirty="0">
                <a:latin typeface="Times New Roman" panose="02020603050405020304" pitchFamily="18" charset="0"/>
                <a:cs typeface="Times New Roman" panose="02020603050405020304" pitchFamily="18" charset="0"/>
              </a:rPr>
              <a:t>P</a:t>
            </a:r>
            <a:r>
              <a:rPr lang="en-US" b="1" dirty="0" smtClean="0">
                <a:latin typeface="Times New Roman" panose="02020603050405020304" pitchFamily="18" charset="0"/>
                <a:cs typeface="Times New Roman" panose="02020603050405020304" pitchFamily="18" charset="0"/>
              </a:rPr>
              <a:t>lan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document describing the scope, approach, resources and schedule of intended test activities. It identifies amongst others test items, the features to be tested, the testing tasks, who will do each task, degree of tester independence, the test environment, the test design techniques and entry and exit criteria to be used, and the rationale for their </a:t>
            </a:r>
            <a:r>
              <a:rPr lang="en-US" dirty="0" smtClean="0">
                <a:latin typeface="Times New Roman" panose="02020603050405020304" pitchFamily="18" charset="0"/>
                <a:cs typeface="Times New Roman" panose="02020603050405020304" pitchFamily="18" charset="0"/>
              </a:rPr>
              <a:t>choice, and </a:t>
            </a:r>
            <a:r>
              <a:rPr lang="en-US" dirty="0">
                <a:latin typeface="Times New Roman" panose="02020603050405020304" pitchFamily="18" charset="0"/>
                <a:cs typeface="Times New Roman" panose="02020603050405020304" pitchFamily="18" charset="0"/>
              </a:rPr>
              <a:t>any risks requiring contingency planning. It is a record of the test planning process.</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6248400"/>
          </a:xfrm>
        </p:spPr>
        <p:txBody>
          <a:bodyPr>
            <a:normAutofit fontScale="70000" lnSpcReduction="20000"/>
          </a:bodyPr>
          <a:lstStyle/>
          <a:p>
            <a:pPr marL="514350" indent="-514350">
              <a:buAutoNum type="arabicPeriod"/>
            </a:pPr>
            <a:r>
              <a:rPr lang="en-US" dirty="0" smtClean="0">
                <a:latin typeface="Times New Roman" panose="02020603050405020304" pitchFamily="18" charset="0"/>
                <a:cs typeface="Times New Roman" panose="02020603050405020304" pitchFamily="18" charset="0"/>
              </a:rPr>
              <a:t>The test plan describes the overall method to be used to verify that the software meets the product specification and the customer's needs. It includes the quality objectives, resource needs, schedules, assignments, methods, and so forth.</a:t>
            </a:r>
          </a:p>
          <a:p>
            <a:pPr marL="514350" indent="-514350">
              <a:buAutoNum type="arabicPeriod"/>
            </a:pPr>
            <a:r>
              <a:rPr lang="en-US" dirty="0" smtClean="0">
                <a:latin typeface="Times New Roman" panose="02020603050405020304" pitchFamily="18" charset="0"/>
                <a:cs typeface="Times New Roman" panose="02020603050405020304" pitchFamily="18" charset="0"/>
              </a:rPr>
              <a:t>Test cases list the specific items that will be tested and describe the detailed steps that will be followed to verify the software.</a:t>
            </a:r>
          </a:p>
          <a:p>
            <a:pPr marL="514350" indent="-514350">
              <a:buAutoNum type="arabicPeriod"/>
            </a:pPr>
            <a:r>
              <a:rPr lang="en-US" dirty="0" smtClean="0">
                <a:latin typeface="Times New Roman" panose="02020603050405020304" pitchFamily="18" charset="0"/>
                <a:cs typeface="Times New Roman" panose="02020603050405020304" pitchFamily="18" charset="0"/>
              </a:rPr>
              <a:t>Bug reports describe the problems found as the test cases are followed. These could be done on paper but are often tracked in a database.</a:t>
            </a:r>
          </a:p>
          <a:p>
            <a:pPr marL="514350" indent="-514350">
              <a:buAutoNum type="arabicPeriod"/>
            </a:pPr>
            <a:r>
              <a:rPr lang="en-US" dirty="0" smtClean="0">
                <a:latin typeface="Times New Roman" panose="02020603050405020304" pitchFamily="18" charset="0"/>
                <a:cs typeface="Times New Roman" panose="02020603050405020304" pitchFamily="18" charset="0"/>
              </a:rPr>
              <a:t> Test tools and automation are listed and described which are used to test the software. If the team is using automated methods to test software, the tools used, either purchased or written in-house, must be documented.</a:t>
            </a:r>
          </a:p>
          <a:p>
            <a:pPr marL="514350" indent="-514350">
              <a:buAutoNum type="arabicPeriod"/>
            </a:pPr>
            <a:r>
              <a:rPr lang="en-US" dirty="0" smtClean="0">
                <a:latin typeface="Times New Roman" panose="02020603050405020304" pitchFamily="18" charset="0"/>
                <a:cs typeface="Times New Roman" panose="02020603050405020304" pitchFamily="18" charset="0"/>
              </a:rPr>
              <a:t>Metrics, statistics, and summaries convey the progress being made as the test work progresses. They take the form of graphs, charts, and written reports.</a:t>
            </a:r>
          </a:p>
          <a:p>
            <a:pPr marL="514350" indent="-514350"/>
            <a:r>
              <a:rPr lang="en-US" b="1" dirty="0" smtClean="0">
                <a:latin typeface="Times New Roman" panose="02020603050405020304" pitchFamily="18" charset="0"/>
                <a:cs typeface="Times New Roman" panose="02020603050405020304" pitchFamily="18" charset="0"/>
              </a:rPr>
              <a:t>Milestones: </a:t>
            </a:r>
            <a:r>
              <a:rPr lang="en-US" dirty="0" smtClean="0">
                <a:latin typeface="Times New Roman" panose="02020603050405020304" pitchFamily="18" charset="0"/>
                <a:cs typeface="Times New Roman" panose="02020603050405020304" pitchFamily="18" charset="0"/>
              </a:rPr>
              <a:t>milestones are the dates of completion given for various tasks to be performed in testing. These are thoroughly tracked by the test manager and are kept in the documents such as Gantt charts, etc.</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Management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concerned with both test resource and test environment management. It is the role of test management to ensure that new or modified service products meet business requirements for which they have been developed or enhanced.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latin typeface="Times New Roman" panose="02020603050405020304" pitchFamily="18" charset="0"/>
                <a:cs typeface="Times New Roman" panose="02020603050405020304" pitchFamily="18" charset="0"/>
              </a:rPr>
              <a:t>Test Infrastructure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14400"/>
            <a:ext cx="8610600" cy="5029200"/>
          </a:xfrm>
        </p:spPr>
        <p:txBody>
          <a:bodyPr>
            <a:noAutofit/>
          </a:bodyPr>
          <a:lstStyle/>
          <a:p>
            <a:pPr>
              <a:buNone/>
            </a:pPr>
            <a:r>
              <a:rPr lang="en-US" sz="2000" dirty="0" smtClean="0">
                <a:latin typeface="Times New Roman" panose="02020603050405020304" pitchFamily="18" charset="0"/>
                <a:cs typeface="Times New Roman" panose="02020603050405020304" pitchFamily="18" charset="0"/>
              </a:rPr>
              <a:t>      The top, or project level, test plan, the process of creating it is more important than the resulting document. The next three levels, the test design specification, the test case specification, and the test procedure specification are described in detail in the following sections.</a:t>
            </a:r>
          </a:p>
          <a:p>
            <a:pPr>
              <a:buNone/>
            </a:pPr>
            <a:r>
              <a:rPr lang="en-US" sz="2000" dirty="0" smtClean="0">
                <a:latin typeface="Times New Roman" panose="02020603050405020304" pitchFamily="18" charset="0"/>
                <a:cs typeface="Times New Roman" panose="02020603050405020304" pitchFamily="18" charset="0"/>
              </a:rPr>
              <a:t>      As you can see in Figure, moving further away from the top-level test plan puts less emphasis on the process of creation and more on the resulting written document. The reason is that these plans become useful on a daily, sometimes hourly, basis by the testers performing the testing. At the lowest level they become step-by-step instructions for executing a test, making it key that they‘re clear, concise, and organized how they got that way isn‘t nearly as important.</a:t>
            </a:r>
          </a:p>
          <a:p>
            <a:pPr>
              <a:buNone/>
            </a:pPr>
            <a:r>
              <a:rPr lang="en-US" sz="2000" dirty="0" smtClean="0">
                <a:latin typeface="Times New Roman" panose="02020603050405020304" pitchFamily="18" charset="0"/>
                <a:cs typeface="Times New Roman" panose="02020603050405020304" pitchFamily="18" charset="0"/>
              </a:rPr>
              <a:t>      This standard is what many testing teams have adopted as their test planning documentation intentional or not—because it represents a logical and common-sense method for test planning.</a:t>
            </a:r>
          </a:p>
          <a:p>
            <a:pPr>
              <a:buNone/>
            </a:pPr>
            <a:r>
              <a:rPr lang="en-US" sz="2000" dirty="0" smtClean="0">
                <a:latin typeface="Times New Roman" panose="02020603050405020304" pitchFamily="18" charset="0"/>
                <a:cs typeface="Times New Roman" panose="02020603050405020304" pitchFamily="18" charset="0"/>
              </a:rPr>
              <a:t>     The important thing to realize about this standard is that unless tester is bound to follow it to the letter because of the type of software he is testing or by your corporate or industry policy, tester should use it as a guideline and not a standard.</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a:bodyPr>
          <a:lstStyle/>
          <a:p>
            <a:pPr>
              <a:buNone/>
            </a:pPr>
            <a:r>
              <a:rPr lang="en-US" b="1" dirty="0" smtClean="0">
                <a:latin typeface="Times New Roman" panose="02020603050405020304" pitchFamily="18" charset="0"/>
                <a:cs typeface="Times New Roman" panose="02020603050405020304" pitchFamily="18" charset="0"/>
              </a:rPr>
              <a:t>Test Design</a:t>
            </a:r>
          </a:p>
          <a:p>
            <a:pPr>
              <a:buNone/>
            </a:pPr>
            <a:r>
              <a:rPr lang="en-US" dirty="0" smtClean="0">
                <a:latin typeface="Times New Roman" panose="02020603050405020304" pitchFamily="18" charset="0"/>
                <a:cs typeface="Times New Roman" panose="02020603050405020304" pitchFamily="18" charset="0"/>
              </a:rPr>
              <a:t>    The overall project test plan is written at a very high level. It breaks out the software into specific features and testable items and assigns them to individual testers, but it doesn‘t specify exactly  how those features will be tested. There may be a general mention of using automation or black- box or white-box testing, but the test plan doesn‘t get into the details of exactly where and how  they will be used. This next level of detail that defines the testing approach for individual software features is the test design specification.</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248400"/>
          </a:xfrm>
        </p:spPr>
        <p:txBody>
          <a:bodyPr>
            <a:normAutofit fontScale="70000" lnSpcReduction="20000"/>
          </a:bodyPr>
          <a:lstStyle/>
          <a:p>
            <a:pPr>
              <a:buNone/>
            </a:pPr>
            <a:r>
              <a:rPr lang="en-US" sz="4400" b="1" dirty="0" smtClean="0">
                <a:latin typeface="Times New Roman" panose="02020603050405020304" pitchFamily="18" charset="0"/>
                <a:cs typeface="Times New Roman" panose="02020603050405020304" pitchFamily="18" charset="0"/>
              </a:rPr>
              <a:t>Test Cases</a:t>
            </a:r>
          </a:p>
          <a:p>
            <a:pPr>
              <a:buNone/>
            </a:pPr>
            <a:r>
              <a:rPr lang="en-US" dirty="0" smtClean="0">
                <a:latin typeface="Times New Roman" panose="02020603050405020304" pitchFamily="18" charset="0"/>
                <a:cs typeface="Times New Roman" panose="02020603050405020304" pitchFamily="18" charset="0"/>
              </a:rPr>
              <a:t>Dissecting a specification, code, and software to derive the minimal amount of test cases that would effectively test the software. The test case specification ―documents the actual values used for input along with the anticipated outputs. A test case also identifies any constraints on the test</a:t>
            </a:r>
          </a:p>
          <a:p>
            <a:pPr>
              <a:buNone/>
            </a:pPr>
            <a:r>
              <a:rPr lang="en-US" dirty="0" smtClean="0">
                <a:latin typeface="Times New Roman" panose="02020603050405020304" pitchFamily="18" charset="0"/>
                <a:cs typeface="Times New Roman" panose="02020603050405020304" pitchFamily="18" charset="0"/>
              </a:rPr>
              <a:t>      procedure resulting from use of that specific test case.‖ Essentially, the details of a test case should explain exactly what values or conditions will be sent to the software and what result is expected.</a:t>
            </a:r>
          </a:p>
          <a:p>
            <a:pPr>
              <a:buNone/>
            </a:pPr>
            <a:r>
              <a:rPr lang="en-US" dirty="0" smtClean="0">
                <a:latin typeface="Times New Roman" panose="02020603050405020304" pitchFamily="18" charset="0"/>
                <a:cs typeface="Times New Roman" panose="02020603050405020304" pitchFamily="18" charset="0"/>
              </a:rPr>
              <a:t>      It can be referenced by one or more test design specs and may reference more than one test procedure. The ANSI/IEEE 829 standard also lists some other important information that should be included:</a:t>
            </a:r>
          </a:p>
          <a:p>
            <a:pPr>
              <a:buNone/>
            </a:pPr>
            <a:r>
              <a:rPr lang="en-US" dirty="0" smtClean="0">
                <a:latin typeface="Times New Roman" panose="02020603050405020304" pitchFamily="18" charset="0"/>
                <a:cs typeface="Times New Roman" panose="02020603050405020304" pitchFamily="18" charset="0"/>
              </a:rPr>
              <a:t>• Identifiers.</a:t>
            </a:r>
          </a:p>
          <a:p>
            <a:pPr>
              <a:buNone/>
            </a:pPr>
            <a:r>
              <a:rPr lang="en-US" dirty="0" smtClean="0">
                <a:latin typeface="Times New Roman" panose="02020603050405020304" pitchFamily="18" charset="0"/>
                <a:cs typeface="Times New Roman" panose="02020603050405020304" pitchFamily="18" charset="0"/>
              </a:rPr>
              <a:t>• Test item.</a:t>
            </a:r>
          </a:p>
          <a:p>
            <a:pPr>
              <a:buNone/>
            </a:pPr>
            <a:r>
              <a:rPr lang="en-US" dirty="0" smtClean="0">
                <a:latin typeface="Times New Roman" panose="02020603050405020304" pitchFamily="18" charset="0"/>
                <a:cs typeface="Times New Roman" panose="02020603050405020304" pitchFamily="18" charset="0"/>
              </a:rPr>
              <a:t>• Input specification.</a:t>
            </a:r>
          </a:p>
          <a:p>
            <a:pPr>
              <a:buNone/>
            </a:pPr>
            <a:r>
              <a:rPr lang="en-US" dirty="0" smtClean="0">
                <a:latin typeface="Times New Roman" panose="02020603050405020304" pitchFamily="18" charset="0"/>
                <a:cs typeface="Times New Roman" panose="02020603050405020304" pitchFamily="18" charset="0"/>
              </a:rPr>
              <a:t>• Output specification.</a:t>
            </a:r>
          </a:p>
          <a:p>
            <a:pPr>
              <a:buNone/>
            </a:pPr>
            <a:r>
              <a:rPr lang="en-US" dirty="0" smtClean="0">
                <a:latin typeface="Times New Roman" panose="02020603050405020304" pitchFamily="18" charset="0"/>
                <a:cs typeface="Times New Roman" panose="02020603050405020304" pitchFamily="18" charset="0"/>
              </a:rPr>
              <a:t>• Environmental needs.</a:t>
            </a:r>
          </a:p>
          <a:p>
            <a:pPr>
              <a:buNone/>
            </a:pPr>
            <a:r>
              <a:rPr lang="en-US" dirty="0" smtClean="0">
                <a:latin typeface="Times New Roman" panose="02020603050405020304" pitchFamily="18" charset="0"/>
                <a:cs typeface="Times New Roman" panose="02020603050405020304" pitchFamily="18" charset="0"/>
              </a:rPr>
              <a:t>• Special procedural requirements.</a:t>
            </a:r>
          </a:p>
          <a:p>
            <a:pPr>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Intercase</a:t>
            </a:r>
            <a:r>
              <a:rPr lang="en-US" dirty="0" smtClean="0">
                <a:latin typeface="Times New Roman" panose="02020603050405020304" pitchFamily="18" charset="0"/>
                <a:cs typeface="Times New Roman" panose="02020603050405020304" pitchFamily="18" charset="0"/>
              </a:rPr>
              <a:t> dependencies.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b="1" dirty="0" smtClean="0">
                <a:latin typeface="Times New Roman" panose="02020603050405020304" pitchFamily="18" charset="0"/>
                <a:cs typeface="Times New Roman" panose="02020603050405020304" pitchFamily="18" charset="0"/>
              </a:rPr>
              <a:t>Test Procedures</a:t>
            </a:r>
          </a:p>
          <a:p>
            <a:pPr>
              <a:buNone/>
            </a:pPr>
            <a:r>
              <a:rPr lang="en-US" dirty="0" smtClean="0">
                <a:latin typeface="Times New Roman" panose="02020603050405020304" pitchFamily="18" charset="0"/>
                <a:cs typeface="Times New Roman" panose="02020603050405020304" pitchFamily="18" charset="0"/>
              </a:rPr>
              <a:t>   After tester documents the test designs and test cases, what remains are the procedures that need to be followed to execute the test cases. The test procedure specification ―identifies all the steps required to operate the system and exercise the specified test cases in order to implement the associated test design. The test procedure or test script spec defines the step-by-step details of exactly how to perform the test cases. Here‘s the information that needs to be defined: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477000"/>
          </a:xfrm>
        </p:spPr>
        <p:txBody>
          <a:bodyPr>
            <a:normAutofit fontScale="62500" lnSpcReduction="20000"/>
          </a:bodyPr>
          <a:lstStyle/>
          <a:p>
            <a:pPr>
              <a:buNone/>
            </a:pPr>
            <a:r>
              <a:rPr lang="en-US" dirty="0" smtClean="0">
                <a:latin typeface="Times New Roman" panose="02020603050405020304" pitchFamily="18" charset="0"/>
                <a:cs typeface="Times New Roman" panose="02020603050405020304" pitchFamily="18" charset="0"/>
              </a:rPr>
              <a:t>• Identifier. A unique identifier that ties the test procedure to the associated test cases and test design.</a:t>
            </a:r>
          </a:p>
          <a:p>
            <a:pPr>
              <a:buNone/>
            </a:pPr>
            <a:r>
              <a:rPr lang="en-US" dirty="0" smtClean="0">
                <a:latin typeface="Times New Roman" panose="02020603050405020304" pitchFamily="18" charset="0"/>
                <a:cs typeface="Times New Roman" panose="02020603050405020304" pitchFamily="18" charset="0"/>
              </a:rPr>
              <a:t>• Purpose. The purpose of the procedure and reference to the test cases that it will exe-cute.</a:t>
            </a:r>
          </a:p>
          <a:p>
            <a:pPr>
              <a:buNone/>
            </a:pPr>
            <a:r>
              <a:rPr lang="en-US" dirty="0" smtClean="0">
                <a:latin typeface="Times New Roman" panose="02020603050405020304" pitchFamily="18" charset="0"/>
                <a:cs typeface="Times New Roman" panose="02020603050405020304" pitchFamily="18" charset="0"/>
              </a:rPr>
              <a:t>• Special requirements. Other procedures, special testing skills, or special equipment needed to run the procedure.</a:t>
            </a:r>
          </a:p>
          <a:p>
            <a:pPr>
              <a:buNone/>
            </a:pPr>
            <a:r>
              <a:rPr lang="en-US" dirty="0" smtClean="0">
                <a:latin typeface="Times New Roman" panose="02020603050405020304" pitchFamily="18" charset="0"/>
                <a:cs typeface="Times New Roman" panose="02020603050405020304" pitchFamily="18" charset="0"/>
              </a:rPr>
              <a:t>• Procedure steps. Detailed description of how the tests are to be run:</a:t>
            </a:r>
          </a:p>
          <a:p>
            <a:pPr>
              <a:buNone/>
            </a:pPr>
            <a:r>
              <a:rPr lang="en-US" dirty="0" smtClean="0">
                <a:latin typeface="Times New Roman" panose="02020603050405020304" pitchFamily="18" charset="0"/>
                <a:cs typeface="Times New Roman" panose="02020603050405020304" pitchFamily="18" charset="0"/>
              </a:rPr>
              <a:t>• Log. Tells how and by what method the results and observations will be recorded.</a:t>
            </a:r>
          </a:p>
          <a:p>
            <a:pPr>
              <a:buNone/>
            </a:pPr>
            <a:r>
              <a:rPr lang="en-US" dirty="0" smtClean="0">
                <a:latin typeface="Times New Roman" panose="02020603050405020304" pitchFamily="18" charset="0"/>
                <a:cs typeface="Times New Roman" panose="02020603050405020304" pitchFamily="18" charset="0"/>
              </a:rPr>
              <a:t>• Setup. Explains how to prepare for the test.</a:t>
            </a:r>
          </a:p>
          <a:p>
            <a:pPr>
              <a:buNone/>
            </a:pPr>
            <a:r>
              <a:rPr lang="en-US" dirty="0" smtClean="0">
                <a:latin typeface="Times New Roman" panose="02020603050405020304" pitchFamily="18" charset="0"/>
                <a:cs typeface="Times New Roman" panose="02020603050405020304" pitchFamily="18" charset="0"/>
              </a:rPr>
              <a:t>• Start. Explains the steps used to start the test.</a:t>
            </a:r>
          </a:p>
          <a:p>
            <a:pPr>
              <a:buNone/>
            </a:pPr>
            <a:r>
              <a:rPr lang="en-US" dirty="0" smtClean="0">
                <a:latin typeface="Times New Roman" panose="02020603050405020304" pitchFamily="18" charset="0"/>
                <a:cs typeface="Times New Roman" panose="02020603050405020304" pitchFamily="18" charset="0"/>
              </a:rPr>
              <a:t>• Procedure. Describes the steps used to run the tests.</a:t>
            </a:r>
          </a:p>
          <a:p>
            <a:pPr>
              <a:buNone/>
            </a:pPr>
            <a:r>
              <a:rPr lang="en-US" dirty="0" smtClean="0">
                <a:latin typeface="Times New Roman" panose="02020603050405020304" pitchFamily="18" charset="0"/>
                <a:cs typeface="Times New Roman" panose="02020603050405020304" pitchFamily="18" charset="0"/>
              </a:rPr>
              <a:t>• Measure. Describes how the results are to be determined for example, with a stopwatch or visual determination.</a:t>
            </a:r>
          </a:p>
          <a:p>
            <a:pPr>
              <a:buNone/>
            </a:pPr>
            <a:r>
              <a:rPr lang="en-US" dirty="0" smtClean="0">
                <a:latin typeface="Times New Roman" panose="02020603050405020304" pitchFamily="18" charset="0"/>
                <a:cs typeface="Times New Roman" panose="02020603050405020304" pitchFamily="18" charset="0"/>
              </a:rPr>
              <a:t>• Shut down. Explains the steps for suspending the test for unexpected reasons.</a:t>
            </a:r>
          </a:p>
          <a:p>
            <a:pPr>
              <a:buNone/>
            </a:pPr>
            <a:r>
              <a:rPr lang="en-US" dirty="0" smtClean="0">
                <a:latin typeface="Times New Roman" panose="02020603050405020304" pitchFamily="18" charset="0"/>
                <a:cs typeface="Times New Roman" panose="02020603050405020304" pitchFamily="18" charset="0"/>
              </a:rPr>
              <a:t>• Restart. Tells the tester how to pick up the test at a certain point if there‘s a failure or after shutting down.</a:t>
            </a:r>
          </a:p>
          <a:p>
            <a:pPr>
              <a:buNone/>
            </a:pPr>
            <a:r>
              <a:rPr lang="en-US" dirty="0" smtClean="0">
                <a:latin typeface="Times New Roman" panose="02020603050405020304" pitchFamily="18" charset="0"/>
                <a:cs typeface="Times New Roman" panose="02020603050405020304" pitchFamily="18" charset="0"/>
              </a:rPr>
              <a:t>• Stop. Describes the steps for an orderly halt to the test.</a:t>
            </a:r>
          </a:p>
          <a:p>
            <a:pPr>
              <a:buNone/>
            </a:pPr>
            <a:r>
              <a:rPr lang="en-US" dirty="0" smtClean="0">
                <a:latin typeface="Times New Roman" panose="02020603050405020304" pitchFamily="18" charset="0"/>
                <a:cs typeface="Times New Roman" panose="02020603050405020304" pitchFamily="18" charset="0"/>
              </a:rPr>
              <a:t>• Wrap up. Explains how to restore the environment to its pre-test condition.</a:t>
            </a:r>
          </a:p>
          <a:p>
            <a:pPr>
              <a:buNone/>
            </a:pPr>
            <a:r>
              <a:rPr lang="en-US" dirty="0" smtClean="0">
                <a:latin typeface="Times New Roman" panose="02020603050405020304" pitchFamily="18" charset="0"/>
                <a:cs typeface="Times New Roman" panose="02020603050405020304" pitchFamily="18" charset="0"/>
              </a:rPr>
              <a:t>• Contingencies. Explains what to do if things don‘t go as planned.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Test Process in Software Testing</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Testing is a process rather than a single activity. Testing must be planned and it requires discipline to act upon it. The quality and effectiveness of software testing are primarily determined by the quality of the test processes used.</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activities of testing can be divided into the following basic steps:</a:t>
            </a:r>
          </a:p>
          <a:p>
            <a:r>
              <a:rPr lang="en-US" i="1" dirty="0" smtClean="0">
                <a:latin typeface="Times New Roman" panose="02020603050405020304" pitchFamily="18" charset="0"/>
                <a:cs typeface="Times New Roman" panose="02020603050405020304" pitchFamily="18" charset="0"/>
              </a:rPr>
              <a:t>Planning and Control</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Analysis and Design</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Implementation and Execution</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Evaluating exit criteria and Reporting</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Test Closure activities</a:t>
            </a:r>
            <a:endParaRPr lang="en-US" dirty="0" smtClean="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172200"/>
          </a:xfrm>
        </p:spPr>
        <p:txBody>
          <a:bodyPr>
            <a:normAutofit fontScale="70000" lnSpcReduction="20000"/>
          </a:bodyPr>
          <a:lstStyle/>
          <a:p>
            <a:pPr marL="514350" indent="-514350">
              <a:buNone/>
            </a:pPr>
            <a:r>
              <a:rPr lang="en-US" b="1" i="1" dirty="0" smtClean="0">
                <a:latin typeface="Times New Roman" panose="02020603050405020304" pitchFamily="18" charset="0"/>
                <a:cs typeface="Times New Roman" panose="02020603050405020304" pitchFamily="18" charset="0"/>
              </a:rPr>
              <a:t>1) Planning and Control</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b="1" i="1" dirty="0" smtClean="0">
                <a:latin typeface="Times New Roman" panose="02020603050405020304" pitchFamily="18" charset="0"/>
                <a:cs typeface="Times New Roman" panose="02020603050405020304" pitchFamily="18" charset="0"/>
              </a:rPr>
              <a:t>Test Planning</a:t>
            </a:r>
            <a:r>
              <a:rPr lang="en-US" dirty="0" smtClean="0">
                <a:latin typeface="Times New Roman" panose="02020603050405020304" pitchFamily="18" charset="0"/>
                <a:cs typeface="Times New Roman" panose="02020603050405020304" pitchFamily="18" charset="0"/>
              </a:rPr>
              <a:t> : Test planning involves producing a document that describes an overall approach and test objectives. It involves reviewing the test basis, identifying the test conditions based on analysis of test items, writing test cases and Designing the test environment. Completion or exit criteria must be specified so that we know when testing (at any stage) is complete.</a:t>
            </a:r>
          </a:p>
          <a:p>
            <a:pPr marL="514350" indent="-514350">
              <a:buNone/>
            </a:pPr>
            <a:r>
              <a:rPr lang="en-US" b="1" i="1" dirty="0" smtClean="0">
                <a:latin typeface="Times New Roman" panose="02020603050405020304" pitchFamily="18" charset="0"/>
                <a:cs typeface="Times New Roman" panose="02020603050405020304" pitchFamily="18" charset="0"/>
              </a:rPr>
              <a:t>Purpose</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To determine the scope and risks and identify the objectives of testing.</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To determine the required test resources like people, test environments etc.</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i="1" dirty="0" smtClean="0">
                <a:latin typeface="Times New Roman" panose="02020603050405020304" pitchFamily="18" charset="0"/>
                <a:cs typeface="Times New Roman" panose="02020603050405020304" pitchFamily="18" charset="0"/>
              </a:rPr>
              <a:t>To schedule test analysis and design tasks, test implementation, execution and evaluation.</a:t>
            </a:r>
            <a:endParaRPr lang="en-US" dirty="0" smtClean="0">
              <a:latin typeface="Times New Roman" panose="02020603050405020304" pitchFamily="18" charset="0"/>
              <a:cs typeface="Times New Roman" panose="02020603050405020304" pitchFamily="18" charset="0"/>
            </a:endParaRPr>
          </a:p>
          <a:p>
            <a:pPr marL="514350" indent="-514350">
              <a:buNone/>
            </a:pPr>
            <a:r>
              <a:rPr lang="en-US" b="1" i="1" dirty="0" smtClean="0">
                <a:latin typeface="Times New Roman" panose="02020603050405020304" pitchFamily="18" charset="0"/>
                <a:cs typeface="Times New Roman" panose="02020603050405020304" pitchFamily="18" charset="0"/>
              </a:rPr>
              <a:t>Control</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This is the activity of comparing actual progress against the plan, and reporting the status, including deviations from the plan. It involves taking actions necessary to meet the mission and objectives of the project.</a:t>
            </a:r>
          </a:p>
          <a:p>
            <a:pPr marL="514350" indent="-514350">
              <a:buNone/>
            </a:pPr>
            <a:r>
              <a:rPr lang="en-US" dirty="0" smtClean="0">
                <a:latin typeface="Times New Roman" panose="02020603050405020304" pitchFamily="18" charset="0"/>
                <a:cs typeface="Times New Roman" panose="02020603050405020304" pitchFamily="18" charset="0"/>
              </a:rPr>
              <a:t> </a:t>
            </a: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400800"/>
          </a:xfrm>
        </p:spPr>
        <p:txBody>
          <a:bodyPr>
            <a:normAutofit fontScale="55000" lnSpcReduction="20000"/>
          </a:bodyPr>
          <a:lstStyle/>
          <a:p>
            <a:pPr>
              <a:buNone/>
            </a:pPr>
            <a:r>
              <a:rPr lang="en-US" b="1" i="1" dirty="0" smtClean="0">
                <a:latin typeface="Times New Roman" panose="02020603050405020304" pitchFamily="18" charset="0"/>
                <a:cs typeface="Times New Roman" panose="02020603050405020304" pitchFamily="18" charset="0"/>
              </a:rPr>
              <a:t>2) Analysis and Design</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Test analysis and Test Design has the following major tasks:</a:t>
            </a:r>
          </a:p>
          <a:p>
            <a:r>
              <a:rPr lang="en-US" i="1" dirty="0" smtClean="0">
                <a:latin typeface="Times New Roman" panose="02020603050405020304" pitchFamily="18" charset="0"/>
                <a:cs typeface="Times New Roman" panose="02020603050405020304" pitchFamily="18" charset="0"/>
              </a:rPr>
              <a:t>To review the test basis. The test basis is the information on which test cases are based, such as requirements, design specifications, product risk analysis, architecture and interfaces</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identify test conditions</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design the tests</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design the test environment set-up and identify the required infrastructure and tools</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p>
          <a:p>
            <a:pPr>
              <a:buNone/>
            </a:pPr>
            <a:r>
              <a:rPr lang="en-US" b="1" i="1" dirty="0" smtClean="0">
                <a:latin typeface="Times New Roman" panose="02020603050405020304" pitchFamily="18" charset="0"/>
                <a:cs typeface="Times New Roman" panose="02020603050405020304" pitchFamily="18" charset="0"/>
              </a:rPr>
              <a:t>3) Implementation and Execution</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Test execution involves actually running the specified test on a computer system either manually or by using an automated test tool. It is a Fundamental Test Process in which actual work is done.</a:t>
            </a:r>
          </a:p>
          <a:p>
            <a:pPr>
              <a:buNone/>
            </a:pPr>
            <a:r>
              <a:rPr lang="en-US" dirty="0" smtClean="0">
                <a:latin typeface="Times New Roman" panose="02020603050405020304" pitchFamily="18" charset="0"/>
                <a:cs typeface="Times New Roman" panose="02020603050405020304" pitchFamily="18" charset="0"/>
              </a:rPr>
              <a:t>Test implementation has the following major task:</a:t>
            </a:r>
          </a:p>
          <a:p>
            <a:r>
              <a:rPr lang="en-US" i="1" dirty="0" smtClean="0">
                <a:latin typeface="Times New Roman" panose="02020603050405020304" pitchFamily="18" charset="0"/>
                <a:cs typeface="Times New Roman" panose="02020603050405020304" pitchFamily="18" charset="0"/>
              </a:rPr>
              <a:t>To develop and prioritize test cases by using techniques and create test data for those tests.</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create test suites from the test cases for efficient test execution. Test suite is a collection of test cases that are used to test a software program</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re-execute the tests that previously failed in order to confirm a fix.</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log the outcome of the test execution. A test log is the status of the test case (pass/fail).</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Compare actual results with expected result.</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panose="02020603050405020304" pitchFamily="18" charset="0"/>
                <a:cs typeface="Times New Roman" panose="02020603050405020304" pitchFamily="18" charset="0"/>
              </a:rPr>
              <a:t>Steps for preparing a test plan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Analyze the product (</a:t>
            </a:r>
            <a:r>
              <a:rPr lang="en-US" sz="2800" dirty="0" smtClean="0">
                <a:latin typeface="Times New Roman" panose="02020603050405020304" pitchFamily="18" charset="0"/>
                <a:cs typeface="Times New Roman" panose="02020603050405020304" pitchFamily="18" charset="0"/>
              </a:rPr>
              <a:t>learn product thoroughly)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Develop test strategy -</a:t>
            </a:r>
            <a:r>
              <a:rPr lang="en-US" sz="2800" dirty="0" smtClean="0">
                <a:latin typeface="Times New Roman" panose="02020603050405020304" pitchFamily="18" charset="0"/>
                <a:cs typeface="Times New Roman" panose="02020603050405020304" pitchFamily="18" charset="0"/>
              </a:rPr>
              <a:t>define scope of testing ,risk and issues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Define objective of test</a:t>
            </a:r>
          </a:p>
          <a:p>
            <a:r>
              <a:rPr lang="en-US" dirty="0" smtClean="0">
                <a:latin typeface="Times New Roman" panose="02020603050405020304" pitchFamily="18" charset="0"/>
                <a:cs typeface="Times New Roman" panose="02020603050405020304" pitchFamily="18" charset="0"/>
              </a:rPr>
              <a:t>Define test criteria</a:t>
            </a:r>
          </a:p>
          <a:p>
            <a:r>
              <a:rPr lang="en-US" dirty="0" smtClean="0">
                <a:latin typeface="Times New Roman" panose="02020603050405020304" pitchFamily="18" charset="0"/>
                <a:cs typeface="Times New Roman" panose="02020603050405020304" pitchFamily="18" charset="0"/>
              </a:rPr>
              <a:t>Planning the resources</a:t>
            </a:r>
          </a:p>
          <a:p>
            <a:r>
              <a:rPr lang="en-US" dirty="0" smtClean="0">
                <a:latin typeface="Times New Roman" panose="02020603050405020304" pitchFamily="18" charset="0"/>
                <a:cs typeface="Times New Roman" panose="02020603050405020304" pitchFamily="18" charset="0"/>
              </a:rPr>
              <a:t>Plan test environment</a:t>
            </a:r>
          </a:p>
          <a:p>
            <a:r>
              <a:rPr lang="en-US" dirty="0" smtClean="0">
                <a:latin typeface="Times New Roman" panose="02020603050405020304" pitchFamily="18" charset="0"/>
                <a:cs typeface="Times New Roman" panose="02020603050405020304" pitchFamily="18" charset="0"/>
              </a:rPr>
              <a:t>Schedule and cost</a:t>
            </a:r>
          </a:p>
          <a:p>
            <a:r>
              <a:rPr lang="en-US" dirty="0" smtClean="0">
                <a:latin typeface="Times New Roman" panose="02020603050405020304" pitchFamily="18" charset="0"/>
                <a:cs typeface="Times New Roman" panose="02020603050405020304" pitchFamily="18" charset="0"/>
              </a:rPr>
              <a:t>Test deliverables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77000"/>
          </a:xfrm>
        </p:spPr>
        <p:txBody>
          <a:bodyPr>
            <a:normAutofit fontScale="55000" lnSpcReduction="20000"/>
          </a:bodyPr>
          <a:lstStyle/>
          <a:p>
            <a:pPr>
              <a:buNone/>
            </a:pPr>
            <a:r>
              <a:rPr lang="en-US" b="1" i="1" dirty="0" smtClean="0">
                <a:latin typeface="Times New Roman" panose="02020603050405020304" pitchFamily="18" charset="0"/>
                <a:cs typeface="Times New Roman" panose="02020603050405020304" pitchFamily="18" charset="0"/>
              </a:rPr>
              <a:t>4) Evaluating Exit criteria and Reporting</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Evaluating exit criteria is a process defining when to stop testing. It depends on coverage of code, functionality or risk. Basically it also depends on business risk, cost and time and vary from project to project. Exit criteria come into picture, when:</a:t>
            </a:r>
          </a:p>
          <a:p>
            <a:r>
              <a:rPr lang="en-US" i="1" dirty="0" smtClean="0">
                <a:latin typeface="Times New Roman" panose="02020603050405020304" pitchFamily="18" charset="0"/>
                <a:cs typeface="Times New Roman" panose="02020603050405020304" pitchFamily="18" charset="0"/>
              </a:rPr>
              <a:t>Maximum test cases are executed with certain pass percentage</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Bug rate falls below certain level</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When we achieve the deadlines</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Evaluating exit criteria has the following major tasks:</a:t>
            </a:r>
          </a:p>
          <a:p>
            <a:r>
              <a:rPr lang="en-US" i="1" dirty="0" smtClean="0">
                <a:latin typeface="Times New Roman" panose="02020603050405020304" pitchFamily="18" charset="0"/>
                <a:cs typeface="Times New Roman" panose="02020603050405020304" pitchFamily="18" charset="0"/>
              </a:rPr>
              <a:t>To assess if more test are needed or if the exit criteria specified should be changed</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write a test summary report for stakeholders</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p>
          <a:p>
            <a:pPr>
              <a:buNone/>
            </a:pPr>
            <a:r>
              <a:rPr lang="en-US" b="1" i="1" dirty="0" smtClean="0">
                <a:latin typeface="Times New Roman" panose="02020603050405020304" pitchFamily="18" charset="0"/>
                <a:cs typeface="Times New Roman" panose="02020603050405020304" pitchFamily="18" charset="0"/>
              </a:rPr>
              <a:t>5) Test Closure activities:</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Test closure activities are done when software is ready to be delivered. The testing can be closed for the other reasons also like:</a:t>
            </a:r>
          </a:p>
          <a:p>
            <a:r>
              <a:rPr lang="en-US" i="1" dirty="0" smtClean="0">
                <a:latin typeface="Times New Roman" panose="02020603050405020304" pitchFamily="18" charset="0"/>
                <a:cs typeface="Times New Roman" panose="02020603050405020304" pitchFamily="18" charset="0"/>
              </a:rPr>
              <a:t>When a project is cancelled</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When some target is achieved</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When a maintenance release or update is done</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Test closure activities have the following major tasks:</a:t>
            </a:r>
          </a:p>
          <a:p>
            <a:r>
              <a:rPr lang="en-US" i="1" dirty="0" smtClean="0">
                <a:latin typeface="Times New Roman" panose="02020603050405020304" pitchFamily="18" charset="0"/>
                <a:cs typeface="Times New Roman" panose="02020603050405020304" pitchFamily="18" charset="0"/>
              </a:rPr>
              <a:t>To check which planned deliverables are actually delivered and to ensure that all incident reports have been resolved</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finalize and archive test ware such as scripts, test environments, etc. for later reuse</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handover the test ware to the maintenance organization. They will give support to the software</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To evaluate how the testing went and learn lessons for future releases and projects</a:t>
            </a:r>
            <a:endParaRPr lang="en-US" dirty="0" smtClean="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Case Specification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143000"/>
            <a:ext cx="8534400" cy="5486400"/>
          </a:xfrm>
        </p:spPr>
        <p:txBody>
          <a:bodyPr>
            <a:normAutofit fontScale="32500" lnSpcReduction="20000"/>
          </a:bodyPr>
          <a:lstStyle/>
          <a:p>
            <a:pPr>
              <a:buNone/>
            </a:pPr>
            <a:r>
              <a:rPr lang="en-US" sz="5200" dirty="0" smtClean="0">
                <a:latin typeface="Times New Roman" panose="02020603050405020304" pitchFamily="18" charset="0"/>
                <a:cs typeface="Times New Roman" panose="02020603050405020304" pitchFamily="18" charset="0"/>
              </a:rPr>
              <a:t>The test case specifications should be developed from the test plan and are the second phase of the test development life cycle. The test specification should explain "how" to implement the test cases described in the test plan. Test case specifications are useful as it</a:t>
            </a:r>
          </a:p>
          <a:p>
            <a:pPr>
              <a:buNone/>
            </a:pPr>
            <a:r>
              <a:rPr lang="en-US" sz="5200" dirty="0" smtClean="0">
                <a:latin typeface="Times New Roman" panose="02020603050405020304" pitchFamily="18" charset="0"/>
                <a:cs typeface="Times New Roman" panose="02020603050405020304" pitchFamily="18" charset="0"/>
              </a:rPr>
              <a:t>      enlists the specification details of the items.</a:t>
            </a:r>
          </a:p>
          <a:p>
            <a:pPr>
              <a:buNone/>
            </a:pPr>
            <a:r>
              <a:rPr lang="en-US" sz="5200" dirty="0" smtClean="0">
                <a:latin typeface="Times New Roman" panose="02020603050405020304" pitchFamily="18" charset="0"/>
                <a:cs typeface="Times New Roman" panose="02020603050405020304" pitchFamily="18" charset="0"/>
              </a:rPr>
              <a:t>     Test Specification Items are must for each test specification should contain the following items:</a:t>
            </a:r>
          </a:p>
          <a:p>
            <a:pPr>
              <a:buNone/>
            </a:pPr>
            <a:endParaRPr lang="en-US" sz="3400"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1. </a:t>
            </a:r>
            <a:r>
              <a:rPr lang="en-US" sz="5200" dirty="0" smtClean="0">
                <a:latin typeface="Times New Roman" panose="02020603050405020304" pitchFamily="18" charset="0"/>
                <a:cs typeface="Times New Roman" panose="02020603050405020304" pitchFamily="18" charset="0"/>
              </a:rPr>
              <a:t>Case No.: The test case number should be a three digit identifier of the following </a:t>
            </a:r>
            <a:r>
              <a:rPr lang="en-US" sz="5200" dirty="0" err="1" smtClean="0">
                <a:latin typeface="Times New Roman" panose="02020603050405020304" pitchFamily="18" charset="0"/>
                <a:cs typeface="Times New Roman" panose="02020603050405020304" pitchFamily="18" charset="0"/>
              </a:rPr>
              <a:t>form:c.s.t</a:t>
            </a:r>
            <a:r>
              <a:rPr lang="en-US" sz="5200" dirty="0" smtClean="0">
                <a:latin typeface="Times New Roman" panose="02020603050405020304" pitchFamily="18" charset="0"/>
                <a:cs typeface="Times New Roman" panose="02020603050405020304" pitchFamily="18" charset="0"/>
              </a:rPr>
              <a:t>, where: c- is the chapter number, s- is the section number, and t- is the test case number.</a:t>
            </a:r>
          </a:p>
          <a:p>
            <a:pPr>
              <a:buNone/>
            </a:pPr>
            <a:r>
              <a:rPr lang="en-US" sz="5200" dirty="0" smtClean="0">
                <a:latin typeface="Times New Roman" panose="02020603050405020304" pitchFamily="18" charset="0"/>
                <a:cs typeface="Times New Roman" panose="02020603050405020304" pitchFamily="18" charset="0"/>
              </a:rPr>
              <a:t>2. Title: is the title of the test.</a:t>
            </a:r>
          </a:p>
          <a:p>
            <a:pPr>
              <a:buNone/>
            </a:pPr>
            <a:r>
              <a:rPr lang="en-US" sz="5200" dirty="0" smtClean="0">
                <a:latin typeface="Times New Roman" panose="02020603050405020304" pitchFamily="18" charset="0"/>
                <a:cs typeface="Times New Roman" panose="02020603050405020304" pitchFamily="18" charset="0"/>
              </a:rPr>
              <a:t>3. </a:t>
            </a:r>
            <a:r>
              <a:rPr lang="en-US" sz="5200" dirty="0" err="1" smtClean="0">
                <a:latin typeface="Times New Roman" panose="02020603050405020304" pitchFamily="18" charset="0"/>
                <a:cs typeface="Times New Roman" panose="02020603050405020304" pitchFamily="18" charset="0"/>
              </a:rPr>
              <a:t>Programme</a:t>
            </a:r>
            <a:r>
              <a:rPr lang="en-US" sz="5200" dirty="0" smtClean="0">
                <a:latin typeface="Times New Roman" panose="02020603050405020304" pitchFamily="18" charset="0"/>
                <a:cs typeface="Times New Roman" panose="02020603050405020304" pitchFamily="18" charset="0"/>
              </a:rPr>
              <a:t>: is the program name containing the test.</a:t>
            </a:r>
          </a:p>
          <a:p>
            <a:pPr>
              <a:buNone/>
            </a:pPr>
            <a:r>
              <a:rPr lang="en-US" sz="5200" dirty="0" smtClean="0">
                <a:latin typeface="Times New Roman" panose="02020603050405020304" pitchFamily="18" charset="0"/>
                <a:cs typeface="Times New Roman" panose="02020603050405020304" pitchFamily="18" charset="0"/>
              </a:rPr>
              <a:t>4. Author: is the person who wrote the test specification.</a:t>
            </a:r>
          </a:p>
          <a:p>
            <a:pPr>
              <a:buNone/>
            </a:pPr>
            <a:r>
              <a:rPr lang="en-US" sz="5200" dirty="0" smtClean="0">
                <a:latin typeface="Times New Roman" panose="02020603050405020304" pitchFamily="18" charset="0"/>
                <a:cs typeface="Times New Roman" panose="02020603050405020304" pitchFamily="18" charset="0"/>
              </a:rPr>
              <a:t>5. Date: is the date of the last revision to the test case.</a:t>
            </a:r>
          </a:p>
          <a:p>
            <a:pPr>
              <a:buNone/>
            </a:pPr>
            <a:r>
              <a:rPr lang="en-US" sz="5200" dirty="0" smtClean="0">
                <a:latin typeface="Times New Roman" panose="02020603050405020304" pitchFamily="18" charset="0"/>
                <a:cs typeface="Times New Roman" panose="02020603050405020304" pitchFamily="18" charset="0"/>
              </a:rPr>
              <a:t>6. Background: (Objectives, Assumptions, References, Success Criteria): Describes in</a:t>
            </a:r>
          </a:p>
          <a:p>
            <a:pPr>
              <a:buNone/>
            </a:pPr>
            <a:r>
              <a:rPr lang="en-US" sz="5200" dirty="0" smtClean="0">
                <a:latin typeface="Times New Roman" panose="02020603050405020304" pitchFamily="18" charset="0"/>
                <a:cs typeface="Times New Roman" panose="02020603050405020304" pitchFamily="18" charset="0"/>
              </a:rPr>
              <a:t>words how to conduct the test.</a:t>
            </a:r>
          </a:p>
          <a:p>
            <a:pPr>
              <a:buNone/>
            </a:pPr>
            <a:r>
              <a:rPr lang="en-US" sz="5200" dirty="0" smtClean="0">
                <a:latin typeface="Times New Roman" panose="02020603050405020304" pitchFamily="18" charset="0"/>
                <a:cs typeface="Times New Roman" panose="02020603050405020304" pitchFamily="18" charset="0"/>
              </a:rPr>
              <a:t>7. Expected Error(s): Describes any errors expected</a:t>
            </a:r>
          </a:p>
          <a:p>
            <a:pPr>
              <a:buNone/>
            </a:pPr>
            <a:r>
              <a:rPr lang="en-US" sz="5200" dirty="0" smtClean="0">
                <a:latin typeface="Times New Roman" panose="02020603050405020304" pitchFamily="18" charset="0"/>
                <a:cs typeface="Times New Roman" panose="02020603050405020304" pitchFamily="18" charset="0"/>
              </a:rPr>
              <a:t>8. Reference(s): Lists reference documentation used to design the specification.</a:t>
            </a:r>
          </a:p>
          <a:p>
            <a:pPr>
              <a:buNone/>
            </a:pPr>
            <a:r>
              <a:rPr lang="en-US" sz="5200" dirty="0" smtClean="0">
                <a:latin typeface="Times New Roman" panose="02020603050405020304" pitchFamily="18" charset="0"/>
                <a:cs typeface="Times New Roman" panose="02020603050405020304" pitchFamily="18" charset="0"/>
              </a:rPr>
              <a:t>9. Data: (</a:t>
            </a:r>
            <a:r>
              <a:rPr lang="en-US" sz="5200" dirty="0" err="1" smtClean="0">
                <a:latin typeface="Times New Roman" panose="02020603050405020304" pitchFamily="18" charset="0"/>
                <a:cs typeface="Times New Roman" panose="02020603050405020304" pitchFamily="18" charset="0"/>
              </a:rPr>
              <a:t>Tx</a:t>
            </a:r>
            <a:r>
              <a:rPr lang="en-US" sz="5200" dirty="0" smtClean="0">
                <a:latin typeface="Times New Roman" panose="02020603050405020304" pitchFamily="18" charset="0"/>
                <a:cs typeface="Times New Roman" panose="02020603050405020304" pitchFamily="18" charset="0"/>
              </a:rPr>
              <a:t> Data, Predicted Rx Data): Describes the data flows between the Implementation</a:t>
            </a:r>
          </a:p>
          <a:p>
            <a:pPr>
              <a:buNone/>
            </a:pPr>
            <a:r>
              <a:rPr lang="en-US" sz="5200" dirty="0" smtClean="0">
                <a:latin typeface="Times New Roman" panose="02020603050405020304" pitchFamily="18" charset="0"/>
                <a:cs typeface="Times New Roman" panose="02020603050405020304" pitchFamily="18" charset="0"/>
              </a:rPr>
              <a:t>under Test (IUT) and the test engine.</a:t>
            </a:r>
          </a:p>
          <a:p>
            <a:pPr>
              <a:buNone/>
            </a:pPr>
            <a:r>
              <a:rPr lang="en-US" sz="5200" dirty="0" smtClean="0">
                <a:latin typeface="Times New Roman" panose="02020603050405020304" pitchFamily="18" charset="0"/>
                <a:cs typeface="Times New Roman" panose="02020603050405020304" pitchFamily="18" charset="0"/>
              </a:rPr>
              <a:t>10. Script: (Pseudo Code for Coding Tests): Pseudo code (or real code) used to conduct the</a:t>
            </a:r>
          </a:p>
          <a:p>
            <a:pPr>
              <a:buNone/>
            </a:pPr>
            <a:r>
              <a:rPr lang="en-US" sz="5200" dirty="0" smtClean="0">
                <a:latin typeface="Times New Roman" panose="02020603050405020304" pitchFamily="18" charset="0"/>
                <a:cs typeface="Times New Roman" panose="02020603050405020304" pitchFamily="18" charset="0"/>
              </a:rPr>
              <a:t>test.</a:t>
            </a:r>
            <a:endParaRPr lang="en-US" sz="5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Summary Report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676400"/>
            <a:ext cx="8229600" cy="4876800"/>
          </a:xfrm>
        </p:spPr>
        <p:txBody>
          <a:bodyPr>
            <a:normAutofit fontScale="55000" lnSpcReduction="20000"/>
          </a:bodyPr>
          <a:lstStyle/>
          <a:p>
            <a:pPr>
              <a:buNone/>
            </a:pPr>
            <a:r>
              <a:rPr lang="en-US" dirty="0" smtClean="0">
                <a:latin typeface="Times New Roman" panose="02020603050405020304" pitchFamily="18" charset="0"/>
                <a:cs typeface="Times New Roman" panose="02020603050405020304" pitchFamily="18" charset="0"/>
              </a:rPr>
              <a:t>      Test reporting is a means of achieving communication through the testing cycle. There are 3 types of test reporting.</a:t>
            </a:r>
          </a:p>
          <a:p>
            <a:pPr>
              <a:buNone/>
            </a:pPr>
            <a:r>
              <a:rPr lang="en-US" dirty="0" smtClean="0">
                <a:latin typeface="Times New Roman" panose="02020603050405020304" pitchFamily="18" charset="0"/>
                <a:cs typeface="Times New Roman" panose="02020603050405020304" pitchFamily="18" charset="0"/>
              </a:rPr>
              <a:t>1. </a:t>
            </a:r>
            <a:r>
              <a:rPr lang="en-US" b="1" dirty="0" smtClean="0">
                <a:latin typeface="Times New Roman" panose="02020603050405020304" pitchFamily="18" charset="0"/>
                <a:cs typeface="Times New Roman" panose="02020603050405020304" pitchFamily="18" charset="0"/>
              </a:rPr>
              <a:t>Test incident report:</a:t>
            </a:r>
          </a:p>
          <a:p>
            <a:pPr>
              <a:buNone/>
            </a:pPr>
            <a:r>
              <a:rPr lang="en-US" dirty="0" smtClean="0">
                <a:latin typeface="Times New Roman" panose="02020603050405020304" pitchFamily="18" charset="0"/>
                <a:cs typeface="Times New Roman" panose="02020603050405020304" pitchFamily="18" charset="0"/>
              </a:rPr>
              <a:t>       A test incident report is communication that happens through the testing cycle as and when defects are encountered .A test incident report is an entry made in the defect repository each defect has a unique id to identify incident .The high impact test incident are highlighted in the test summary report.</a:t>
            </a:r>
          </a:p>
          <a:p>
            <a:pPr>
              <a:buNone/>
            </a:pPr>
            <a:r>
              <a:rPr lang="en-US" dirty="0" smtClean="0">
                <a:latin typeface="Times New Roman" panose="02020603050405020304" pitchFamily="18" charset="0"/>
                <a:cs typeface="Times New Roman" panose="02020603050405020304" pitchFamily="18" charset="0"/>
              </a:rPr>
              <a:t>2. </a:t>
            </a:r>
            <a:r>
              <a:rPr lang="en-US" b="1" dirty="0" smtClean="0">
                <a:latin typeface="Times New Roman" panose="02020603050405020304" pitchFamily="18" charset="0"/>
                <a:cs typeface="Times New Roman" panose="02020603050405020304" pitchFamily="18" charset="0"/>
              </a:rPr>
              <a:t>Test cycle report:</a:t>
            </a:r>
          </a:p>
          <a:p>
            <a:pPr>
              <a:buNone/>
            </a:pPr>
            <a:r>
              <a:rPr lang="en-US" dirty="0" smtClean="0">
                <a:latin typeface="Times New Roman" panose="02020603050405020304" pitchFamily="18" charset="0"/>
                <a:cs typeface="Times New Roman" panose="02020603050405020304" pitchFamily="18" charset="0"/>
              </a:rPr>
              <a:t>       A test cycle entails planning and running certain test in cycle, each cycle using a different build of the product .As the product progresses through the various cycles it is expected to stabilize. </a:t>
            </a:r>
          </a:p>
          <a:p>
            <a:pPr>
              <a:buNone/>
            </a:pPr>
            <a:r>
              <a:rPr lang="en-US" dirty="0" smtClean="0">
                <a:latin typeface="Times New Roman" panose="02020603050405020304" pitchFamily="18" charset="0"/>
                <a:cs typeface="Times New Roman" panose="02020603050405020304" pitchFamily="18" charset="0"/>
              </a:rPr>
              <a:t>Test cycle report gives</a:t>
            </a:r>
          </a:p>
          <a:p>
            <a:r>
              <a:rPr lang="en-US" dirty="0" smtClean="0">
                <a:latin typeface="Times New Roman" panose="02020603050405020304" pitchFamily="18" charset="0"/>
                <a:cs typeface="Times New Roman" panose="02020603050405020304" pitchFamily="18" charset="0"/>
              </a:rPr>
              <a:t>A summary of the activities carried out during that cycle.</a:t>
            </a:r>
          </a:p>
          <a:p>
            <a:r>
              <a:rPr lang="en-US" dirty="0" smtClean="0">
                <a:latin typeface="Times New Roman" panose="02020603050405020304" pitchFamily="18" charset="0"/>
                <a:cs typeface="Times New Roman" panose="02020603050405020304" pitchFamily="18" charset="0"/>
              </a:rPr>
              <a:t>Defects that are uncovered during that cycle based on severity and impact</a:t>
            </a:r>
          </a:p>
          <a:p>
            <a:r>
              <a:rPr lang="en-US" dirty="0" smtClean="0">
                <a:latin typeface="Times New Roman" panose="02020603050405020304" pitchFamily="18" charset="0"/>
                <a:cs typeface="Times New Roman" panose="02020603050405020304" pitchFamily="18" charset="0"/>
              </a:rPr>
              <a:t>Progress from the previous cycle to the current cycle in terms of defect fixed</a:t>
            </a:r>
          </a:p>
          <a:p>
            <a:r>
              <a:rPr lang="en-US" dirty="0" smtClean="0">
                <a:latin typeface="Times New Roman" panose="02020603050405020304" pitchFamily="18" charset="0"/>
                <a:cs typeface="Times New Roman" panose="02020603050405020304" pitchFamily="18" charset="0"/>
              </a:rPr>
              <a:t>Outstanding defects that not yet to be fixed in cycle</a:t>
            </a:r>
          </a:p>
          <a:p>
            <a:r>
              <a:rPr lang="en-US" dirty="0" smtClean="0">
                <a:latin typeface="Times New Roman" panose="02020603050405020304" pitchFamily="18" charset="0"/>
                <a:cs typeface="Times New Roman" panose="02020603050405020304" pitchFamily="18" charset="0"/>
              </a:rPr>
              <a:t>Any variation observed in effort or schedule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248400"/>
          </a:xfrm>
        </p:spPr>
        <p:txBody>
          <a:bodyPr>
            <a:normAutofit fontScale="77500" lnSpcReduction="20000"/>
          </a:bodyPr>
          <a:lstStyle/>
          <a:p>
            <a:pPr>
              <a:buNone/>
            </a:pPr>
            <a:r>
              <a:rPr lang="en-US" dirty="0" smtClean="0">
                <a:latin typeface="Times New Roman" panose="02020603050405020304" pitchFamily="18" charset="0"/>
                <a:cs typeface="Times New Roman" panose="02020603050405020304" pitchFamily="18" charset="0"/>
              </a:rPr>
              <a:t>3. </a:t>
            </a:r>
            <a:r>
              <a:rPr lang="en-US" b="1" dirty="0" smtClean="0">
                <a:latin typeface="Times New Roman" panose="02020603050405020304" pitchFamily="18" charset="0"/>
                <a:cs typeface="Times New Roman" panose="02020603050405020304" pitchFamily="18" charset="0"/>
              </a:rPr>
              <a:t>Test summary report:</a:t>
            </a:r>
          </a:p>
          <a:p>
            <a:pPr>
              <a:buNone/>
            </a:pPr>
            <a:r>
              <a:rPr lang="en-US" dirty="0" smtClean="0">
                <a:latin typeface="Times New Roman" panose="02020603050405020304" pitchFamily="18" charset="0"/>
                <a:cs typeface="Times New Roman" panose="02020603050405020304" pitchFamily="18" charset="0"/>
              </a:rPr>
              <a:t>     The final step in a test cycle is to recommend the suitability of a product for release. A report that summarizes the result of a test cycle is the test summary report.</a:t>
            </a:r>
          </a:p>
          <a:p>
            <a:pPr>
              <a:buNone/>
            </a:pPr>
            <a:r>
              <a:rPr lang="en-US" dirty="0" smtClean="0">
                <a:latin typeface="Times New Roman" panose="02020603050405020304" pitchFamily="18" charset="0"/>
                <a:cs typeface="Times New Roman" panose="02020603050405020304" pitchFamily="18" charset="0"/>
              </a:rPr>
              <a:t>     There are two types of test summary report:</a:t>
            </a:r>
          </a:p>
          <a:p>
            <a:pPr>
              <a:buNone/>
            </a:pPr>
            <a:r>
              <a:rPr lang="en-US" dirty="0" smtClean="0">
                <a:latin typeface="Times New Roman" panose="02020603050405020304" pitchFamily="18" charset="0"/>
                <a:cs typeface="Times New Roman" panose="02020603050405020304" pitchFamily="18" charset="0"/>
              </a:rPr>
              <a:t>     Phase wise test summary, which is produced at the end of every phase Final test summary report. A Summary report should present Test Summary report Identifier Description</a:t>
            </a:r>
          </a:p>
          <a:p>
            <a:pPr>
              <a:buNone/>
            </a:pPr>
            <a:r>
              <a:rPr lang="en-US" dirty="0" smtClean="0">
                <a:latin typeface="Times New Roman" panose="02020603050405020304" pitchFamily="18" charset="0"/>
                <a:cs typeface="Times New Roman" panose="02020603050405020304" pitchFamily="18" charset="0"/>
              </a:rPr>
              <a:t>    Identify the test items being reported in this report with test id</a:t>
            </a:r>
          </a:p>
          <a:p>
            <a:pPr>
              <a:buNone/>
            </a:pPr>
            <a:r>
              <a:rPr lang="en-US" dirty="0" smtClean="0">
                <a:latin typeface="Times New Roman" panose="02020603050405020304" pitchFamily="18" charset="0"/>
                <a:cs typeface="Times New Roman" panose="02020603050405020304" pitchFamily="18" charset="0"/>
              </a:rPr>
              <a:t>1). Variances: Mention any deviation from test plans, test procedures, if any.</a:t>
            </a:r>
          </a:p>
          <a:p>
            <a:pPr>
              <a:buNone/>
            </a:pPr>
            <a:r>
              <a:rPr lang="en-US" dirty="0" smtClean="0">
                <a:latin typeface="Times New Roman" panose="02020603050405020304" pitchFamily="18" charset="0"/>
                <a:cs typeface="Times New Roman" panose="02020603050405020304" pitchFamily="18" charset="0"/>
              </a:rPr>
              <a:t>2). Summary of results: All the results are mentioned here with the resolved incidents and their solutions.</a:t>
            </a:r>
          </a:p>
          <a:p>
            <a:pPr>
              <a:buNone/>
            </a:pPr>
            <a:r>
              <a:rPr lang="en-US" dirty="0" smtClean="0">
                <a:latin typeface="Times New Roman" panose="02020603050405020304" pitchFamily="18" charset="0"/>
                <a:cs typeface="Times New Roman" panose="02020603050405020304" pitchFamily="18" charset="0"/>
              </a:rPr>
              <a:t>3). Comprehensive assessment and recommendation for release should include Fit for release assessment and recommendation of release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Reporting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anose="02020603050405020304" pitchFamily="18" charset="0"/>
                <a:cs typeface="Times New Roman" panose="02020603050405020304" pitchFamily="18" charset="0"/>
              </a:rPr>
              <a:t>Test reporting is a means of achieving communication through the testing cycle. There are 3 types of test reporting.</a:t>
            </a:r>
          </a:p>
          <a:p>
            <a:pPr>
              <a:buNone/>
            </a:pPr>
            <a:r>
              <a:rPr lang="en-US" b="1" dirty="0" smtClean="0">
                <a:latin typeface="Times New Roman" panose="02020603050405020304" pitchFamily="18" charset="0"/>
                <a:cs typeface="Times New Roman" panose="02020603050405020304" pitchFamily="18" charset="0"/>
              </a:rPr>
              <a:t>1. Test incident report:</a:t>
            </a:r>
          </a:p>
          <a:p>
            <a:pPr>
              <a:buNone/>
            </a:pPr>
            <a:r>
              <a:rPr lang="en-US" dirty="0" smtClean="0">
                <a:latin typeface="Times New Roman" panose="02020603050405020304" pitchFamily="18" charset="0"/>
                <a:cs typeface="Times New Roman" panose="02020603050405020304" pitchFamily="18" charset="0"/>
              </a:rPr>
              <a:t>    A test incident report is communication that happens through the testing cycle as and when defects are encountered .A test incident report is an entry made in the defect repository each defect has a unique id to identify incident .The high impact test incident are highlighted in the test summary report.</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172200"/>
          </a:xfrm>
        </p:spPr>
        <p:txBody>
          <a:bodyPr>
            <a:normAutofit fontScale="85000" lnSpcReduction="10000"/>
          </a:bodyPr>
          <a:lstStyle/>
          <a:p>
            <a:pPr>
              <a:buNone/>
            </a:pPr>
            <a:r>
              <a:rPr lang="en-US"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 Test cycle report</a:t>
            </a:r>
            <a:r>
              <a:rPr lang="en-US" dirty="0" smtClean="0">
                <a:latin typeface="Times New Roman" panose="02020603050405020304" pitchFamily="18" charset="0"/>
                <a:cs typeface="Times New Roman" panose="02020603050405020304" pitchFamily="18" charset="0"/>
              </a:rPr>
              <a:t>:</a:t>
            </a:r>
          </a:p>
          <a:p>
            <a:pPr>
              <a:buNone/>
            </a:pPr>
            <a:r>
              <a:rPr lang="en-US" dirty="0" smtClean="0">
                <a:latin typeface="Times New Roman" panose="02020603050405020304" pitchFamily="18" charset="0"/>
                <a:cs typeface="Times New Roman" panose="02020603050405020304" pitchFamily="18" charset="0"/>
              </a:rPr>
              <a:t>    A test cycle entails planning and running certain test in cycle , each cycle using a different build of the product .As the product progresses through the various cycles it is expected to stabilize.</a:t>
            </a:r>
          </a:p>
          <a:p>
            <a:pPr>
              <a:buNone/>
            </a:pPr>
            <a:r>
              <a:rPr lang="en-US" dirty="0" smtClean="0">
                <a:latin typeface="Times New Roman" panose="02020603050405020304" pitchFamily="18" charset="0"/>
                <a:cs typeface="Times New Roman" panose="02020603050405020304" pitchFamily="18" charset="0"/>
              </a:rPr>
              <a:t>Test cycle report gives</a:t>
            </a:r>
          </a:p>
          <a:p>
            <a:pPr>
              <a:buNone/>
            </a:pPr>
            <a:r>
              <a:rPr lang="en-US" dirty="0" smtClean="0">
                <a:latin typeface="Times New Roman" panose="02020603050405020304" pitchFamily="18" charset="0"/>
                <a:cs typeface="Times New Roman" panose="02020603050405020304" pitchFamily="18" charset="0"/>
              </a:rPr>
              <a:t>1. A summary of the activities carried out during that cycle.</a:t>
            </a:r>
          </a:p>
          <a:p>
            <a:pPr>
              <a:buNone/>
            </a:pPr>
            <a:r>
              <a:rPr lang="en-US" dirty="0" smtClean="0">
                <a:latin typeface="Times New Roman" panose="02020603050405020304" pitchFamily="18" charset="0"/>
                <a:cs typeface="Times New Roman" panose="02020603050405020304" pitchFamily="18" charset="0"/>
              </a:rPr>
              <a:t>2. Defects that are uncovered during that cycle based on severity and impact</a:t>
            </a:r>
          </a:p>
          <a:p>
            <a:pPr>
              <a:buNone/>
            </a:pPr>
            <a:r>
              <a:rPr lang="en-US" dirty="0" smtClean="0">
                <a:latin typeface="Times New Roman" panose="02020603050405020304" pitchFamily="18" charset="0"/>
                <a:cs typeface="Times New Roman" panose="02020603050405020304" pitchFamily="18" charset="0"/>
              </a:rPr>
              <a:t>3. Progress from the previous cycle to the current cycle in terms of defect fixed</a:t>
            </a:r>
          </a:p>
          <a:p>
            <a:pPr>
              <a:buNone/>
            </a:pPr>
            <a:r>
              <a:rPr lang="en-US" dirty="0" smtClean="0">
                <a:latin typeface="Times New Roman" panose="02020603050405020304" pitchFamily="18" charset="0"/>
                <a:cs typeface="Times New Roman" panose="02020603050405020304" pitchFamily="18" charset="0"/>
              </a:rPr>
              <a:t>4. Outstanding defects that not yet to be fixed in cycle</a:t>
            </a:r>
          </a:p>
          <a:p>
            <a:pPr>
              <a:buNone/>
            </a:pPr>
            <a:r>
              <a:rPr lang="en-US" dirty="0" smtClean="0">
                <a:latin typeface="Times New Roman" panose="02020603050405020304" pitchFamily="18" charset="0"/>
                <a:cs typeface="Times New Roman" panose="02020603050405020304" pitchFamily="18" charset="0"/>
              </a:rPr>
              <a:t>5. Any variation observed in effort or schedule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324600"/>
          </a:xfrm>
        </p:spPr>
        <p:txBody>
          <a:bodyPr>
            <a:normAutofit fontScale="70000" lnSpcReduction="20000"/>
          </a:bodyPr>
          <a:lstStyle/>
          <a:p>
            <a:pPr>
              <a:buNone/>
            </a:pPr>
            <a:r>
              <a:rPr lang="en-US" sz="4400" b="1" dirty="0" smtClean="0">
                <a:latin typeface="Times New Roman" panose="02020603050405020304" pitchFamily="18" charset="0"/>
                <a:cs typeface="Times New Roman" panose="02020603050405020304" pitchFamily="18" charset="0"/>
              </a:rPr>
              <a:t>3 Test summary report:</a:t>
            </a:r>
          </a:p>
          <a:p>
            <a:pPr>
              <a:buNone/>
            </a:pPr>
            <a:r>
              <a:rPr lang="en-US" dirty="0" smtClean="0">
                <a:latin typeface="Times New Roman" panose="02020603050405020304" pitchFamily="18" charset="0"/>
                <a:cs typeface="Times New Roman" panose="02020603050405020304" pitchFamily="18" charset="0"/>
              </a:rPr>
              <a:t>     The final step in a test cycle is to recommend the suitability of a product for release. A report that summarizes the result of a test cycle is the test summary report.</a:t>
            </a:r>
          </a:p>
          <a:p>
            <a:pPr>
              <a:buNone/>
            </a:pPr>
            <a:r>
              <a:rPr lang="en-US" dirty="0" smtClean="0">
                <a:latin typeface="Times New Roman" panose="02020603050405020304" pitchFamily="18" charset="0"/>
                <a:cs typeface="Times New Roman" panose="02020603050405020304" pitchFamily="18" charset="0"/>
              </a:rPr>
              <a:t>There are two types of test summary report:</a:t>
            </a:r>
          </a:p>
          <a:p>
            <a:pPr>
              <a:buNone/>
            </a:pPr>
            <a:r>
              <a:rPr lang="en-US" dirty="0" smtClean="0">
                <a:latin typeface="Times New Roman" panose="02020603050405020304" pitchFamily="18" charset="0"/>
                <a:cs typeface="Times New Roman" panose="02020603050405020304" pitchFamily="18" charset="0"/>
              </a:rPr>
              <a:t>1.Phase wise test summary ,which is produced at the end of every phase</a:t>
            </a:r>
          </a:p>
          <a:p>
            <a:pPr>
              <a:buNone/>
            </a:pPr>
            <a:r>
              <a:rPr lang="en-US" dirty="0" smtClean="0">
                <a:latin typeface="Times New Roman" panose="02020603050405020304" pitchFamily="18" charset="0"/>
                <a:cs typeface="Times New Roman" panose="02020603050405020304" pitchFamily="18" charset="0"/>
              </a:rPr>
              <a:t>2. Final test summary report .</a:t>
            </a:r>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A Summary report should present</a:t>
            </a:r>
          </a:p>
          <a:p>
            <a:pPr>
              <a:buNone/>
            </a:pPr>
            <a:r>
              <a:rPr lang="en-US" dirty="0" smtClean="0">
                <a:latin typeface="Times New Roman" panose="02020603050405020304" pitchFamily="18" charset="0"/>
                <a:cs typeface="Times New Roman" panose="02020603050405020304" pitchFamily="18" charset="0"/>
              </a:rPr>
              <a:t>1. Test Summary report Identifier</a:t>
            </a:r>
          </a:p>
          <a:p>
            <a:pPr>
              <a:buNone/>
            </a:pPr>
            <a:r>
              <a:rPr lang="en-US" dirty="0" smtClean="0">
                <a:latin typeface="Times New Roman" panose="02020603050405020304" pitchFamily="18" charset="0"/>
                <a:cs typeface="Times New Roman" panose="02020603050405020304" pitchFamily="18" charset="0"/>
              </a:rPr>
              <a:t>2 Description:- Identify the test items being reported in this report with test id</a:t>
            </a:r>
          </a:p>
          <a:p>
            <a:pPr>
              <a:buNone/>
            </a:pPr>
            <a:r>
              <a:rPr lang="en-US" dirty="0" smtClean="0">
                <a:latin typeface="Times New Roman" panose="02020603050405020304" pitchFamily="18" charset="0"/>
                <a:cs typeface="Times New Roman" panose="02020603050405020304" pitchFamily="18" charset="0"/>
              </a:rPr>
              <a:t>3 Variances:- Mention any deviation from test plans, test procedures, if any.</a:t>
            </a:r>
          </a:p>
          <a:p>
            <a:pPr>
              <a:buNone/>
            </a:pPr>
            <a:r>
              <a:rPr lang="en-US" dirty="0" smtClean="0">
                <a:latin typeface="Times New Roman" panose="02020603050405020304" pitchFamily="18" charset="0"/>
                <a:cs typeface="Times New Roman" panose="02020603050405020304" pitchFamily="18" charset="0"/>
              </a:rPr>
              <a:t>4 Summary of results:- All the results are mentioned here with the resolved incidents and their solutions.</a:t>
            </a:r>
          </a:p>
          <a:p>
            <a:pPr>
              <a:buNone/>
            </a:pPr>
            <a:r>
              <a:rPr lang="en-US" dirty="0" smtClean="0">
                <a:latin typeface="Times New Roman" panose="02020603050405020304" pitchFamily="18" charset="0"/>
                <a:cs typeface="Times New Roman" panose="02020603050405020304" pitchFamily="18" charset="0"/>
              </a:rPr>
              <a:t>5 Comprehensive assessment and recommendation for release should include</a:t>
            </a:r>
          </a:p>
          <a:p>
            <a:pPr>
              <a:buNone/>
            </a:pPr>
            <a:r>
              <a:rPr lang="en-US" dirty="0" smtClean="0">
                <a:latin typeface="Times New Roman" panose="02020603050405020304" pitchFamily="18" charset="0"/>
                <a:cs typeface="Times New Roman" panose="02020603050405020304" pitchFamily="18" charset="0"/>
              </a:rPr>
              <a:t>Fit for release assessment and recommendation of release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latin typeface="Times New Roman" panose="02020603050405020304" pitchFamily="18" charset="0"/>
                <a:cs typeface="Times New Roman" panose="02020603050405020304" pitchFamily="18" charset="0"/>
              </a:rPr>
              <a:t>Test deliverables includes </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Scope</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Methodology</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Requirements</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Criteria for pass-fail</a:t>
            </a:r>
          </a:p>
          <a:p>
            <a:pPr>
              <a:buFont typeface="Wingdings" pitchFamily="2" charset="2"/>
              <a:buChar char="q"/>
            </a:pPr>
            <a:r>
              <a:rPr lang="en-US" dirty="0" smtClean="0">
                <a:latin typeface="Times New Roman" panose="02020603050405020304" pitchFamily="18" charset="0"/>
                <a:cs typeface="Times New Roman" panose="02020603050405020304" pitchFamily="18" charset="0"/>
              </a:rPr>
              <a:t>schedule</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TEST PLAN TYPES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Master Test Plan:</a:t>
            </a:r>
            <a:r>
              <a:rPr lang="en-US" dirty="0">
                <a:latin typeface="Times New Roman" panose="02020603050405020304" pitchFamily="18" charset="0"/>
                <a:cs typeface="Times New Roman" panose="02020603050405020304" pitchFamily="18" charset="0"/>
              </a:rPr>
              <a:t> A single high-level test plan for a project/product that unifies all other test plans.</a:t>
            </a:r>
          </a:p>
          <a:p>
            <a:r>
              <a:rPr lang="en-US" b="1" dirty="0">
                <a:latin typeface="Times New Roman" panose="02020603050405020304" pitchFamily="18" charset="0"/>
                <a:cs typeface="Times New Roman" panose="02020603050405020304" pitchFamily="18" charset="0"/>
              </a:rPr>
              <a:t>Testing Level Specific Test </a:t>
            </a:r>
            <a:r>
              <a:rPr lang="en-US" b="1" dirty="0" smtClean="0">
                <a:latin typeface="Times New Roman" panose="02020603050405020304" pitchFamily="18" charset="0"/>
                <a:cs typeface="Times New Roman" panose="02020603050405020304" pitchFamily="18" charset="0"/>
              </a:rPr>
              <a:t>Plans :</a:t>
            </a:r>
            <a:r>
              <a:rPr lang="en-US" dirty="0">
                <a:latin typeface="Times New Roman" panose="02020603050405020304" pitchFamily="18" charset="0"/>
                <a:cs typeface="Times New Roman" panose="02020603050405020304" pitchFamily="18" charset="0"/>
              </a:rPr>
              <a:t>Plans for each level of testing.</a:t>
            </a:r>
          </a:p>
          <a:p>
            <a:pPr lvl="1"/>
            <a:r>
              <a:rPr lang="en-US" dirty="0">
                <a:latin typeface="Times New Roman" panose="02020603050405020304" pitchFamily="18" charset="0"/>
                <a:cs typeface="Times New Roman" panose="02020603050405020304" pitchFamily="18" charset="0"/>
              </a:rPr>
              <a:t>Unit Test Plan</a:t>
            </a:r>
          </a:p>
          <a:p>
            <a:pPr lvl="1"/>
            <a:r>
              <a:rPr lang="en-US" dirty="0">
                <a:latin typeface="Times New Roman" panose="02020603050405020304" pitchFamily="18" charset="0"/>
                <a:cs typeface="Times New Roman" panose="02020603050405020304" pitchFamily="18" charset="0"/>
              </a:rPr>
              <a:t>Integration Test Plan</a:t>
            </a:r>
          </a:p>
          <a:p>
            <a:pPr lvl="1"/>
            <a:r>
              <a:rPr lang="en-US" dirty="0">
                <a:latin typeface="Times New Roman" panose="02020603050405020304" pitchFamily="18" charset="0"/>
                <a:cs typeface="Times New Roman" panose="02020603050405020304" pitchFamily="18" charset="0"/>
              </a:rPr>
              <a:t>System Test Plan</a:t>
            </a:r>
          </a:p>
          <a:p>
            <a:pPr lvl="1"/>
            <a:r>
              <a:rPr lang="en-US" dirty="0">
                <a:latin typeface="Times New Roman" panose="02020603050405020304" pitchFamily="18" charset="0"/>
                <a:cs typeface="Times New Roman" panose="02020603050405020304" pitchFamily="18" charset="0"/>
              </a:rPr>
              <a:t>Acceptance Test Plan</a:t>
            </a:r>
          </a:p>
          <a:p>
            <a:r>
              <a:rPr lang="en-US" b="1" dirty="0">
                <a:latin typeface="Times New Roman" panose="02020603050405020304" pitchFamily="18" charset="0"/>
                <a:cs typeface="Times New Roman" panose="02020603050405020304" pitchFamily="18" charset="0"/>
              </a:rPr>
              <a:t>Testing Type Specific Test Plans: </a:t>
            </a:r>
            <a:r>
              <a:rPr lang="en-US" dirty="0">
                <a:latin typeface="Times New Roman" panose="02020603050405020304" pitchFamily="18" charset="0"/>
                <a:cs typeface="Times New Roman" panose="02020603050405020304" pitchFamily="18" charset="0"/>
              </a:rPr>
              <a:t>Plans for major types of testing like Performance Test Plan and Security Test Plan.</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TEST PLAN GUIDELINES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sz="3400" b="1" dirty="0">
                <a:latin typeface="Times New Roman" panose="02020603050405020304" pitchFamily="18" charset="0"/>
                <a:cs typeface="Times New Roman" panose="02020603050405020304" pitchFamily="18" charset="0"/>
              </a:rPr>
              <a:t>Make the plan concise</a:t>
            </a:r>
            <a:r>
              <a:rPr lang="en-US" sz="3400" dirty="0">
                <a:latin typeface="Times New Roman" panose="02020603050405020304" pitchFamily="18" charset="0"/>
                <a:cs typeface="Times New Roman" panose="02020603050405020304" pitchFamily="18" charset="0"/>
              </a:rPr>
              <a:t>. Avoid redundancy and superfluousness. If you think you do not need a section that has been mentioned in the template above, go ahead and delete that section in your test plan.</a:t>
            </a:r>
          </a:p>
          <a:p>
            <a:r>
              <a:rPr lang="en-US" sz="3400" b="1" dirty="0">
                <a:latin typeface="Times New Roman" panose="02020603050405020304" pitchFamily="18" charset="0"/>
                <a:cs typeface="Times New Roman" panose="02020603050405020304" pitchFamily="18" charset="0"/>
              </a:rPr>
              <a:t>Be specific</a:t>
            </a:r>
            <a:r>
              <a:rPr lang="en-US" sz="3400" dirty="0">
                <a:latin typeface="Times New Roman" panose="02020603050405020304" pitchFamily="18" charset="0"/>
                <a:cs typeface="Times New Roman" panose="02020603050405020304" pitchFamily="18" charset="0"/>
              </a:rPr>
              <a:t>. For example, when you specify an operating system as a property of a test environment, mention the OS Edition/Version as well, not just the OS Name.</a:t>
            </a:r>
          </a:p>
          <a:p>
            <a:r>
              <a:rPr lang="en-US" sz="3400" b="1" dirty="0">
                <a:latin typeface="Times New Roman" panose="02020603050405020304" pitchFamily="18" charset="0"/>
                <a:cs typeface="Times New Roman" panose="02020603050405020304" pitchFamily="18" charset="0"/>
              </a:rPr>
              <a:t>Make use of lists and tables wherever possible</a:t>
            </a:r>
            <a:r>
              <a:rPr lang="en-US" sz="3400" dirty="0">
                <a:latin typeface="Times New Roman" panose="02020603050405020304" pitchFamily="18" charset="0"/>
                <a:cs typeface="Times New Roman" panose="02020603050405020304" pitchFamily="18" charset="0"/>
              </a:rPr>
              <a:t>. Avoid lengthy paragraphs.</a:t>
            </a:r>
          </a:p>
          <a:p>
            <a:r>
              <a:rPr lang="en-US" sz="3400" b="1" dirty="0">
                <a:latin typeface="Times New Roman" panose="02020603050405020304" pitchFamily="18" charset="0"/>
                <a:cs typeface="Times New Roman" panose="02020603050405020304" pitchFamily="18" charset="0"/>
              </a:rPr>
              <a:t>Have the test plan reviewed a number of times prior to </a:t>
            </a:r>
            <a:r>
              <a:rPr lang="en-US" sz="3400" b="1" dirty="0" smtClean="0">
                <a:latin typeface="Times New Roman" panose="02020603050405020304" pitchFamily="18" charset="0"/>
                <a:cs typeface="Times New Roman" panose="02020603050405020304" pitchFamily="18" charset="0"/>
              </a:rPr>
              <a:t>base lining </a:t>
            </a:r>
            <a:r>
              <a:rPr lang="en-US" sz="3400" b="1" dirty="0">
                <a:latin typeface="Times New Roman" panose="02020603050405020304" pitchFamily="18" charset="0"/>
                <a:cs typeface="Times New Roman" panose="02020603050405020304" pitchFamily="18" charset="0"/>
              </a:rPr>
              <a:t>it or sending it for approval</a:t>
            </a:r>
            <a:r>
              <a:rPr lang="en-US" sz="3400" dirty="0">
                <a:latin typeface="Times New Roman" panose="02020603050405020304" pitchFamily="18" charset="0"/>
                <a:cs typeface="Times New Roman" panose="02020603050405020304" pitchFamily="18" charset="0"/>
              </a:rPr>
              <a:t>. The quality of your test plan speaks volumes about the quality of the testing you or your team is going to perform.</a:t>
            </a:r>
          </a:p>
          <a:p>
            <a:r>
              <a:rPr lang="en-US" sz="3400" b="1" dirty="0">
                <a:latin typeface="Times New Roman" panose="02020603050405020304" pitchFamily="18" charset="0"/>
                <a:cs typeface="Times New Roman" panose="02020603050405020304" pitchFamily="18" charset="0"/>
              </a:rPr>
              <a:t>Update the plan as and when necessary</a:t>
            </a:r>
            <a:r>
              <a:rPr lang="en-US" sz="3400" dirty="0">
                <a:latin typeface="Times New Roman" panose="02020603050405020304" pitchFamily="18" charset="0"/>
                <a:cs typeface="Times New Roman" panose="02020603050405020304" pitchFamily="18" charset="0"/>
              </a:rPr>
              <a:t>. An out-dated and unused document stinks and is worse than not having the document in the first place.</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latin typeface="Times New Roman" panose="02020603050405020304" pitchFamily="18" charset="0"/>
                <a:cs typeface="Times New Roman" panose="02020603050405020304" pitchFamily="18" charset="0"/>
              </a:rPr>
              <a:t>TEST PLAN TEMPLATE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The format and content of a software test plan vary depending on the processes, standards, and test management tools being implemented. Nevertheless, the following format, which is based on IEEE standard for software test documentation, provides a summary of what a test plan can/should contain</a:t>
            </a:r>
            <a:r>
              <a:rPr lang="en-US" dirty="0" smtClean="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Test Plan Identifier: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Provide a unique identifier for the document. (Adhere to the Configuration Management System if you have one.)</a:t>
            </a:r>
          </a:p>
          <a:p>
            <a:r>
              <a:rPr lang="en-US" b="1" dirty="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a:p>
            <a:pPr lvl="1">
              <a:buNone/>
            </a:pPr>
            <a:r>
              <a:rPr lang="en-US" dirty="0">
                <a:latin typeface="Times New Roman" panose="02020603050405020304" pitchFamily="18" charset="0"/>
                <a:cs typeface="Times New Roman" panose="02020603050405020304" pitchFamily="18" charset="0"/>
              </a:rPr>
              <a:t>Provide an overview of the test plan.</a:t>
            </a:r>
          </a:p>
          <a:p>
            <a:pPr lvl="1">
              <a:buNone/>
            </a:pPr>
            <a:r>
              <a:rPr lang="en-US" dirty="0">
                <a:latin typeface="Times New Roman" panose="02020603050405020304" pitchFamily="18" charset="0"/>
                <a:cs typeface="Times New Roman" panose="02020603050405020304" pitchFamily="18" charset="0"/>
              </a:rPr>
              <a:t>Specify the goals/objectives.</a:t>
            </a:r>
          </a:p>
          <a:p>
            <a:pPr lvl="1">
              <a:buNone/>
            </a:pPr>
            <a:r>
              <a:rPr lang="en-US" dirty="0">
                <a:latin typeface="Times New Roman" panose="02020603050405020304" pitchFamily="18" charset="0"/>
                <a:cs typeface="Times New Roman" panose="02020603050405020304" pitchFamily="18" charset="0"/>
              </a:rPr>
              <a:t>Specify any constraints.</a:t>
            </a:r>
          </a:p>
          <a:p>
            <a:r>
              <a:rPr lang="en-US" b="1" dirty="0">
                <a:latin typeface="Times New Roman" panose="02020603050405020304" pitchFamily="18" charset="0"/>
                <a:cs typeface="Times New Roman" panose="02020603050405020304" pitchFamily="18" charset="0"/>
              </a:rPr>
              <a:t>References</a:t>
            </a:r>
            <a:r>
              <a:rPr lang="en-US" dirty="0">
                <a:latin typeface="Times New Roman" panose="02020603050405020304" pitchFamily="18" charset="0"/>
                <a:cs typeface="Times New Roman" panose="02020603050405020304" pitchFamily="18" charset="0"/>
              </a:rPr>
              <a:t>:</a:t>
            </a:r>
          </a:p>
          <a:p>
            <a:pPr lvl="1">
              <a:buNone/>
            </a:pPr>
            <a:r>
              <a:rPr lang="en-US" dirty="0">
                <a:latin typeface="Times New Roman" panose="02020603050405020304" pitchFamily="18" charset="0"/>
                <a:cs typeface="Times New Roman" panose="02020603050405020304" pitchFamily="18" charset="0"/>
              </a:rPr>
              <a:t>List the related documents, with links to them if available, including </a:t>
            </a:r>
            <a:r>
              <a:rPr lang="en-US" dirty="0" smtClean="0">
                <a:latin typeface="Times New Roman" panose="02020603050405020304" pitchFamily="18" charset="0"/>
                <a:cs typeface="Times New Roman" panose="02020603050405020304" pitchFamily="18" charset="0"/>
              </a:rPr>
              <a:t>the following</a:t>
            </a:r>
            <a:r>
              <a:rPr lang="en-US" dirty="0">
                <a:latin typeface="Times New Roman" panose="02020603050405020304" pitchFamily="18" charset="0"/>
                <a:cs typeface="Times New Roman" panose="02020603050405020304" pitchFamily="18" charset="0"/>
              </a:rPr>
              <a:t>:</a:t>
            </a:r>
          </a:p>
          <a:p>
            <a:pPr marL="1371600" lvl="2" indent="-457200">
              <a:buFont typeface="+mj-lt"/>
              <a:buAutoNum type="arabicPeriod"/>
            </a:pPr>
            <a:r>
              <a:rPr lang="en-US" dirty="0">
                <a:latin typeface="Times New Roman" panose="02020603050405020304" pitchFamily="18" charset="0"/>
                <a:cs typeface="Times New Roman" panose="02020603050405020304" pitchFamily="18" charset="0"/>
              </a:rPr>
              <a:t>Project Plan</a:t>
            </a:r>
          </a:p>
          <a:p>
            <a:pPr marL="1371600" lvl="2" indent="-457200">
              <a:buFont typeface="+mj-lt"/>
              <a:buAutoNum type="arabicPeriod"/>
            </a:pPr>
            <a:r>
              <a:rPr lang="en-US" dirty="0">
                <a:latin typeface="Times New Roman" panose="02020603050405020304" pitchFamily="18" charset="0"/>
                <a:cs typeface="Times New Roman" panose="02020603050405020304" pitchFamily="18" charset="0"/>
              </a:rPr>
              <a:t>Configuration Management Plan</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Test Items:</a:t>
            </a:r>
            <a:endParaRPr lang="en-US" dirty="0">
              <a:latin typeface="Times New Roman" panose="02020603050405020304" pitchFamily="18" charset="0"/>
              <a:cs typeface="Times New Roman" panose="02020603050405020304" pitchFamily="18" charset="0"/>
            </a:endParaRPr>
          </a:p>
          <a:p>
            <a:pPr lvl="1">
              <a:buNone/>
            </a:pPr>
            <a:r>
              <a:rPr lang="en-US" dirty="0">
                <a:latin typeface="Times New Roman" panose="02020603050405020304" pitchFamily="18" charset="0"/>
                <a:cs typeface="Times New Roman" panose="02020603050405020304" pitchFamily="18" charset="0"/>
              </a:rPr>
              <a:t>List the test items (software/products) and their versions.</a:t>
            </a:r>
          </a:p>
          <a:p>
            <a:r>
              <a:rPr lang="en-US" b="1" dirty="0">
                <a:latin typeface="Times New Roman" panose="02020603050405020304" pitchFamily="18" charset="0"/>
                <a:cs typeface="Times New Roman" panose="02020603050405020304" pitchFamily="18" charset="0"/>
              </a:rPr>
              <a:t>Features to be Tested:</a:t>
            </a:r>
            <a:endParaRPr lang="en-US" dirty="0">
              <a:latin typeface="Times New Roman" panose="02020603050405020304" pitchFamily="18" charset="0"/>
              <a:cs typeface="Times New Roman" panose="02020603050405020304" pitchFamily="18" charset="0"/>
            </a:endParaRPr>
          </a:p>
          <a:p>
            <a:pPr marL="971550" lvl="1" indent="-514350">
              <a:buFont typeface="+mj-lt"/>
              <a:buAutoNum type="arabicPeriod"/>
            </a:pPr>
            <a:r>
              <a:rPr lang="en-US" dirty="0">
                <a:latin typeface="Times New Roman" panose="02020603050405020304" pitchFamily="18" charset="0"/>
                <a:cs typeface="Times New Roman" panose="02020603050405020304" pitchFamily="18" charset="0"/>
              </a:rPr>
              <a:t>List the features of the software/product to be tested.</a:t>
            </a:r>
          </a:p>
          <a:p>
            <a:pPr marL="971550" lvl="1" indent="-514350">
              <a:buFont typeface="+mj-lt"/>
              <a:buAutoNum type="arabicPeriod"/>
            </a:pPr>
            <a:r>
              <a:rPr lang="en-US" dirty="0">
                <a:latin typeface="Times New Roman" panose="02020603050405020304" pitchFamily="18" charset="0"/>
                <a:cs typeface="Times New Roman" panose="02020603050405020304" pitchFamily="18" charset="0"/>
              </a:rPr>
              <a:t>Provide references to the Requirements and/or </a:t>
            </a:r>
            <a:r>
              <a:rPr lang="en-US" dirty="0" smtClean="0">
                <a:latin typeface="Times New Roman" panose="02020603050405020304" pitchFamily="18" charset="0"/>
                <a:cs typeface="Times New Roman" panose="02020603050405020304" pitchFamily="18" charset="0"/>
              </a:rPr>
              <a:t>Design specifications </a:t>
            </a:r>
            <a:r>
              <a:rPr lang="en-US" dirty="0">
                <a:latin typeface="Times New Roman" panose="02020603050405020304" pitchFamily="18" charset="0"/>
                <a:cs typeface="Times New Roman" panose="02020603050405020304" pitchFamily="18" charset="0"/>
              </a:rPr>
              <a:t>of the features to be tested</a:t>
            </a:r>
          </a:p>
          <a:p>
            <a:r>
              <a:rPr lang="en-US" b="1" dirty="0">
                <a:latin typeface="Times New Roman" panose="02020603050405020304" pitchFamily="18" charset="0"/>
                <a:cs typeface="Times New Roman" panose="02020603050405020304" pitchFamily="18" charset="0"/>
              </a:rPr>
              <a:t>Features Not to Be Tested</a:t>
            </a:r>
            <a:r>
              <a:rPr lang="en-US" dirty="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List the features of the software/product which will not be tested.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reasons these features won’t be tested.</a:t>
            </a:r>
          </a:p>
          <a:p>
            <a:r>
              <a:rPr lang="en-US" b="1" dirty="0">
                <a:latin typeface="Times New Roman" panose="02020603050405020304" pitchFamily="18" charset="0"/>
                <a:cs typeface="Times New Roman" panose="02020603050405020304" pitchFamily="18" charset="0"/>
              </a:rPr>
              <a:t>Approach</a:t>
            </a:r>
            <a:r>
              <a:rPr lang="en-US" dirty="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Mention the overall approach to testing.</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testing levels [if it’s a Master Test Plan], the testing types, and the testing methods [Manual/Automated; White Box/Black Box/Gray Box]</a:t>
            </a: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Item Pass/Fail Criteria:</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the criteria that will be used to determine whether each test item (software/product) has passed or failed testing.</a:t>
            </a:r>
          </a:p>
          <a:p>
            <a:r>
              <a:rPr lang="en-US" b="1" dirty="0">
                <a:latin typeface="Times New Roman" panose="02020603050405020304" pitchFamily="18" charset="0"/>
                <a:cs typeface="Times New Roman" panose="02020603050405020304" pitchFamily="18" charset="0"/>
              </a:rPr>
              <a:t>Suspension Criteria and Resumption Requirements: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criteria to be used to suspend the testing activity.</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Specify testing activities which must be redone when testing is resumed.</a:t>
            </a:r>
          </a:p>
          <a:p>
            <a:r>
              <a:rPr lang="en-US" b="1" dirty="0">
                <a:latin typeface="Times New Roman" panose="02020603050405020304" pitchFamily="18" charset="0"/>
                <a:cs typeface="Times New Roman" panose="02020603050405020304" pitchFamily="18" charset="0"/>
              </a:rPr>
              <a:t>Test Deliverables</a:t>
            </a:r>
            <a:r>
              <a:rPr lang="en-US" dirty="0">
                <a:latin typeface="Times New Roman" panose="02020603050405020304" pitchFamily="18" charset="0"/>
                <a:cs typeface="Times New Roman" panose="02020603050405020304" pitchFamily="18" charset="0"/>
              </a:rPr>
              <a:t>:</a:t>
            </a:r>
          </a:p>
          <a:p>
            <a:pPr>
              <a:buNone/>
            </a:pPr>
            <a:r>
              <a:rPr lang="en-US" dirty="0" smtClean="0">
                <a:latin typeface="Times New Roman" panose="02020603050405020304" pitchFamily="18" charset="0"/>
                <a:cs typeface="Times New Roman" panose="02020603050405020304" pitchFamily="18" charset="0"/>
              </a:rPr>
              <a:t>     List </a:t>
            </a:r>
            <a:r>
              <a:rPr lang="en-US" dirty="0">
                <a:latin typeface="Times New Roman" panose="02020603050405020304" pitchFamily="18" charset="0"/>
                <a:cs typeface="Times New Roman" panose="02020603050405020304" pitchFamily="18" charset="0"/>
              </a:rPr>
              <a:t>test deliverables, and links to them if available, including the following:</a:t>
            </a:r>
          </a:p>
          <a:p>
            <a:pPr lvl="1"/>
            <a:r>
              <a:rPr lang="en-US" dirty="0">
                <a:latin typeface="Times New Roman" panose="02020603050405020304" pitchFamily="18" charset="0"/>
                <a:cs typeface="Times New Roman" panose="02020603050405020304" pitchFamily="18" charset="0"/>
              </a:rPr>
              <a:t>Test Plan (this document itself)</a:t>
            </a:r>
          </a:p>
          <a:p>
            <a:pPr lvl="1"/>
            <a:r>
              <a:rPr lang="en-US" dirty="0">
                <a:latin typeface="Times New Roman" panose="02020603050405020304" pitchFamily="18" charset="0"/>
                <a:cs typeface="Times New Roman" panose="02020603050405020304" pitchFamily="18" charset="0"/>
              </a:rPr>
              <a:t>Test Cases</a:t>
            </a:r>
          </a:p>
          <a:p>
            <a:pPr lvl="1"/>
            <a:r>
              <a:rPr lang="en-US" dirty="0">
                <a:latin typeface="Times New Roman" panose="02020603050405020304" pitchFamily="18" charset="0"/>
                <a:cs typeface="Times New Roman" panose="02020603050405020304" pitchFamily="18" charset="0"/>
              </a:rPr>
              <a:t>Test </a:t>
            </a:r>
            <a:r>
              <a:rPr lang="en-US" dirty="0" smtClean="0">
                <a:latin typeface="Times New Roman" panose="02020603050405020304" pitchFamily="18" charset="0"/>
                <a:cs typeface="Times New Roman" panose="02020603050405020304" pitchFamily="18" charset="0"/>
              </a:rPr>
              <a:t>Scripts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Defect/Enhancement Logs</a:t>
            </a:r>
          </a:p>
          <a:p>
            <a:pPr lvl="1"/>
            <a:r>
              <a:rPr lang="en-US" dirty="0">
                <a:latin typeface="Times New Roman" panose="02020603050405020304" pitchFamily="18" charset="0"/>
                <a:cs typeface="Times New Roman" panose="02020603050405020304" pitchFamily="18" charset="0"/>
              </a:rPr>
              <a:t>Test Reports</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3785</Words>
  <Application>Microsoft Office PowerPoint</Application>
  <PresentationFormat>On-screen Show (4:3)</PresentationFormat>
  <Paragraphs>298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Chapter No. 4</vt:lpstr>
      <vt:lpstr>Test Plan:</vt:lpstr>
      <vt:lpstr>Steps for preparing a test plan</vt:lpstr>
      <vt:lpstr>PowerPoint Presentation</vt:lpstr>
      <vt:lpstr>TEST PLAN TYPES</vt:lpstr>
      <vt:lpstr>TEST PLAN GUIDELINES</vt:lpstr>
      <vt:lpstr>TEST PLAN TEMPLATE</vt:lpstr>
      <vt:lpstr>PowerPoint Presentation</vt:lpstr>
      <vt:lpstr>PowerPoint Presentation</vt:lpstr>
      <vt:lpstr>PowerPoint Presentation</vt:lpstr>
      <vt:lpstr>PowerPoint Presentation</vt:lpstr>
      <vt:lpstr>Risk Management During Test Planning</vt:lpstr>
      <vt:lpstr>PowerPoint Presentation</vt:lpstr>
      <vt:lpstr>PowerPoint Presentation</vt:lpstr>
      <vt:lpstr>Deciding test approach</vt:lpstr>
      <vt:lpstr>Setting up criteria for testing</vt:lpstr>
      <vt:lpstr>Identifying Responsibilities</vt:lpstr>
      <vt:lpstr>Various hardware and software required / recommended by project manager</vt:lpstr>
      <vt:lpstr>Test Deliverables and Milestones</vt:lpstr>
      <vt:lpstr>PowerPoint Presentation</vt:lpstr>
      <vt:lpstr>Test Management</vt:lpstr>
      <vt:lpstr>Test Infrastructure</vt:lpstr>
      <vt:lpstr>PowerPoint Presentation</vt:lpstr>
      <vt:lpstr>PowerPoint Presentation</vt:lpstr>
      <vt:lpstr>PowerPoint Presentation</vt:lpstr>
      <vt:lpstr>PowerPoint Presentation</vt:lpstr>
      <vt:lpstr>Test Process in Software Testing </vt:lpstr>
      <vt:lpstr>PowerPoint Presentation</vt:lpstr>
      <vt:lpstr>PowerPoint Presentation</vt:lpstr>
      <vt:lpstr>PowerPoint Presentation</vt:lpstr>
      <vt:lpstr>Test Case Specification</vt:lpstr>
      <vt:lpstr>Test Summary Report</vt:lpstr>
      <vt:lpstr>PowerPoint Presentation</vt:lpstr>
      <vt:lpstr>Test Reporting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PL LAB 136</cp:lastModifiedBy>
  <cp:revision>13</cp:revision>
  <dcterms:created xsi:type="dcterms:W3CDTF">2018-03-09T05:54:42Z</dcterms:created>
  <dcterms:modified xsi:type="dcterms:W3CDTF">2019-10-04T04:10:04Z</dcterms:modified>
</cp:coreProperties>
</file>