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notesMasterIdLst>
    <p:notesMasterId r:id="rId95"/>
  </p:notesMasterIdLst>
  <p:sldIdLst>
    <p:sldId id="256" r:id="rId2"/>
    <p:sldId id="257" r:id="rId3"/>
    <p:sldId id="258" r:id="rId4"/>
    <p:sldId id="260" r:id="rId5"/>
    <p:sldId id="262" r:id="rId6"/>
    <p:sldId id="263" r:id="rId7"/>
    <p:sldId id="261" r:id="rId8"/>
    <p:sldId id="259" r:id="rId9"/>
    <p:sldId id="264" r:id="rId10"/>
    <p:sldId id="266" r:id="rId11"/>
    <p:sldId id="267" r:id="rId12"/>
    <p:sldId id="268" r:id="rId13"/>
    <p:sldId id="269" r:id="rId14"/>
    <p:sldId id="270" r:id="rId15"/>
    <p:sldId id="271" r:id="rId16"/>
    <p:sldId id="272" r:id="rId17"/>
    <p:sldId id="273" r:id="rId18"/>
    <p:sldId id="265"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2" r:id="rId45"/>
    <p:sldId id="300" r:id="rId46"/>
    <p:sldId id="301" r:id="rId47"/>
    <p:sldId id="303" r:id="rId48"/>
    <p:sldId id="308" r:id="rId49"/>
    <p:sldId id="304" r:id="rId50"/>
    <p:sldId id="305" r:id="rId51"/>
    <p:sldId id="306" r:id="rId52"/>
    <p:sldId id="307" r:id="rId53"/>
    <p:sldId id="309" r:id="rId54"/>
    <p:sldId id="310" r:id="rId55"/>
    <p:sldId id="316" r:id="rId56"/>
    <p:sldId id="317" r:id="rId57"/>
    <p:sldId id="318" r:id="rId58"/>
    <p:sldId id="311" r:id="rId59"/>
    <p:sldId id="312" r:id="rId60"/>
    <p:sldId id="313" r:id="rId61"/>
    <p:sldId id="314" r:id="rId62"/>
    <p:sldId id="315" r:id="rId63"/>
    <p:sldId id="319" r:id="rId64"/>
    <p:sldId id="320" r:id="rId65"/>
    <p:sldId id="321" r:id="rId66"/>
    <p:sldId id="323" r:id="rId67"/>
    <p:sldId id="324" r:id="rId68"/>
    <p:sldId id="325" r:id="rId69"/>
    <p:sldId id="322" r:id="rId70"/>
    <p:sldId id="326" r:id="rId71"/>
    <p:sldId id="327" r:id="rId72"/>
    <p:sldId id="328" r:id="rId73"/>
    <p:sldId id="329" r:id="rId74"/>
    <p:sldId id="330" r:id="rId75"/>
    <p:sldId id="331" r:id="rId76"/>
    <p:sldId id="332" r:id="rId77"/>
    <p:sldId id="333" r:id="rId78"/>
    <p:sldId id="334" r:id="rId79"/>
    <p:sldId id="335" r:id="rId80"/>
    <p:sldId id="336" r:id="rId81"/>
    <p:sldId id="339" r:id="rId82"/>
    <p:sldId id="337" r:id="rId83"/>
    <p:sldId id="338" r:id="rId84"/>
    <p:sldId id="341" r:id="rId85"/>
    <p:sldId id="342" r:id="rId86"/>
    <p:sldId id="343" r:id="rId87"/>
    <p:sldId id="344" r:id="rId88"/>
    <p:sldId id="345" r:id="rId89"/>
    <p:sldId id="346" r:id="rId90"/>
    <p:sldId id="347" r:id="rId91"/>
    <p:sldId id="348" r:id="rId92"/>
    <p:sldId id="349" r:id="rId93"/>
    <p:sldId id="35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31F41-3DC3-42BE-BC60-F1934FA10B11}" type="datetimeFigureOut">
              <a:rPr lang="en-US" smtClean="0"/>
              <a:pPr/>
              <a:t>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8070A-D99A-4998-85C5-E32A73FE05CC}" type="slidenum">
              <a:rPr lang="en-US" smtClean="0"/>
              <a:pPr/>
              <a:t>‹#›</a:t>
            </a:fld>
            <a:endParaRPr lang="en-US"/>
          </a:p>
        </p:txBody>
      </p:sp>
    </p:spTree>
    <p:extLst>
      <p:ext uri="{BB962C8B-B14F-4D97-AF65-F5344CB8AC3E}">
        <p14:creationId xmlns:p14="http://schemas.microsoft.com/office/powerpoint/2010/main" val="399772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8070A-D99A-4998-85C5-E32A73FE05CC}" type="slidenum">
              <a:rPr lang="en-US" smtClean="0"/>
              <a:pPr/>
              <a:t>26</a:t>
            </a:fld>
            <a:endParaRPr lang="en-US"/>
          </a:p>
        </p:txBody>
      </p:sp>
    </p:spTree>
    <p:extLst>
      <p:ext uri="{BB962C8B-B14F-4D97-AF65-F5344CB8AC3E}">
        <p14:creationId xmlns:p14="http://schemas.microsoft.com/office/powerpoint/2010/main" val="218736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C8070A-D99A-4998-85C5-E32A73FE05CC}" type="slidenum">
              <a:rPr lang="en-US" smtClean="0"/>
              <a:pPr/>
              <a:t>54</a:t>
            </a:fld>
            <a:endParaRPr lang="en-US"/>
          </a:p>
        </p:txBody>
      </p:sp>
    </p:spTree>
    <p:extLst>
      <p:ext uri="{BB962C8B-B14F-4D97-AF65-F5344CB8AC3E}">
        <p14:creationId xmlns:p14="http://schemas.microsoft.com/office/powerpoint/2010/main" val="381337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9613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53546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5C21D7-4C01-41D3-899E-3C2D1CF0E04D}"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749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75735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5C21D7-4C01-41D3-899E-3C2D1CF0E04D}"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719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87391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50770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09147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80086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4165C-63C1-45C6-98F2-8664E68FEF2A}" type="datetimeFigureOut">
              <a:rPr lang="en-US" smtClean="0"/>
              <a:pPr/>
              <a:t>2/7/2019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12940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79395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04165C-63C1-45C6-98F2-8664E68FEF2A}" type="datetimeFigureOut">
              <a:rPr lang="en-US" smtClean="0"/>
              <a:pPr/>
              <a:t>2/7/2019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270146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04165C-63C1-45C6-98F2-8664E68FEF2A}" type="datetimeFigureOut">
              <a:rPr lang="en-US" smtClean="0"/>
              <a:pPr/>
              <a:t>2/7/2019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396477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4165C-63C1-45C6-98F2-8664E68FEF2A}" type="datetimeFigureOut">
              <a:rPr lang="en-US" smtClean="0"/>
              <a:pPr/>
              <a:t>2/7/2019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228996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69661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4165C-63C1-45C6-98F2-8664E68FEF2A}" type="datetimeFigureOut">
              <a:rPr lang="en-US" smtClean="0"/>
              <a:pPr/>
              <a:t>2/7/2019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5C21D7-4C01-41D3-899E-3C2D1CF0E04D}" type="slidenum">
              <a:rPr lang="en-US" smtClean="0"/>
              <a:pPr/>
              <a:t>‹#›</a:t>
            </a:fld>
            <a:endParaRPr lang="en-US"/>
          </a:p>
        </p:txBody>
      </p:sp>
    </p:spTree>
    <p:extLst>
      <p:ext uri="{BB962C8B-B14F-4D97-AF65-F5344CB8AC3E}">
        <p14:creationId xmlns:p14="http://schemas.microsoft.com/office/powerpoint/2010/main" val="57007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104165C-63C1-45C6-98F2-8664E68FEF2A}" type="datetimeFigureOut">
              <a:rPr lang="en-US" smtClean="0"/>
              <a:pPr/>
              <a:t>2/7/2019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5C21D7-4C01-41D3-899E-3C2D1CF0E04D}" type="slidenum">
              <a:rPr lang="en-US" smtClean="0"/>
              <a:pPr/>
              <a:t>‹#›</a:t>
            </a:fld>
            <a:endParaRPr lang="en-US"/>
          </a:p>
        </p:txBody>
      </p:sp>
    </p:spTree>
    <p:extLst>
      <p:ext uri="{BB962C8B-B14F-4D97-AF65-F5344CB8AC3E}">
        <p14:creationId xmlns:p14="http://schemas.microsoft.com/office/powerpoint/2010/main" val="40882948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Access_contro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oftwaretestingfundamentals.com/integration-testing/" TargetMode="External"/><Relationship Id="rId2" Type="http://schemas.openxmlformats.org/officeDocument/2006/relationships/hyperlink" Target="http://softwaretestingfundamentals.com/software-testing-levels/" TargetMode="External"/><Relationship Id="rId1" Type="http://schemas.openxmlformats.org/officeDocument/2006/relationships/slideLayout" Target="../slideLayouts/slideLayout2.xml"/><Relationship Id="rId4" Type="http://schemas.openxmlformats.org/officeDocument/2006/relationships/hyperlink" Target="http://softwaretestingfundamentals.com/white-box-test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stqbexamcertification.com/what-is-black-box-specification-based-also-known-as-behavioral-testing-techniqu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uru99.com/mobile-testing.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guru99.com/unix-linux-tutorial.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oftwaretestingfundamentals.com/black-box-testing/" TargetMode="External"/><Relationship Id="rId2" Type="http://schemas.openxmlformats.org/officeDocument/2006/relationships/hyperlink" Target="http://softwaretestingfundamentals.com/software-testing-levels/" TargetMode="External"/><Relationship Id="rId1" Type="http://schemas.openxmlformats.org/officeDocument/2006/relationships/slideLayout" Target="../slideLayouts/slideLayout2.xml"/><Relationship Id="rId5" Type="http://schemas.openxmlformats.org/officeDocument/2006/relationships/hyperlink" Target="http://istqbexamcertification.com/what-is-a-software-testing/" TargetMode="External"/><Relationship Id="rId4" Type="http://schemas.openxmlformats.org/officeDocument/2006/relationships/hyperlink" Target="http://softwaretestingfundamentals.com/system-testin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istqbexamcertification.com/what-is-a-software-testin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testingbasicinterviewquestions.blogspot.in/2012/01/what-is-regression-testing-explain-it.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www.guru99.com/regression-testing.html"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www.guru99.com/test-case.html"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guru99.com/quick-test-professional-qtp-tutorial.html" TargetMode="External"/><Relationship Id="rId2" Type="http://schemas.openxmlformats.org/officeDocument/2006/relationships/hyperlink" Target="https://www.guru99.com/selenium-tutorial.html" TargetMode="External"/><Relationship Id="rId1" Type="http://schemas.openxmlformats.org/officeDocument/2006/relationships/slideLayout" Target="../slideLayouts/slideLayout7.xml"/><Relationship Id="rId5" Type="http://schemas.openxmlformats.org/officeDocument/2006/relationships/hyperlink" Target="https://www.guru99.com/java-tutorial.html" TargetMode="External"/><Relationship Id="rId4" Type="http://schemas.openxmlformats.org/officeDocument/2006/relationships/hyperlink" Target="https://www.guru99.com/vbscript-tutorials-for-beginners.html"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hatis.techtarget.com/definition/font"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smartdraw.com/class-diagram/"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martdraw.com/use-case-diagram/"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smartdraw.com/activity-diagra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ftwaretestingfundamentals.com/software-testing-level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smartdraw.com/sequence-diagram/"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smartdraw.com/state-diagram/"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smartdraw.com/component-diagram/"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929" y="413084"/>
            <a:ext cx="8915399" cy="2262781"/>
          </a:xfrm>
        </p:spPr>
        <p:txBody>
          <a:bodyPr>
            <a:normAutofit/>
          </a:bodyPr>
          <a:lstStyle/>
          <a:p>
            <a:r>
              <a:rPr lang="en-US" sz="8800" dirty="0" smtClean="0"/>
              <a:t>Chapter 3</a:t>
            </a:r>
            <a:endParaRPr lang="en-US" sz="8800" dirty="0"/>
          </a:p>
        </p:txBody>
      </p:sp>
      <p:sp>
        <p:nvSpPr>
          <p:cNvPr id="3" name="Subtitle 2"/>
          <p:cNvSpPr>
            <a:spLocks noGrp="1"/>
          </p:cNvSpPr>
          <p:nvPr>
            <p:ph type="subTitle" idx="1"/>
          </p:nvPr>
        </p:nvSpPr>
        <p:spPr>
          <a:xfrm>
            <a:off x="1836821" y="3040564"/>
            <a:ext cx="9144000" cy="2574173"/>
          </a:xfrm>
        </p:spPr>
        <p:txBody>
          <a:bodyPr>
            <a:noAutofit/>
          </a:bodyPr>
          <a:lstStyle/>
          <a:p>
            <a:r>
              <a:rPr lang="en-US" sz="6600" dirty="0" smtClean="0"/>
              <a:t>Levels Of Testing And Special Tests</a:t>
            </a:r>
            <a:endParaRPr lang="en-US" sz="6600" dirty="0"/>
          </a:p>
        </p:txBody>
      </p:sp>
    </p:spTree>
    <p:extLst>
      <p:ext uri="{BB962C8B-B14F-4D97-AF65-F5344CB8AC3E}">
        <p14:creationId xmlns:p14="http://schemas.microsoft.com/office/powerpoint/2010/main" val="825340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Testing Approaches</a:t>
            </a:r>
            <a:endParaRPr lang="en-US" dirty="0"/>
          </a:p>
        </p:txBody>
      </p:sp>
      <p:pic>
        <p:nvPicPr>
          <p:cNvPr id="4" name="Content Placeholder 3"/>
          <p:cNvPicPr>
            <a:picLocks noGrp="1" noChangeAspect="1"/>
          </p:cNvPicPr>
          <p:nvPr>
            <p:ph idx="1"/>
          </p:nvPr>
        </p:nvPicPr>
        <p:blipFill>
          <a:blip r:embed="rId2" cstate="print"/>
          <a:stretch>
            <a:fillRect/>
          </a:stretch>
        </p:blipFill>
        <p:spPr>
          <a:xfrm>
            <a:off x="3904515" y="2764869"/>
            <a:ext cx="6288506" cy="2895599"/>
          </a:xfrm>
          <a:prstGeom prst="rect">
            <a:avLst/>
          </a:prstGeom>
        </p:spPr>
      </p:pic>
    </p:spTree>
    <p:extLst>
      <p:ext uri="{BB962C8B-B14F-4D97-AF65-F5344CB8AC3E}">
        <p14:creationId xmlns:p14="http://schemas.microsoft.com/office/powerpoint/2010/main" val="310425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39995"/>
          </a:xfrm>
        </p:spPr>
        <p:txBody>
          <a:bodyPr/>
          <a:lstStyle/>
          <a:p>
            <a:r>
              <a:rPr lang="en-US" dirty="0"/>
              <a:t>Big Bang integration testing</a:t>
            </a:r>
          </a:p>
        </p:txBody>
      </p:sp>
      <p:sp>
        <p:nvSpPr>
          <p:cNvPr id="3" name="Content Placeholder 2"/>
          <p:cNvSpPr>
            <a:spLocks noGrp="1"/>
          </p:cNvSpPr>
          <p:nvPr>
            <p:ph idx="1"/>
          </p:nvPr>
        </p:nvSpPr>
        <p:spPr>
          <a:xfrm>
            <a:off x="2589212" y="1564105"/>
            <a:ext cx="8915400" cy="3777622"/>
          </a:xfrm>
        </p:spPr>
        <p:txBody>
          <a:bodyPr/>
          <a:lstStyle/>
          <a:p>
            <a:r>
              <a:rPr lang="en-US" dirty="0"/>
              <a:t>In Big Bang integration testing all components or modules are integrated simultaneously, after which everything is tested as a whole. As per the below image all the modules from ‘Module 1’ to ‘Module 6’ are integrated simultaneously then the testing is carried out.</a:t>
            </a:r>
          </a:p>
        </p:txBody>
      </p:sp>
      <p:pic>
        <p:nvPicPr>
          <p:cNvPr id="4" name="Picture 3"/>
          <p:cNvPicPr>
            <a:picLocks noChangeAspect="1"/>
          </p:cNvPicPr>
          <p:nvPr/>
        </p:nvPicPr>
        <p:blipFill>
          <a:blip r:embed="rId2" cstate="print"/>
          <a:stretch>
            <a:fillRect/>
          </a:stretch>
        </p:blipFill>
        <p:spPr>
          <a:xfrm>
            <a:off x="3851776" y="3079524"/>
            <a:ext cx="5572125" cy="3202198"/>
          </a:xfrm>
          <a:prstGeom prst="rect">
            <a:avLst/>
          </a:prstGeom>
        </p:spPr>
      </p:pic>
    </p:spTree>
    <p:extLst>
      <p:ext uri="{BB962C8B-B14F-4D97-AF65-F5344CB8AC3E}">
        <p14:creationId xmlns:p14="http://schemas.microsoft.com/office/powerpoint/2010/main" val="397054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a:t>
            </a:r>
            <a:endParaRPr lang="en-US" dirty="0"/>
          </a:p>
        </p:txBody>
      </p:sp>
      <p:sp>
        <p:nvSpPr>
          <p:cNvPr id="3" name="Content Placeholder 2"/>
          <p:cNvSpPr>
            <a:spLocks noGrp="1"/>
          </p:cNvSpPr>
          <p:nvPr>
            <p:ph idx="1"/>
          </p:nvPr>
        </p:nvSpPr>
        <p:spPr>
          <a:xfrm>
            <a:off x="2404728" y="1540042"/>
            <a:ext cx="8915400" cy="3777622"/>
          </a:xfrm>
        </p:spPr>
        <p:txBody>
          <a:bodyPr/>
          <a:lstStyle/>
          <a:p>
            <a:r>
              <a:rPr lang="en-US" dirty="0"/>
              <a:t>Convenient for small systems.</a:t>
            </a:r>
          </a:p>
          <a:p>
            <a:endParaRPr lang="en-US" dirty="0" smtClean="0"/>
          </a:p>
          <a:p>
            <a:r>
              <a:rPr lang="en-US" dirty="0"/>
              <a:t>Fault Localization is difficult.</a:t>
            </a:r>
          </a:p>
          <a:p>
            <a:r>
              <a:rPr lang="en-US" dirty="0"/>
              <a:t>Since all modules are tested at once, high risk critical modules are not isolated and tested on priority. </a:t>
            </a:r>
            <a:endParaRPr lang="en-US" dirty="0" smtClean="0"/>
          </a:p>
          <a:p>
            <a:r>
              <a:rPr lang="en-US" dirty="0"/>
              <a:t>Since the integration testing can commence only after "all" the modules are designed, testing team will have less time for execution in the testing phase.</a:t>
            </a:r>
          </a:p>
          <a:p>
            <a:endParaRPr lang="en-US" dirty="0"/>
          </a:p>
        </p:txBody>
      </p:sp>
    </p:spTree>
    <p:extLst>
      <p:ext uri="{BB962C8B-B14F-4D97-AF65-F5344CB8AC3E}">
        <p14:creationId xmlns:p14="http://schemas.microsoft.com/office/powerpoint/2010/main" val="316924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Incremental Approach:</a:t>
            </a:r>
            <a:br>
              <a:rPr lang="en-US" b="1" dirty="0"/>
            </a:br>
            <a:endParaRPr lang="en-US" dirty="0"/>
          </a:p>
        </p:txBody>
      </p:sp>
      <p:sp>
        <p:nvSpPr>
          <p:cNvPr id="3" name="Content Placeholder 2"/>
          <p:cNvSpPr>
            <a:spLocks noGrp="1"/>
          </p:cNvSpPr>
          <p:nvPr>
            <p:ph idx="1"/>
          </p:nvPr>
        </p:nvSpPr>
        <p:spPr/>
        <p:txBody>
          <a:bodyPr/>
          <a:lstStyle/>
          <a:p>
            <a:r>
              <a:rPr lang="en-US" dirty="0"/>
              <a:t>In this approach, testing is done by joining two or more modules that are </a:t>
            </a:r>
            <a:r>
              <a:rPr lang="en-US" b="1" i="1" dirty="0"/>
              <a:t>logically related</a:t>
            </a:r>
            <a:r>
              <a:rPr lang="en-US" dirty="0"/>
              <a:t>. Then the other related modules are added and tested for the proper functioning. Process continues until all of the modules are joined and tested successfully</a:t>
            </a:r>
            <a:r>
              <a:rPr lang="en-US" dirty="0" smtClean="0"/>
              <a:t>.</a:t>
            </a:r>
          </a:p>
          <a:p>
            <a:r>
              <a:rPr lang="en-US" dirty="0"/>
              <a:t>This process is carried out by using dummy programs called </a:t>
            </a:r>
            <a:r>
              <a:rPr lang="en-US" b="1" dirty="0"/>
              <a:t>Stubs and Drivers</a:t>
            </a:r>
            <a:r>
              <a:rPr lang="en-US" dirty="0"/>
              <a:t>. Stubs and Drivers do not implement the entire programming logic of the software module but just simulate data communication with the calling module</a:t>
            </a:r>
            <a:r>
              <a:rPr lang="en-US" dirty="0" smtClean="0"/>
              <a:t>.</a:t>
            </a:r>
          </a:p>
          <a:p>
            <a:r>
              <a:rPr lang="en-US" b="1" dirty="0"/>
              <a:t>Stub</a:t>
            </a:r>
            <a:r>
              <a:rPr lang="en-US" dirty="0"/>
              <a:t>: Is called by the Module under Test.</a:t>
            </a:r>
          </a:p>
          <a:p>
            <a:r>
              <a:rPr lang="en-US" b="1" dirty="0"/>
              <a:t>Driver</a:t>
            </a:r>
            <a:r>
              <a:rPr lang="en-US" dirty="0"/>
              <a:t>: Calls the Module to be tested.</a:t>
            </a:r>
          </a:p>
          <a:p>
            <a:endParaRPr lang="en-US" dirty="0"/>
          </a:p>
        </p:txBody>
      </p:sp>
    </p:spTree>
    <p:extLst>
      <p:ext uri="{BB962C8B-B14F-4D97-AF65-F5344CB8AC3E}">
        <p14:creationId xmlns:p14="http://schemas.microsoft.com/office/powerpoint/2010/main" val="384791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7806"/>
          </a:xfrm>
        </p:spPr>
        <p:txBody>
          <a:bodyPr>
            <a:normAutofit fontScale="90000"/>
          </a:bodyPr>
          <a:lstStyle/>
          <a:p>
            <a:r>
              <a:rPr lang="en-US" b="1" dirty="0"/>
              <a:t>Bottom up Integration</a:t>
            </a:r>
            <a:br>
              <a:rPr lang="en-US" b="1" dirty="0"/>
            </a:br>
            <a:endParaRPr lang="en-US" dirty="0"/>
          </a:p>
        </p:txBody>
      </p:sp>
      <p:sp>
        <p:nvSpPr>
          <p:cNvPr id="3" name="Content Placeholder 2"/>
          <p:cNvSpPr>
            <a:spLocks noGrp="1"/>
          </p:cNvSpPr>
          <p:nvPr>
            <p:ph idx="1"/>
          </p:nvPr>
        </p:nvSpPr>
        <p:spPr>
          <a:xfrm>
            <a:off x="2589212" y="1339516"/>
            <a:ext cx="8915400" cy="4708358"/>
          </a:xfrm>
        </p:spPr>
        <p:txBody>
          <a:bodyPr/>
          <a:lstStyle/>
          <a:p>
            <a:r>
              <a:rPr lang="en-US" dirty="0"/>
              <a:t>In the bottom up strategy, each module at lower levels is tested with higher modules until all modules are tested. </a:t>
            </a:r>
            <a:endParaRPr lang="en-US" dirty="0" smtClean="0"/>
          </a:p>
          <a:p>
            <a:r>
              <a:rPr lang="en-US" dirty="0" smtClean="0"/>
              <a:t>It </a:t>
            </a:r>
            <a:r>
              <a:rPr lang="en-US" dirty="0"/>
              <a:t>takes help of Drivers for testing</a:t>
            </a:r>
            <a:endParaRPr lang="en-US" dirty="0" smtClean="0"/>
          </a:p>
          <a:p>
            <a:pPr marL="0" indent="0">
              <a:buNone/>
            </a:pPr>
            <a:r>
              <a:rPr lang="en-US" dirty="0"/>
              <a:t> </a:t>
            </a:r>
          </a:p>
        </p:txBody>
      </p:sp>
      <p:pic>
        <p:nvPicPr>
          <p:cNvPr id="4" name="Picture 3"/>
          <p:cNvPicPr>
            <a:picLocks noChangeAspect="1"/>
          </p:cNvPicPr>
          <p:nvPr/>
        </p:nvPicPr>
        <p:blipFill>
          <a:blip r:embed="rId2" cstate="print"/>
          <a:stretch>
            <a:fillRect/>
          </a:stretch>
        </p:blipFill>
        <p:spPr>
          <a:xfrm>
            <a:off x="3320716" y="2942723"/>
            <a:ext cx="6529137" cy="3458077"/>
          </a:xfrm>
          <a:prstGeom prst="rect">
            <a:avLst/>
          </a:prstGeom>
        </p:spPr>
      </p:pic>
    </p:spTree>
    <p:extLst>
      <p:ext uri="{BB962C8B-B14F-4D97-AF65-F5344CB8AC3E}">
        <p14:creationId xmlns:p14="http://schemas.microsoft.com/office/powerpoint/2010/main" val="297303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6104" y="478122"/>
            <a:ext cx="9103895" cy="6001643"/>
          </a:xfrm>
          <a:prstGeom prst="rect">
            <a:avLst/>
          </a:prstGeom>
        </p:spPr>
        <p:txBody>
          <a:bodyPr wrap="square">
            <a:spAutoFit/>
          </a:bodyPr>
          <a:lstStyle/>
          <a:p>
            <a:r>
              <a:rPr lang="en-US" sz="3200" b="1" dirty="0">
                <a:solidFill>
                  <a:srgbClr val="343434"/>
                </a:solidFill>
                <a:latin typeface="Arial" panose="020B0604020202020204" pitchFamily="34" charset="0"/>
              </a:rPr>
              <a:t>Advantages</a:t>
            </a:r>
            <a:r>
              <a:rPr lang="en-US" sz="3200" b="1" dirty="0" smtClean="0">
                <a:solidFill>
                  <a:srgbClr val="343434"/>
                </a:solidFill>
                <a:latin typeface="Arial" panose="020B0604020202020204" pitchFamily="34" charset="0"/>
              </a:rPr>
              <a:t>:</a:t>
            </a:r>
          </a:p>
          <a:p>
            <a:endParaRPr lang="en-US" sz="3200" dirty="0">
              <a:solidFill>
                <a:srgbClr val="343434"/>
              </a:solidFill>
              <a:latin typeface="Arial" panose="020B0604020202020204" pitchFamily="34" charset="0"/>
            </a:endParaRPr>
          </a:p>
          <a:p>
            <a:pPr>
              <a:buFont typeface="Arial" panose="020B0604020202020204" pitchFamily="34" charset="0"/>
              <a:buChar char="•"/>
            </a:pPr>
            <a:r>
              <a:rPr lang="en-US" sz="3200" dirty="0">
                <a:solidFill>
                  <a:srgbClr val="343434"/>
                </a:solidFill>
                <a:latin typeface="Arial" panose="020B0604020202020204" pitchFamily="34" charset="0"/>
              </a:rPr>
              <a:t>Fault localization is easier.</a:t>
            </a:r>
          </a:p>
          <a:p>
            <a:pPr>
              <a:buFont typeface="Arial" panose="020B0604020202020204" pitchFamily="34" charset="0"/>
              <a:buChar char="•"/>
            </a:pPr>
            <a:r>
              <a:rPr lang="en-US" sz="3200" dirty="0">
                <a:solidFill>
                  <a:srgbClr val="343434"/>
                </a:solidFill>
                <a:latin typeface="Arial" panose="020B0604020202020204" pitchFamily="34" charset="0"/>
              </a:rPr>
              <a:t>No time  is wasted waiting for all modules to be developed unlike Big-bang </a:t>
            </a:r>
            <a:r>
              <a:rPr lang="en-US" sz="3200" dirty="0" smtClean="0">
                <a:solidFill>
                  <a:srgbClr val="343434"/>
                </a:solidFill>
                <a:latin typeface="Arial" panose="020B0604020202020204" pitchFamily="34" charset="0"/>
              </a:rPr>
              <a:t>approach</a:t>
            </a:r>
          </a:p>
          <a:p>
            <a:endParaRPr lang="en-US" sz="3200" dirty="0">
              <a:solidFill>
                <a:srgbClr val="343434"/>
              </a:solidFill>
              <a:latin typeface="Arial" panose="020B0604020202020204" pitchFamily="34" charset="0"/>
            </a:endParaRPr>
          </a:p>
          <a:p>
            <a:r>
              <a:rPr lang="en-US" sz="3200" b="1" dirty="0">
                <a:solidFill>
                  <a:srgbClr val="343434"/>
                </a:solidFill>
                <a:latin typeface="Arial" panose="020B0604020202020204" pitchFamily="34" charset="0"/>
              </a:rPr>
              <a:t>Disadvantages</a:t>
            </a:r>
            <a:r>
              <a:rPr lang="en-US" sz="3200" b="1" dirty="0" smtClean="0">
                <a:solidFill>
                  <a:srgbClr val="343434"/>
                </a:solidFill>
                <a:latin typeface="Arial" panose="020B0604020202020204" pitchFamily="34" charset="0"/>
              </a:rPr>
              <a:t>:</a:t>
            </a:r>
          </a:p>
          <a:p>
            <a:endParaRPr lang="en-US" sz="3200" b="1" dirty="0" smtClean="0">
              <a:solidFill>
                <a:srgbClr val="343434"/>
              </a:solidFill>
              <a:latin typeface="Arial" panose="020B0604020202020204" pitchFamily="34" charset="0"/>
            </a:endParaRPr>
          </a:p>
          <a:p>
            <a:pPr>
              <a:buFont typeface="Arial" panose="020B0604020202020204" pitchFamily="34" charset="0"/>
              <a:buChar char="•"/>
            </a:pPr>
            <a:r>
              <a:rPr lang="en-US" sz="3200" dirty="0" smtClean="0">
                <a:solidFill>
                  <a:srgbClr val="343434"/>
                </a:solidFill>
                <a:latin typeface="Arial" panose="020B0604020202020204" pitchFamily="34" charset="0"/>
              </a:rPr>
              <a:t>Critical </a:t>
            </a:r>
            <a:r>
              <a:rPr lang="en-US" sz="3200" dirty="0">
                <a:solidFill>
                  <a:srgbClr val="343434"/>
                </a:solidFill>
                <a:latin typeface="Arial" panose="020B0604020202020204" pitchFamily="34" charset="0"/>
              </a:rPr>
              <a:t>modules (at the top level of software architecture) which control the flow of application are tested last and may be prone to defects.</a:t>
            </a:r>
          </a:p>
          <a:p>
            <a:pPr>
              <a:buFont typeface="Arial" panose="020B0604020202020204" pitchFamily="34" charset="0"/>
              <a:buChar char="•"/>
            </a:pPr>
            <a:r>
              <a:rPr lang="en-US" sz="3200" dirty="0">
                <a:solidFill>
                  <a:srgbClr val="343434"/>
                </a:solidFill>
                <a:latin typeface="Arial" panose="020B0604020202020204" pitchFamily="34" charset="0"/>
              </a:rPr>
              <a:t>Early prototype is not possible</a:t>
            </a:r>
            <a:endParaRPr lang="en-US" sz="3200" b="0" i="0" dirty="0">
              <a:solidFill>
                <a:srgbClr val="343434"/>
              </a:solidFill>
              <a:effectLst/>
              <a:latin typeface="Arial" panose="020B0604020202020204" pitchFamily="34" charset="0"/>
            </a:endParaRPr>
          </a:p>
        </p:txBody>
      </p:sp>
    </p:spTree>
    <p:extLst>
      <p:ext uri="{BB962C8B-B14F-4D97-AF65-F5344CB8AC3E}">
        <p14:creationId xmlns:p14="http://schemas.microsoft.com/office/powerpoint/2010/main" val="2452282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7647"/>
            <a:ext cx="8911687" cy="867806"/>
          </a:xfrm>
        </p:spPr>
        <p:txBody>
          <a:bodyPr>
            <a:normAutofit fontScale="90000"/>
          </a:bodyPr>
          <a:lstStyle/>
          <a:p>
            <a:r>
              <a:rPr lang="en-US" b="1" dirty="0"/>
              <a:t>Top down Integration:</a:t>
            </a:r>
            <a:br>
              <a:rPr lang="en-US" b="1" dirty="0"/>
            </a:br>
            <a:endParaRPr lang="en-US" dirty="0"/>
          </a:p>
        </p:txBody>
      </p:sp>
      <p:sp>
        <p:nvSpPr>
          <p:cNvPr id="3" name="Content Placeholder 2"/>
          <p:cNvSpPr>
            <a:spLocks noGrp="1"/>
          </p:cNvSpPr>
          <p:nvPr>
            <p:ph idx="1"/>
          </p:nvPr>
        </p:nvSpPr>
        <p:spPr>
          <a:xfrm>
            <a:off x="2484938" y="1203158"/>
            <a:ext cx="8915400" cy="3946358"/>
          </a:xfrm>
        </p:spPr>
        <p:txBody>
          <a:bodyPr/>
          <a:lstStyle/>
          <a:p>
            <a:r>
              <a:rPr lang="en-US" dirty="0"/>
              <a:t>In Top to down approach, testing takes place from top to down following the control flow of the software </a:t>
            </a:r>
            <a:r>
              <a:rPr lang="en-US" dirty="0" smtClean="0"/>
              <a:t>system.</a:t>
            </a:r>
          </a:p>
          <a:p>
            <a:r>
              <a:rPr lang="en-US" dirty="0" smtClean="0"/>
              <a:t>Takes </a:t>
            </a:r>
            <a:r>
              <a:rPr lang="en-US" dirty="0"/>
              <a:t>help of stubs for testing.</a:t>
            </a:r>
          </a:p>
        </p:txBody>
      </p:sp>
      <p:pic>
        <p:nvPicPr>
          <p:cNvPr id="7" name="Picture 6"/>
          <p:cNvPicPr>
            <a:picLocks noChangeAspect="1"/>
          </p:cNvPicPr>
          <p:nvPr/>
        </p:nvPicPr>
        <p:blipFill>
          <a:blip r:embed="rId2" cstate="print"/>
          <a:stretch>
            <a:fillRect/>
          </a:stretch>
        </p:blipFill>
        <p:spPr>
          <a:xfrm>
            <a:off x="3866147" y="2518861"/>
            <a:ext cx="6118308" cy="3248025"/>
          </a:xfrm>
          <a:prstGeom prst="rect">
            <a:avLst/>
          </a:prstGeom>
        </p:spPr>
      </p:pic>
    </p:spTree>
    <p:extLst>
      <p:ext uri="{BB962C8B-B14F-4D97-AF65-F5344CB8AC3E}">
        <p14:creationId xmlns:p14="http://schemas.microsoft.com/office/powerpoint/2010/main" val="160337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0589" y="488285"/>
            <a:ext cx="6096000" cy="5693866"/>
          </a:xfrm>
          <a:prstGeom prst="rect">
            <a:avLst/>
          </a:prstGeom>
        </p:spPr>
        <p:txBody>
          <a:bodyPr>
            <a:spAutoFit/>
          </a:bodyPr>
          <a:lstStyle/>
          <a:p>
            <a:r>
              <a:rPr lang="en-US" sz="2800" b="1" dirty="0">
                <a:solidFill>
                  <a:srgbClr val="343434"/>
                </a:solidFill>
                <a:latin typeface="Arial" panose="020B0604020202020204" pitchFamily="34" charset="0"/>
              </a:rPr>
              <a:t>Advantages</a:t>
            </a:r>
            <a:r>
              <a:rPr lang="en-US" sz="2800" b="1" dirty="0" smtClean="0">
                <a:solidFill>
                  <a:srgbClr val="343434"/>
                </a:solidFill>
                <a:latin typeface="Arial" panose="020B0604020202020204" pitchFamily="34" charset="0"/>
              </a:rPr>
              <a:t>:</a:t>
            </a:r>
          </a:p>
          <a:p>
            <a:endParaRPr lang="en-US" sz="2800" dirty="0">
              <a:solidFill>
                <a:srgbClr val="343434"/>
              </a:solidFill>
              <a:latin typeface="Arial" panose="020B0604020202020204" pitchFamily="34" charset="0"/>
            </a:endParaRPr>
          </a:p>
          <a:p>
            <a:pPr>
              <a:buFont typeface="Arial" panose="020B0604020202020204" pitchFamily="34" charset="0"/>
              <a:buChar char="•"/>
            </a:pPr>
            <a:r>
              <a:rPr lang="en-US" sz="2800" dirty="0">
                <a:solidFill>
                  <a:srgbClr val="343434"/>
                </a:solidFill>
                <a:latin typeface="Arial" panose="020B0604020202020204" pitchFamily="34" charset="0"/>
              </a:rPr>
              <a:t>Fault Localization is easier.</a:t>
            </a:r>
          </a:p>
          <a:p>
            <a:pPr>
              <a:buFont typeface="Arial" panose="020B0604020202020204" pitchFamily="34" charset="0"/>
              <a:buChar char="•"/>
            </a:pPr>
            <a:r>
              <a:rPr lang="en-US" sz="2800" dirty="0">
                <a:solidFill>
                  <a:srgbClr val="343434"/>
                </a:solidFill>
                <a:latin typeface="Arial" panose="020B0604020202020204" pitchFamily="34" charset="0"/>
              </a:rPr>
              <a:t>Possibility to obtain an early prototype.</a:t>
            </a:r>
          </a:p>
          <a:p>
            <a:pPr>
              <a:buFont typeface="Arial" panose="020B0604020202020204" pitchFamily="34" charset="0"/>
              <a:buChar char="•"/>
            </a:pPr>
            <a:r>
              <a:rPr lang="en-US" sz="2800" dirty="0">
                <a:solidFill>
                  <a:srgbClr val="343434"/>
                </a:solidFill>
                <a:latin typeface="Arial" panose="020B0604020202020204" pitchFamily="34" charset="0"/>
              </a:rPr>
              <a:t>Critical Modules are tested on priority; major design flaws could be found and fixed first</a:t>
            </a:r>
            <a:r>
              <a:rPr lang="en-US" sz="2800" dirty="0" smtClean="0">
                <a:solidFill>
                  <a:srgbClr val="343434"/>
                </a:solidFill>
                <a:latin typeface="Arial" panose="020B0604020202020204" pitchFamily="34" charset="0"/>
              </a:rPr>
              <a:t>.</a:t>
            </a:r>
          </a:p>
          <a:p>
            <a:pPr>
              <a:buFont typeface="Arial" panose="020B0604020202020204" pitchFamily="34" charset="0"/>
              <a:buChar char="•"/>
            </a:pPr>
            <a:endParaRPr lang="en-US" sz="2800" dirty="0">
              <a:solidFill>
                <a:srgbClr val="343434"/>
              </a:solidFill>
              <a:latin typeface="Arial" panose="020B0604020202020204" pitchFamily="34" charset="0"/>
            </a:endParaRPr>
          </a:p>
          <a:p>
            <a:r>
              <a:rPr lang="en-US" sz="2800" b="1" dirty="0">
                <a:solidFill>
                  <a:srgbClr val="343434"/>
                </a:solidFill>
                <a:latin typeface="Arial" panose="020B0604020202020204" pitchFamily="34" charset="0"/>
              </a:rPr>
              <a:t>Disadvantages</a:t>
            </a:r>
            <a:r>
              <a:rPr lang="en-US" sz="2800" b="1" dirty="0" smtClean="0">
                <a:solidFill>
                  <a:srgbClr val="343434"/>
                </a:solidFill>
                <a:latin typeface="Arial" panose="020B0604020202020204" pitchFamily="34" charset="0"/>
              </a:rPr>
              <a:t>:</a:t>
            </a:r>
          </a:p>
          <a:p>
            <a:pPr>
              <a:buFont typeface="Arial" panose="020B0604020202020204" pitchFamily="34" charset="0"/>
              <a:buChar char="•"/>
            </a:pPr>
            <a:r>
              <a:rPr lang="en-US" sz="2800" dirty="0" smtClean="0">
                <a:solidFill>
                  <a:srgbClr val="343434"/>
                </a:solidFill>
                <a:latin typeface="Arial" panose="020B0604020202020204" pitchFamily="34" charset="0"/>
              </a:rPr>
              <a:t>Needs </a:t>
            </a:r>
            <a:r>
              <a:rPr lang="en-US" sz="2800" dirty="0">
                <a:solidFill>
                  <a:srgbClr val="343434"/>
                </a:solidFill>
                <a:latin typeface="Arial" panose="020B0604020202020204" pitchFamily="34" charset="0"/>
              </a:rPr>
              <a:t>many Stubs.</a:t>
            </a:r>
          </a:p>
          <a:p>
            <a:pPr>
              <a:buFont typeface="Arial" panose="020B0604020202020204" pitchFamily="34" charset="0"/>
              <a:buChar char="•"/>
            </a:pPr>
            <a:r>
              <a:rPr lang="en-US" sz="2800" dirty="0">
                <a:solidFill>
                  <a:srgbClr val="343434"/>
                </a:solidFill>
                <a:latin typeface="Arial" panose="020B0604020202020204" pitchFamily="34" charset="0"/>
              </a:rPr>
              <a:t>Modules at lower level are tested inadequately.</a:t>
            </a:r>
            <a:endParaRPr lang="en-US" sz="2800" b="0" i="0" dirty="0">
              <a:solidFill>
                <a:srgbClr val="343434"/>
              </a:solidFill>
              <a:effectLst/>
              <a:latin typeface="Arial" panose="020B0604020202020204" pitchFamily="34" charset="0"/>
            </a:endParaRPr>
          </a:p>
        </p:txBody>
      </p:sp>
    </p:spTree>
    <p:extLst>
      <p:ext uri="{BB962C8B-B14F-4D97-AF65-F5344CB8AC3E}">
        <p14:creationId xmlns:p14="http://schemas.microsoft.com/office/powerpoint/2010/main" val="2060029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5327789"/>
              </p:ext>
            </p:extLst>
          </p:nvPr>
        </p:nvGraphicFramePr>
        <p:xfrm>
          <a:off x="1537635" y="321332"/>
          <a:ext cx="10090484" cy="16123896"/>
        </p:xfrm>
        <a:graphic>
          <a:graphicData uri="http://schemas.openxmlformats.org/drawingml/2006/table">
            <a:tbl>
              <a:tblPr/>
              <a:tblGrid>
                <a:gridCol w="4888831"/>
                <a:gridCol w="5201653"/>
              </a:tblGrid>
              <a:tr h="171280">
                <a:tc>
                  <a:txBody>
                    <a:bodyPr/>
                    <a:lstStyle/>
                    <a:p>
                      <a:pPr algn="ctr"/>
                      <a:r>
                        <a:rPr lang="en-US" sz="2800" b="1" dirty="0">
                          <a:solidFill>
                            <a:srgbClr val="FF0000"/>
                          </a:solidFill>
                          <a:effectLst/>
                        </a:rPr>
                        <a:t>Unit Testing</a:t>
                      </a:r>
                      <a:endParaRPr lang="en-US" sz="2800" dirty="0">
                        <a:solidFill>
                          <a:srgbClr val="FF0000"/>
                        </a:solidFill>
                        <a:effectLst/>
                      </a:endParaRPr>
                    </a:p>
                  </a:txBody>
                  <a:tcPr marL="21236" marR="21236" marT="10618" marB="10618" anchor="ctr">
                    <a:lnL>
                      <a:noFill/>
                    </a:lnL>
                    <a:lnR>
                      <a:noFill/>
                    </a:lnR>
                    <a:lnT>
                      <a:noFill/>
                    </a:lnT>
                    <a:lnB w="7620" cap="flat" cmpd="sng" algn="ctr">
                      <a:solidFill>
                        <a:srgbClr val="DDDDDD"/>
                      </a:solidFill>
                      <a:prstDash val="solid"/>
                      <a:round/>
                      <a:headEnd type="none" w="med" len="med"/>
                      <a:tailEnd type="none" w="med" len="med"/>
                    </a:lnB>
                    <a:solidFill>
                      <a:srgbClr val="F4F4F4"/>
                    </a:solidFill>
                  </a:tcPr>
                </a:tc>
                <a:tc>
                  <a:txBody>
                    <a:bodyPr/>
                    <a:lstStyle/>
                    <a:p>
                      <a:pPr algn="ctr"/>
                      <a:r>
                        <a:rPr lang="en-US" sz="2800" b="1" dirty="0">
                          <a:solidFill>
                            <a:srgbClr val="FF0000"/>
                          </a:solidFill>
                          <a:effectLst/>
                        </a:rPr>
                        <a:t>Integration Testing</a:t>
                      </a:r>
                      <a:endParaRPr lang="en-US" sz="2800" dirty="0">
                        <a:solidFill>
                          <a:srgbClr val="FF0000"/>
                        </a:solidFill>
                        <a:effectLst/>
                      </a:endParaRPr>
                    </a:p>
                  </a:txBody>
                  <a:tcPr marL="21236" marR="21236" marT="10618" marB="10618" anchor="ctr">
                    <a:lnL>
                      <a:noFill/>
                    </a:lnL>
                    <a:lnR>
                      <a:noFill/>
                    </a:lnR>
                    <a:lnT>
                      <a:noFill/>
                    </a:lnT>
                    <a:lnB w="7620" cap="flat" cmpd="sng" algn="ctr">
                      <a:solidFill>
                        <a:srgbClr val="DDDDDD"/>
                      </a:solidFill>
                      <a:prstDash val="solid"/>
                      <a:round/>
                      <a:headEnd type="none" w="med" len="med"/>
                      <a:tailEnd type="none" w="med" len="med"/>
                    </a:lnB>
                    <a:solidFill>
                      <a:srgbClr val="F4F4F4"/>
                    </a:solidFill>
                  </a:tcPr>
                </a:tc>
              </a:tr>
              <a:tr h="451557">
                <a:tc>
                  <a:txBody>
                    <a:bodyPr/>
                    <a:lstStyle/>
                    <a:p>
                      <a:pPr algn="l"/>
                      <a:r>
                        <a:rPr lang="en-US" sz="2800" b="1" dirty="0">
                          <a:effectLst/>
                        </a:rPr>
                        <a:t>Unit testing is a type of testing to check if the small piece of code is doing what it is suppose to do.</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a:r>
                        <a:rPr lang="en-US" sz="2800" b="1" dirty="0">
                          <a:effectLst/>
                        </a:rPr>
                        <a:t>Integration testing is a type of testing to check if different pieces of the modules are working together.</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11419">
                <a:tc>
                  <a:txBody>
                    <a:bodyPr/>
                    <a:lstStyle/>
                    <a:p>
                      <a:pPr algn="l"/>
                      <a:r>
                        <a:rPr lang="en-US" sz="2800" b="1" dirty="0">
                          <a:effectLst/>
                        </a:rPr>
                        <a:t>Unit testing checks a single component of an application.</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c>
                  <a:txBody>
                    <a:bodyPr/>
                    <a:lstStyle/>
                    <a:p>
                      <a:pPr algn="l"/>
                      <a:r>
                        <a:rPr lang="en-US" sz="2800" b="1" dirty="0">
                          <a:effectLst/>
                        </a:rPr>
                        <a:t>The behavior of integration modules is considered in the Integration testing.</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r>
              <a:tr h="731834">
                <a:tc>
                  <a:txBody>
                    <a:bodyPr/>
                    <a:lstStyle/>
                    <a:p>
                      <a:pPr algn="l"/>
                      <a:r>
                        <a:rPr lang="en-US" sz="2800" b="1" dirty="0">
                          <a:effectLst/>
                        </a:rPr>
                        <a:t>The scope of Unit testing is narrow, it covers the Unit or small piece of code under test. Therefore while writing a unit test shorter codes are used that target just a single class.</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a:r>
                        <a:rPr lang="en-US" sz="2800" b="1" dirty="0">
                          <a:effectLst/>
                        </a:rPr>
                        <a:t>The scope of Integration testing is wide, it covers the whole application under test and it requires much more effort to put together.</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51557">
                <a:tc>
                  <a:txBody>
                    <a:bodyPr/>
                    <a:lstStyle/>
                    <a:p>
                      <a:pPr algn="l"/>
                      <a:r>
                        <a:rPr lang="en-US" sz="2800" b="1" dirty="0">
                          <a:effectLst/>
                        </a:rPr>
                        <a:t>Unit tests should have no dependencies on code outside the unit tested.</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c>
                  <a:txBody>
                    <a:bodyPr/>
                    <a:lstStyle/>
                    <a:p>
                      <a:pPr algn="l"/>
                      <a:r>
                        <a:rPr lang="en-US" sz="2800" b="1" dirty="0">
                          <a:effectLst/>
                        </a:rPr>
                        <a:t>Integration testing is dependent on other outside systems like databases, hardware allocated for them etc.</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r>
              <a:tr h="591695">
                <a:tc>
                  <a:txBody>
                    <a:bodyPr/>
                    <a:lstStyle/>
                    <a:p>
                      <a:pPr algn="l"/>
                      <a:r>
                        <a:rPr lang="en-US" sz="2800" b="1" dirty="0">
                          <a:effectLst/>
                        </a:rPr>
                        <a:t>This is first type of testing is to be carried out in Software testing life cycle and generally executed by developer.</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a:r>
                        <a:rPr lang="en-US" sz="2800" b="1" dirty="0">
                          <a:effectLst/>
                        </a:rPr>
                        <a:t>This type of testing is carried out after Unit testing and before System testing and executed by the testing team.</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591695">
                <a:tc>
                  <a:txBody>
                    <a:bodyPr/>
                    <a:lstStyle/>
                    <a:p>
                      <a:pPr algn="l"/>
                      <a:r>
                        <a:rPr lang="en-US" sz="2800" b="1" dirty="0">
                          <a:effectLst/>
                        </a:rPr>
                        <a:t>Unit testing is not further sub divided into different types.</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c>
                  <a:txBody>
                    <a:bodyPr/>
                    <a:lstStyle/>
                    <a:p>
                      <a:pPr algn="l"/>
                      <a:r>
                        <a:rPr lang="en-US" sz="2800" b="1" dirty="0">
                          <a:effectLst/>
                        </a:rPr>
                        <a:t>Integration testing is further divided into different types as follows:</a:t>
                      </a:r>
                      <a:br>
                        <a:rPr lang="en-US" sz="2800" b="1" dirty="0">
                          <a:effectLst/>
                        </a:rPr>
                      </a:br>
                      <a:r>
                        <a:rPr lang="en-US" sz="2800" b="1" dirty="0">
                          <a:effectLst/>
                        </a:rPr>
                        <a:t>Top-down Integration, Bottom-Up Integration and so on.</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r>
              <a:tr h="311419">
                <a:tc>
                  <a:txBody>
                    <a:bodyPr/>
                    <a:lstStyle/>
                    <a:p>
                      <a:pPr algn="l"/>
                      <a:r>
                        <a:rPr lang="en-US" sz="1400" b="1" dirty="0">
                          <a:effectLst/>
                        </a:rPr>
                        <a:t>Unit testing is starts with the module specification.</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a:r>
                        <a:rPr lang="en-US" sz="1400" b="1" dirty="0">
                          <a:effectLst/>
                        </a:rPr>
                        <a:t>Integration testing is starts with the interface specification.</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11419">
                <a:tc>
                  <a:txBody>
                    <a:bodyPr/>
                    <a:lstStyle/>
                    <a:p>
                      <a:pPr algn="l"/>
                      <a:r>
                        <a:rPr lang="en-US" sz="1400" b="1" dirty="0">
                          <a:effectLst/>
                        </a:rPr>
                        <a:t>The detailed visibility of the code is comes under Unit testing.</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c>
                  <a:txBody>
                    <a:bodyPr/>
                    <a:lstStyle/>
                    <a:p>
                      <a:pPr algn="l"/>
                      <a:r>
                        <a:rPr lang="en-US" sz="1400" b="1" dirty="0">
                          <a:effectLst/>
                        </a:rPr>
                        <a:t>The visibility of the integration structure is comes under Integration testing.</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r>
              <a:tr h="731834">
                <a:tc>
                  <a:txBody>
                    <a:bodyPr/>
                    <a:lstStyle/>
                    <a:p>
                      <a:pPr algn="l"/>
                      <a:r>
                        <a:rPr lang="en-US" sz="1400" b="1" dirty="0">
                          <a:effectLst/>
                        </a:rPr>
                        <a:t>Unit testing mainly focus on the testing the functionality of individual units only and does not uncover the issues arises when different modules are interacting with each other.</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a:r>
                        <a:rPr lang="en-US" sz="1400" b="1" dirty="0">
                          <a:effectLst/>
                        </a:rPr>
                        <a:t>Integration testing is to be carried out to discover the </a:t>
                      </a:r>
                      <a:r>
                        <a:rPr lang="en-US" sz="1400" b="1" dirty="0" err="1">
                          <a:effectLst/>
                        </a:rPr>
                        <a:t>the</a:t>
                      </a:r>
                      <a:r>
                        <a:rPr lang="en-US" sz="1400" b="1" dirty="0">
                          <a:effectLst/>
                        </a:rPr>
                        <a:t> issues arise when different modules are interacting with each other to build overall system.</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591695">
                <a:tc>
                  <a:txBody>
                    <a:bodyPr/>
                    <a:lstStyle/>
                    <a:p>
                      <a:pPr algn="l"/>
                      <a:r>
                        <a:rPr lang="en-US" sz="1400" b="1" dirty="0">
                          <a:effectLst/>
                        </a:rPr>
                        <a:t>The goal of Unit testing is to test the each unit separately and ensure that each unit is working as expected.</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c>
                  <a:txBody>
                    <a:bodyPr/>
                    <a:lstStyle/>
                    <a:p>
                      <a:pPr algn="l"/>
                      <a:r>
                        <a:rPr lang="en-US" sz="1400" b="1" dirty="0">
                          <a:effectLst/>
                        </a:rPr>
                        <a:t>The goal of Integration testing is to test the combined modules together and ensure that every combined modules are working as expected.</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4F4F4"/>
                    </a:solidFill>
                  </a:tcPr>
                </a:tc>
              </a:tr>
              <a:tr h="451557">
                <a:tc>
                  <a:txBody>
                    <a:bodyPr/>
                    <a:lstStyle/>
                    <a:p>
                      <a:pPr algn="l"/>
                      <a:r>
                        <a:rPr lang="en-US" sz="1400" b="1" dirty="0">
                          <a:effectLst/>
                        </a:rPr>
                        <a:t>Unit testing comes under White box testing type.</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2E2E2"/>
                    </a:solidFill>
                  </a:tcPr>
                </a:tc>
                <a:tc>
                  <a:txBody>
                    <a:bodyPr/>
                    <a:lstStyle/>
                    <a:p>
                      <a:pPr algn="l"/>
                      <a:r>
                        <a:rPr lang="en-US" sz="1400" b="1" dirty="0">
                          <a:effectLst/>
                        </a:rPr>
                        <a:t>Integration testing is comes under both Black box and White box type of testing.</a:t>
                      </a:r>
                    </a:p>
                  </a:txBody>
                  <a:tcPr marL="21236" marR="21236" marT="10618" marB="10618"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2E2E2"/>
                    </a:solidFill>
                  </a:tcPr>
                </a:tc>
              </a:tr>
            </a:tbl>
          </a:graphicData>
        </a:graphic>
      </p:graphicFrame>
    </p:spTree>
    <p:extLst>
      <p:ext uri="{BB962C8B-B14F-4D97-AF65-F5344CB8AC3E}">
        <p14:creationId xmlns:p14="http://schemas.microsoft.com/office/powerpoint/2010/main" val="608165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 Testing</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766" y="2267712"/>
            <a:ext cx="7983474" cy="360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450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Testing</a:t>
            </a:r>
            <a:endParaRPr lang="en-US" dirty="0"/>
          </a:p>
        </p:txBody>
      </p:sp>
      <p:pic>
        <p:nvPicPr>
          <p:cNvPr id="4" name="Content Placeholder 3"/>
          <p:cNvPicPr>
            <a:picLocks noGrp="1" noChangeAspect="1"/>
          </p:cNvPicPr>
          <p:nvPr>
            <p:ph sz="half" idx="1"/>
          </p:nvPr>
        </p:nvPicPr>
        <p:blipFill>
          <a:blip r:embed="rId2" cstate="print"/>
          <a:stretch>
            <a:fillRect/>
          </a:stretch>
        </p:blipFill>
        <p:spPr>
          <a:xfrm>
            <a:off x="2589213" y="2426903"/>
            <a:ext cx="4313237" cy="3191644"/>
          </a:xfrm>
          <a:prstGeom prst="rect">
            <a:avLst/>
          </a:prstGeom>
        </p:spPr>
      </p:pic>
      <p:pic>
        <p:nvPicPr>
          <p:cNvPr id="6" name="Content Placeholder 5"/>
          <p:cNvPicPr>
            <a:picLocks noGrp="1" noChangeAspect="1"/>
          </p:cNvPicPr>
          <p:nvPr>
            <p:ph sz="half" idx="2"/>
          </p:nvPr>
        </p:nvPicPr>
        <p:blipFill>
          <a:blip r:embed="rId3" cstate="print"/>
          <a:stretch>
            <a:fillRect/>
          </a:stretch>
        </p:blipFill>
        <p:spPr>
          <a:xfrm>
            <a:off x="7191375" y="2788475"/>
            <a:ext cx="4313238" cy="2452625"/>
          </a:xfrm>
          <a:prstGeom prst="rect">
            <a:avLst/>
          </a:prstGeom>
        </p:spPr>
      </p:pic>
    </p:spTree>
    <p:extLst>
      <p:ext uri="{BB962C8B-B14F-4D97-AF65-F5344CB8AC3E}">
        <p14:creationId xmlns:p14="http://schemas.microsoft.com/office/powerpoint/2010/main" val="1892369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51468" y="579120"/>
            <a:ext cx="8915400" cy="6114288"/>
          </a:xfrm>
        </p:spPr>
        <p:txBody>
          <a:bodyPr>
            <a:normAutofit fontScale="92500"/>
          </a:bodyPr>
          <a:lstStyle/>
          <a:p>
            <a:r>
              <a:rPr lang="en-US" sz="2400" dirty="0"/>
              <a:t>The process of testing of an integrated hardware and software system to verify that the system meets its specified requirements</a:t>
            </a:r>
            <a:r>
              <a:rPr lang="en-US" sz="2400" dirty="0" smtClean="0"/>
              <a:t>.</a:t>
            </a:r>
          </a:p>
          <a:p>
            <a:r>
              <a:rPr lang="en-US" sz="2400" dirty="0"/>
              <a:t>It is performed when integration testing is completed</a:t>
            </a:r>
            <a:r>
              <a:rPr lang="en-US" sz="2400" dirty="0" smtClean="0"/>
              <a:t>.</a:t>
            </a:r>
          </a:p>
          <a:p>
            <a:r>
              <a:rPr lang="en-US" sz="2400" dirty="0"/>
              <a:t>It is mainly a black box type testing. This testing evaluates working of the system from a user point of view, with the help of specification document. It does not require any internal knowledge of system like design or structure of the code</a:t>
            </a:r>
            <a:r>
              <a:rPr lang="en-US" sz="2400" dirty="0" smtClean="0"/>
              <a:t>.</a:t>
            </a:r>
          </a:p>
          <a:p>
            <a:r>
              <a:rPr lang="en-US" sz="2400" dirty="0"/>
              <a:t>It contains functional and non-functional areas of application/product</a:t>
            </a:r>
            <a:r>
              <a:rPr lang="en-US" sz="2400" dirty="0" smtClean="0"/>
              <a:t>.</a:t>
            </a:r>
          </a:p>
          <a:p>
            <a:r>
              <a:rPr lang="en-US" sz="2400" dirty="0"/>
              <a:t>System testing is performed in the context of a System Requirement Specification (SRS) and/or a Functional Requirement Specifications (FRS). It is the final test to verify that the product to be delivered meets the specifications mentioned in the requirement document. It should investigate both functional and non-functional requirements. </a:t>
            </a:r>
            <a:endParaRPr lang="en-US" sz="2400" dirty="0" smtClean="0"/>
          </a:p>
          <a:p>
            <a:pPr marL="0" indent="0">
              <a:buNone/>
            </a:pPr>
            <a:endParaRPr lang="en-US" dirty="0"/>
          </a:p>
        </p:txBody>
      </p:sp>
    </p:spTree>
    <p:extLst>
      <p:ext uri="{BB962C8B-B14F-4D97-AF65-F5344CB8AC3E}">
        <p14:creationId xmlns:p14="http://schemas.microsoft.com/office/powerpoint/2010/main" val="410083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12064"/>
            <a:ext cx="8915400" cy="5399158"/>
          </a:xfrm>
        </p:spPr>
        <p:txBody>
          <a:bodyPr/>
          <a:lstStyle/>
          <a:p>
            <a:r>
              <a:rPr lang="en-US" sz="2400" dirty="0"/>
              <a:t>It mainly focuses on following:</a:t>
            </a:r>
          </a:p>
          <a:p>
            <a:pPr lvl="1">
              <a:buFont typeface="Wingdings" panose="05000000000000000000" pitchFamily="2" charset="2"/>
              <a:buChar char="§"/>
            </a:pPr>
            <a:r>
              <a:rPr lang="en-US" sz="2000" b="1" dirty="0"/>
              <a:t>External interfaces</a:t>
            </a:r>
          </a:p>
          <a:p>
            <a:pPr lvl="1">
              <a:buFont typeface="Wingdings" panose="05000000000000000000" pitchFamily="2" charset="2"/>
              <a:buChar char="§"/>
            </a:pPr>
            <a:r>
              <a:rPr lang="en-US" sz="2000" b="1" dirty="0"/>
              <a:t>complex functionalities</a:t>
            </a:r>
          </a:p>
          <a:p>
            <a:pPr lvl="1">
              <a:buFont typeface="Wingdings" panose="05000000000000000000" pitchFamily="2" charset="2"/>
              <a:buChar char="§"/>
            </a:pPr>
            <a:r>
              <a:rPr lang="en-US" sz="2000" b="1" dirty="0"/>
              <a:t>Security</a:t>
            </a:r>
          </a:p>
          <a:p>
            <a:pPr lvl="1">
              <a:buFont typeface="Wingdings" panose="05000000000000000000" pitchFamily="2" charset="2"/>
              <a:buChar char="§"/>
            </a:pPr>
            <a:r>
              <a:rPr lang="en-US" sz="2000" b="1" dirty="0"/>
              <a:t>Recovery</a:t>
            </a:r>
          </a:p>
          <a:p>
            <a:pPr lvl="1">
              <a:buFont typeface="Wingdings" panose="05000000000000000000" pitchFamily="2" charset="2"/>
              <a:buChar char="§"/>
            </a:pPr>
            <a:r>
              <a:rPr lang="en-US" sz="2000" b="1" dirty="0"/>
              <a:t>Performance</a:t>
            </a:r>
          </a:p>
          <a:p>
            <a:pPr lvl="1">
              <a:buFont typeface="Wingdings" panose="05000000000000000000" pitchFamily="2" charset="2"/>
              <a:buChar char="§"/>
            </a:pPr>
            <a:r>
              <a:rPr lang="en-US" sz="2000" b="1" dirty="0"/>
              <a:t>Operator and user’s smooth interaction with system</a:t>
            </a:r>
          </a:p>
          <a:p>
            <a:pPr lvl="1">
              <a:buFont typeface="Wingdings" panose="05000000000000000000" pitchFamily="2" charset="2"/>
              <a:buChar char="§"/>
            </a:pPr>
            <a:r>
              <a:rPr lang="en-US" sz="2000" b="1" dirty="0"/>
              <a:t>Documentation</a:t>
            </a:r>
          </a:p>
          <a:p>
            <a:pPr lvl="1">
              <a:buFont typeface="Wingdings" panose="05000000000000000000" pitchFamily="2" charset="2"/>
              <a:buChar char="§"/>
            </a:pPr>
            <a:r>
              <a:rPr lang="en-US" sz="2000" b="1" dirty="0"/>
              <a:t>Usability</a:t>
            </a:r>
          </a:p>
          <a:p>
            <a:pPr lvl="1">
              <a:buFont typeface="Wingdings" panose="05000000000000000000" pitchFamily="2" charset="2"/>
              <a:buChar char="§"/>
            </a:pPr>
            <a:r>
              <a:rPr lang="en-US" sz="2000" b="1" dirty="0"/>
              <a:t>Load / Stress</a:t>
            </a:r>
          </a:p>
          <a:p>
            <a:endParaRPr lang="en-US" dirty="0"/>
          </a:p>
        </p:txBody>
      </p:sp>
    </p:spTree>
    <p:extLst>
      <p:ext uri="{BB962C8B-B14F-4D97-AF65-F5344CB8AC3E}">
        <p14:creationId xmlns:p14="http://schemas.microsoft.com/office/powerpoint/2010/main" val="1626805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5778"/>
          </a:xfrm>
        </p:spPr>
        <p:txBody>
          <a:bodyPr/>
          <a:lstStyle/>
          <a:p>
            <a:r>
              <a:rPr lang="en-US" dirty="0" smtClean="0"/>
              <a:t>Recovery Testing</a:t>
            </a:r>
            <a:endParaRPr lang="en-US" dirty="0"/>
          </a:p>
        </p:txBody>
      </p:sp>
      <p:sp>
        <p:nvSpPr>
          <p:cNvPr id="3" name="Content Placeholder 2"/>
          <p:cNvSpPr>
            <a:spLocks noGrp="1"/>
          </p:cNvSpPr>
          <p:nvPr>
            <p:ph idx="1"/>
          </p:nvPr>
        </p:nvSpPr>
        <p:spPr>
          <a:xfrm>
            <a:off x="2589212" y="1444752"/>
            <a:ext cx="8915400" cy="4466470"/>
          </a:xfrm>
        </p:spPr>
        <p:txBody>
          <a:bodyPr>
            <a:normAutofit fontScale="62500" lnSpcReduction="20000"/>
          </a:bodyPr>
          <a:lstStyle/>
          <a:p>
            <a:r>
              <a:rPr lang="en-US" sz="3400" dirty="0"/>
              <a:t>Recovery testing is a type of non-functional testing technique performed in order to determine how quickly the system can recover after it has gone through system crash or hardware failure. </a:t>
            </a:r>
            <a:endParaRPr lang="en-US" sz="3400" dirty="0" smtClean="0"/>
          </a:p>
          <a:p>
            <a:r>
              <a:rPr lang="en-US" sz="3400" dirty="0" smtClean="0"/>
              <a:t>Recovery </a:t>
            </a:r>
            <a:r>
              <a:rPr lang="en-US" sz="3400" dirty="0"/>
              <a:t>testing is the forced failure of the software to verify if the recovery is successful.</a:t>
            </a:r>
          </a:p>
          <a:p>
            <a:r>
              <a:rPr lang="en-US" sz="3400" dirty="0"/>
              <a:t>For example: When an application is receiving data from a network, unplug the connecting cable. After some time, plug the cable back in and analyze the application’s ability to continue receiving data from the point at which the network connection was broken.</a:t>
            </a:r>
          </a:p>
          <a:p>
            <a:r>
              <a:rPr lang="en-US" sz="3400" dirty="0"/>
              <a:t>Example: Restart the system while a browser has a definite number of sessions and check whether the browser is able to recover all of them or not.</a:t>
            </a:r>
          </a:p>
          <a:p>
            <a:pPr marL="0" indent="0">
              <a:buNone/>
            </a:pPr>
            <a:r>
              <a:rPr lang="en-US" dirty="0"/>
              <a:t/>
            </a:r>
            <a:br>
              <a:rPr lang="en-US" dirty="0"/>
            </a:br>
            <a:endParaRPr lang="en-US" dirty="0"/>
          </a:p>
        </p:txBody>
      </p:sp>
    </p:spTree>
    <p:extLst>
      <p:ext uri="{BB962C8B-B14F-4D97-AF65-F5344CB8AC3E}">
        <p14:creationId xmlns:p14="http://schemas.microsoft.com/office/powerpoint/2010/main" val="45525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92626"/>
          </a:xfrm>
        </p:spPr>
        <p:txBody>
          <a:bodyPr/>
          <a:lstStyle/>
          <a:p>
            <a:r>
              <a:rPr lang="en-US" dirty="0" smtClean="0"/>
              <a:t>Security Testing</a:t>
            </a:r>
            <a:endParaRPr lang="en-US" dirty="0"/>
          </a:p>
        </p:txBody>
      </p:sp>
      <p:sp>
        <p:nvSpPr>
          <p:cNvPr id="3" name="Content Placeholder 2"/>
          <p:cNvSpPr>
            <a:spLocks noGrp="1"/>
          </p:cNvSpPr>
          <p:nvPr>
            <p:ph idx="1"/>
          </p:nvPr>
        </p:nvSpPr>
        <p:spPr>
          <a:xfrm>
            <a:off x="2589212" y="1463040"/>
            <a:ext cx="8915400" cy="4448182"/>
          </a:xfrm>
        </p:spPr>
        <p:txBody>
          <a:bodyPr>
            <a:normAutofit/>
          </a:bodyPr>
          <a:lstStyle/>
          <a:p>
            <a:r>
              <a:rPr lang="en-US" sz="2400" dirty="0"/>
              <a:t>Security testing is a testing technique to determine if an information system protects data and maintains functionality as </a:t>
            </a:r>
            <a:r>
              <a:rPr lang="en-US" sz="2400" dirty="0" smtClean="0"/>
              <a:t>intended</a:t>
            </a:r>
          </a:p>
          <a:p>
            <a:r>
              <a:rPr lang="en-US" sz="2400" dirty="0"/>
              <a:t>It also aims at verifying 6 basic principles as listed below:</a:t>
            </a:r>
          </a:p>
          <a:p>
            <a:pPr lvl="1">
              <a:buFont typeface="Wingdings" panose="05000000000000000000" pitchFamily="2" charset="2"/>
              <a:buChar char="q"/>
            </a:pPr>
            <a:r>
              <a:rPr lang="en-US" sz="2000" dirty="0"/>
              <a:t>Confidentiality</a:t>
            </a:r>
          </a:p>
          <a:p>
            <a:pPr lvl="1">
              <a:buFont typeface="Wingdings" panose="05000000000000000000" pitchFamily="2" charset="2"/>
              <a:buChar char="q"/>
            </a:pPr>
            <a:r>
              <a:rPr lang="en-US" sz="2000" dirty="0"/>
              <a:t>Integrity</a:t>
            </a:r>
          </a:p>
          <a:p>
            <a:pPr lvl="1">
              <a:buFont typeface="Wingdings" panose="05000000000000000000" pitchFamily="2" charset="2"/>
              <a:buChar char="q"/>
            </a:pPr>
            <a:r>
              <a:rPr lang="en-US" sz="2000" dirty="0"/>
              <a:t>Authentication</a:t>
            </a:r>
          </a:p>
          <a:p>
            <a:pPr lvl="1">
              <a:buFont typeface="Wingdings" panose="05000000000000000000" pitchFamily="2" charset="2"/>
              <a:buChar char="q"/>
            </a:pPr>
            <a:r>
              <a:rPr lang="en-US" sz="2000" dirty="0"/>
              <a:t>Authorization</a:t>
            </a:r>
          </a:p>
          <a:p>
            <a:pPr lvl="1">
              <a:buFont typeface="Wingdings" panose="05000000000000000000" pitchFamily="2" charset="2"/>
              <a:buChar char="q"/>
            </a:pPr>
            <a:r>
              <a:rPr lang="en-US" sz="2000" dirty="0"/>
              <a:t>Availability</a:t>
            </a:r>
          </a:p>
          <a:p>
            <a:pPr lvl="1">
              <a:buFont typeface="Wingdings" panose="05000000000000000000" pitchFamily="2" charset="2"/>
              <a:buChar char="q"/>
            </a:pPr>
            <a:r>
              <a:rPr lang="en-US" sz="2000" dirty="0"/>
              <a:t>Non-repudiation</a:t>
            </a:r>
          </a:p>
          <a:p>
            <a:endParaRPr lang="en-US" sz="2400" dirty="0"/>
          </a:p>
        </p:txBody>
      </p:sp>
    </p:spTree>
    <p:extLst>
      <p:ext uri="{BB962C8B-B14F-4D97-AF65-F5344CB8AC3E}">
        <p14:creationId xmlns:p14="http://schemas.microsoft.com/office/powerpoint/2010/main" val="1912151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08" y="514064"/>
            <a:ext cx="9790176" cy="6740307"/>
          </a:xfrm>
          <a:prstGeom prst="rect">
            <a:avLst/>
          </a:prstGeom>
        </p:spPr>
        <p:txBody>
          <a:bodyPr wrap="square">
            <a:spAutoFit/>
          </a:bodyPr>
          <a:lstStyle/>
          <a:p>
            <a:pPr marL="285750" indent="-285750">
              <a:buFont typeface="Wingdings" panose="05000000000000000000" pitchFamily="2" charset="2"/>
              <a:buChar char="q"/>
            </a:pPr>
            <a:r>
              <a:rPr lang="en-US" sz="2400" b="1" dirty="0" smtClean="0"/>
              <a:t>Confidentiality</a:t>
            </a:r>
          </a:p>
          <a:p>
            <a:endParaRPr lang="en-US" b="1" dirty="0"/>
          </a:p>
          <a:p>
            <a:r>
              <a:rPr lang="en-US" sz="2400" dirty="0"/>
              <a:t>A security measure which protects against the disclosure of information to parties other than the intended recipient is by no means the only way of ensuring the security</a:t>
            </a:r>
            <a:r>
              <a:rPr lang="en-US" dirty="0" smtClean="0"/>
              <a:t>.</a:t>
            </a:r>
          </a:p>
          <a:p>
            <a:endParaRPr lang="en-US" dirty="0" smtClean="0"/>
          </a:p>
          <a:p>
            <a:pPr marL="285750" indent="-285750">
              <a:buFont typeface="Wingdings" panose="05000000000000000000" pitchFamily="2" charset="2"/>
              <a:buChar char="q"/>
            </a:pPr>
            <a:r>
              <a:rPr lang="en-US" sz="2400" b="1" dirty="0" smtClean="0"/>
              <a:t>Integrity</a:t>
            </a:r>
            <a:endParaRPr lang="en-US" sz="2400" b="1" dirty="0"/>
          </a:p>
          <a:p>
            <a:endParaRPr lang="en-US" sz="2400" b="1" dirty="0"/>
          </a:p>
          <a:p>
            <a:r>
              <a:rPr lang="en-US" sz="2400" dirty="0"/>
              <a:t>Integrity of information refers to protecting information from being modified by unauthorized </a:t>
            </a:r>
            <a:r>
              <a:rPr lang="en-US" sz="2400" dirty="0" smtClean="0"/>
              <a:t>parties</a:t>
            </a:r>
          </a:p>
          <a:p>
            <a:endParaRPr lang="en-US" sz="2400" dirty="0"/>
          </a:p>
          <a:p>
            <a:pPr marL="285750" indent="-285750">
              <a:buFont typeface="Wingdings" panose="05000000000000000000" pitchFamily="2" charset="2"/>
              <a:buChar char="q"/>
            </a:pPr>
            <a:r>
              <a:rPr lang="en-US" sz="2400" b="1" dirty="0"/>
              <a:t>Authentication</a:t>
            </a:r>
          </a:p>
          <a:p>
            <a:r>
              <a:rPr lang="en-US" sz="2400" dirty="0"/>
              <a:t>This might involve confirming the identity of a person, tracing the origins of an artifact, ensuring that a product is what its packaging and labeling claims to be, or assuring that a computer program is a trusted one</a:t>
            </a:r>
          </a:p>
          <a:p>
            <a:endParaRPr lang="en-US" sz="2400" dirty="0"/>
          </a:p>
          <a:p>
            <a:endParaRPr lang="en-US" dirty="0"/>
          </a:p>
          <a:p>
            <a:endParaRPr lang="en-US" dirty="0"/>
          </a:p>
        </p:txBody>
      </p:sp>
    </p:spTree>
    <p:extLst>
      <p:ext uri="{BB962C8B-B14F-4D97-AF65-F5344CB8AC3E}">
        <p14:creationId xmlns:p14="http://schemas.microsoft.com/office/powerpoint/2010/main" val="4127263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360" y="166592"/>
            <a:ext cx="10186416" cy="7109639"/>
          </a:xfrm>
          <a:prstGeom prst="rect">
            <a:avLst/>
          </a:prstGeom>
        </p:spPr>
        <p:txBody>
          <a:bodyPr wrap="square">
            <a:spAutoFit/>
          </a:bodyPr>
          <a:lstStyle/>
          <a:p>
            <a:pPr marL="342900" indent="-342900">
              <a:buFont typeface="Wingdings" panose="05000000000000000000" pitchFamily="2" charset="2"/>
              <a:buChar char="q"/>
            </a:pPr>
            <a:r>
              <a:rPr lang="en-US" sz="2400" b="1" dirty="0" smtClean="0"/>
              <a:t>Authorization</a:t>
            </a:r>
            <a:endParaRPr lang="en-US" sz="2400" b="1" dirty="0"/>
          </a:p>
          <a:p>
            <a:r>
              <a:rPr lang="en-US" sz="2400" dirty="0"/>
              <a:t>The process of determining that a requester is allowed to receive a service or perform an operation.</a:t>
            </a:r>
          </a:p>
          <a:p>
            <a:r>
              <a:rPr lang="en-US" sz="2400" dirty="0">
                <a:hlinkClick r:id="rId2" tooltip="Access control"/>
              </a:rPr>
              <a:t>Access control</a:t>
            </a:r>
            <a:r>
              <a:rPr lang="en-US" sz="2400" dirty="0"/>
              <a:t> is an example of authorization</a:t>
            </a:r>
            <a:r>
              <a:rPr lang="en-US" sz="2400" dirty="0" smtClean="0"/>
              <a:t>.</a:t>
            </a:r>
          </a:p>
          <a:p>
            <a:endParaRPr lang="en-US" sz="2400" dirty="0"/>
          </a:p>
          <a:p>
            <a:pPr marL="342900" indent="-342900">
              <a:buFont typeface="Wingdings" panose="05000000000000000000" pitchFamily="2" charset="2"/>
              <a:buChar char="q"/>
            </a:pPr>
            <a:r>
              <a:rPr lang="en-US" sz="2400" b="1" dirty="0" smtClean="0"/>
              <a:t>Availability</a:t>
            </a:r>
            <a:endParaRPr lang="en-US" sz="2400" b="1" dirty="0"/>
          </a:p>
          <a:p>
            <a:r>
              <a:rPr lang="en-US" sz="2400" dirty="0"/>
              <a:t>Assuring information and communications services will be ready for use when expected.</a:t>
            </a:r>
          </a:p>
          <a:p>
            <a:r>
              <a:rPr lang="en-US" sz="2400" dirty="0"/>
              <a:t>Information must be kept available to authorized persons when they need it.</a:t>
            </a:r>
          </a:p>
          <a:p>
            <a:endParaRPr lang="en-US" sz="2400" dirty="0" smtClean="0"/>
          </a:p>
          <a:p>
            <a:pPr marL="342900" indent="-342900">
              <a:buFont typeface="Wingdings" panose="05000000000000000000" pitchFamily="2" charset="2"/>
              <a:buChar char="q"/>
            </a:pPr>
            <a:r>
              <a:rPr lang="en-US" sz="2400" b="1" dirty="0" smtClean="0"/>
              <a:t>Non-repudiation (acknowledgment) </a:t>
            </a:r>
            <a:endParaRPr lang="en-US" sz="2400" b="1" dirty="0"/>
          </a:p>
          <a:p>
            <a:r>
              <a:rPr lang="en-US" sz="2400" dirty="0"/>
              <a:t>In reference to digital security, non-repudiation means to ensure that a transferred message has been sent and received by the parties claiming to have sent and received the message. Non-repudiation is a way to guarantee that the sender of a message cannot later deny having sent the message and that the recipient cannot deny having received the message.</a:t>
            </a:r>
          </a:p>
          <a:p>
            <a:endParaRPr lang="en-US" sz="2400" dirty="0"/>
          </a:p>
        </p:txBody>
      </p:sp>
    </p:spTree>
    <p:extLst>
      <p:ext uri="{BB962C8B-B14F-4D97-AF65-F5344CB8AC3E}">
        <p14:creationId xmlns:p14="http://schemas.microsoft.com/office/powerpoint/2010/main" val="3854394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224" y="691587"/>
            <a:ext cx="9241536" cy="5940088"/>
          </a:xfrm>
          <a:prstGeom prst="rect">
            <a:avLst/>
          </a:prstGeom>
        </p:spPr>
        <p:txBody>
          <a:bodyPr wrap="square">
            <a:spAutoFit/>
          </a:bodyPr>
          <a:lstStyle/>
          <a:p>
            <a:r>
              <a:rPr lang="en-US" sz="2800" b="1" dirty="0" smtClean="0"/>
              <a:t>Example :</a:t>
            </a:r>
          </a:p>
          <a:p>
            <a:pPr marL="285750" indent="-285750">
              <a:buFont typeface="Wingdings" panose="05000000000000000000" pitchFamily="2" charset="2"/>
              <a:buChar char="v"/>
            </a:pPr>
            <a:r>
              <a:rPr lang="en-US" sz="3200" dirty="0" smtClean="0"/>
              <a:t>A </a:t>
            </a:r>
            <a:r>
              <a:rPr lang="en-US" sz="3200" dirty="0"/>
              <a:t>Student Management System is insecure if ‘Admission’ branch can edit the data of ‘Exam’ </a:t>
            </a:r>
            <a:r>
              <a:rPr lang="en-US" sz="3200" dirty="0" smtClean="0"/>
              <a:t>branch</a:t>
            </a:r>
          </a:p>
          <a:p>
            <a:pPr marL="285750" indent="-285750">
              <a:buFont typeface="Wingdings" panose="05000000000000000000" pitchFamily="2" charset="2"/>
              <a:buChar char="v"/>
            </a:pPr>
            <a:r>
              <a:rPr lang="en-US" sz="3200" dirty="0" smtClean="0"/>
              <a:t>An </a:t>
            </a:r>
            <a:r>
              <a:rPr lang="en-US" sz="3200" dirty="0"/>
              <a:t>ERP system is not secure if DEO (data entry operator) can generate ‘Reports</a:t>
            </a:r>
            <a:r>
              <a:rPr lang="en-US" sz="3200" dirty="0" smtClean="0"/>
              <a:t>’</a:t>
            </a:r>
          </a:p>
          <a:p>
            <a:pPr marL="285750" indent="-285750">
              <a:buFont typeface="Wingdings" panose="05000000000000000000" pitchFamily="2" charset="2"/>
              <a:buChar char="v"/>
            </a:pPr>
            <a:r>
              <a:rPr lang="en-US" sz="3200" dirty="0"/>
              <a:t> An online Shopping Mall has no security if customer’s Credit Card Detail is not </a:t>
            </a:r>
            <a:r>
              <a:rPr lang="en-US" sz="3200" dirty="0" smtClean="0"/>
              <a:t>encrypted</a:t>
            </a:r>
          </a:p>
          <a:p>
            <a:pPr marL="285750" indent="-285750">
              <a:buFont typeface="Wingdings" panose="05000000000000000000" pitchFamily="2" charset="2"/>
              <a:buChar char="v"/>
            </a:pPr>
            <a:r>
              <a:rPr lang="en-US" sz="3200" dirty="0" smtClean="0"/>
              <a:t>A </a:t>
            </a:r>
            <a:r>
              <a:rPr lang="en-US" sz="3200" dirty="0"/>
              <a:t>custom software possess inadequate security if an SQL query retrieves actual passwords of its users</a:t>
            </a:r>
          </a:p>
        </p:txBody>
      </p:sp>
    </p:spTree>
    <p:extLst>
      <p:ext uri="{BB962C8B-B14F-4D97-AF65-F5344CB8AC3E}">
        <p14:creationId xmlns:p14="http://schemas.microsoft.com/office/powerpoint/2010/main" val="2945176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0006"/>
          </a:xfrm>
        </p:spPr>
        <p:txBody>
          <a:bodyPr>
            <a:normAutofit fontScale="90000"/>
          </a:bodyPr>
          <a:lstStyle/>
          <a:p>
            <a:r>
              <a:rPr lang="en-US" dirty="0" smtClean="0"/>
              <a:t>Performance Testing</a:t>
            </a:r>
            <a:endParaRPr lang="en-US" dirty="0"/>
          </a:p>
        </p:txBody>
      </p:sp>
      <p:sp>
        <p:nvSpPr>
          <p:cNvPr id="3" name="Content Placeholder 2"/>
          <p:cNvSpPr>
            <a:spLocks noGrp="1"/>
          </p:cNvSpPr>
          <p:nvPr>
            <p:ph idx="1"/>
          </p:nvPr>
        </p:nvSpPr>
        <p:spPr>
          <a:xfrm>
            <a:off x="2589212" y="1327355"/>
            <a:ext cx="8915400" cy="5250426"/>
          </a:xfrm>
        </p:spPr>
        <p:txBody>
          <a:bodyPr>
            <a:normAutofit fontScale="92500"/>
          </a:bodyPr>
          <a:lstStyle/>
          <a:p>
            <a:r>
              <a:rPr lang="en-US" sz="2400" dirty="0" smtClean="0"/>
              <a:t>Performance Testing is a type of testing to ensure software applications will perform well under their expected workload.</a:t>
            </a:r>
          </a:p>
          <a:p>
            <a:r>
              <a:rPr lang="en-US" sz="2400" dirty="0" smtClean="0"/>
              <a:t> A software application's performance like its response time, reliability, resource usage and scalability do matter. </a:t>
            </a:r>
          </a:p>
          <a:p>
            <a:r>
              <a:rPr lang="en-US" sz="2400" dirty="0" smtClean="0"/>
              <a:t>The goal of Performance Testing is not to find bugs but to eliminate performance bottlenecks.</a:t>
            </a:r>
          </a:p>
          <a:p>
            <a:r>
              <a:rPr lang="en-US" sz="2400" dirty="0" smtClean="0"/>
              <a:t>The focus of Performance Testing is checking a software program's</a:t>
            </a:r>
          </a:p>
          <a:p>
            <a:pPr>
              <a:buFont typeface="Wingdings" pitchFamily="2" charset="2"/>
              <a:buChar char="Ø"/>
            </a:pPr>
            <a:r>
              <a:rPr lang="en-US" sz="2400" dirty="0" smtClean="0"/>
              <a:t>Speed - Determines whether the application responds quickly</a:t>
            </a:r>
          </a:p>
          <a:p>
            <a:pPr>
              <a:buFont typeface="Wingdings" pitchFamily="2" charset="2"/>
              <a:buChar char="Ø"/>
            </a:pPr>
            <a:r>
              <a:rPr lang="en-US" sz="2400" dirty="0" smtClean="0"/>
              <a:t>Scalability - Determines maximum user load the software application can handle.</a:t>
            </a:r>
          </a:p>
          <a:p>
            <a:pPr>
              <a:buFont typeface="Wingdings" pitchFamily="2" charset="2"/>
              <a:buChar char="Ø"/>
            </a:pPr>
            <a:r>
              <a:rPr lang="en-US" sz="2400" dirty="0" smtClean="0"/>
              <a:t>Stability - Determines if the application is stable under varying loads</a:t>
            </a:r>
          </a:p>
          <a:p>
            <a:pPr>
              <a:buNone/>
            </a:pPr>
            <a:endParaRPr lang="en-US" dirty="0"/>
          </a:p>
        </p:txBody>
      </p:sp>
    </p:spTree>
    <p:extLst>
      <p:ext uri="{BB962C8B-B14F-4D97-AF65-F5344CB8AC3E}">
        <p14:creationId xmlns:p14="http://schemas.microsoft.com/office/powerpoint/2010/main" val="1454010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1232"/>
          </a:xfrm>
        </p:spPr>
        <p:txBody>
          <a:bodyPr>
            <a:normAutofit/>
          </a:bodyPr>
          <a:lstStyle/>
          <a:p>
            <a:r>
              <a:rPr lang="en-US" sz="4000" b="1" dirty="0" smtClean="0"/>
              <a:t>Performance Testing Process</a:t>
            </a:r>
            <a:endParaRPr lang="en-US" sz="4000" b="1" dirty="0"/>
          </a:p>
        </p:txBody>
      </p:sp>
      <p:pic>
        <p:nvPicPr>
          <p:cNvPr id="4" name="Content Placeholder 3" descr="performance-testing-process.jpg"/>
          <p:cNvPicPr>
            <a:picLocks noGrp="1" noChangeAspect="1"/>
          </p:cNvPicPr>
          <p:nvPr>
            <p:ph idx="1"/>
          </p:nvPr>
        </p:nvPicPr>
        <p:blipFill>
          <a:blip r:embed="rId2" cstate="print"/>
          <a:stretch>
            <a:fillRect/>
          </a:stretch>
        </p:blipFill>
        <p:spPr>
          <a:xfrm>
            <a:off x="1799303" y="1504336"/>
            <a:ext cx="8863781" cy="474898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819" y="309716"/>
            <a:ext cx="9704439" cy="6001643"/>
          </a:xfrm>
          <a:prstGeom prst="rect">
            <a:avLst/>
          </a:prstGeom>
        </p:spPr>
        <p:txBody>
          <a:bodyPr wrap="square">
            <a:spAutoFit/>
          </a:bodyPr>
          <a:lstStyle/>
          <a:p>
            <a:r>
              <a:rPr lang="en-US" b="1" dirty="0" smtClean="0"/>
              <a:t>1) </a:t>
            </a:r>
            <a:r>
              <a:rPr lang="en-US" sz="2400" b="1" dirty="0" smtClean="0"/>
              <a:t>Identify your testing environment –</a:t>
            </a:r>
          </a:p>
          <a:p>
            <a:r>
              <a:rPr lang="en-US" sz="2400" dirty="0" smtClean="0"/>
              <a:t>Do proper requirement study &amp; analyzing test goals and its objectives. Also determine the testing scope along with test Initiation Checklist. Identify the logical and physical production architecture for performance testing, identify the software, hardware and networks configurations required for kick off the performance testing. Compare the both test and production environments while identifying the testing environment. Get resolve the environment-related concerns if any, analyze that whether additional tools are required for performance testing. This step also helps to identify the probable challenges tester may face while performance testing.</a:t>
            </a:r>
          </a:p>
          <a:p>
            <a:r>
              <a:rPr lang="en-US" sz="2400" b="1" dirty="0" smtClean="0"/>
              <a:t>2) Identify the performance acceptance criteria –</a:t>
            </a:r>
          </a:p>
          <a:p>
            <a:r>
              <a:rPr lang="en-US" sz="2400" dirty="0" smtClean="0"/>
              <a:t>Identify the desired performance characteristics of the application like Response time, Throughput and Resource utilization.</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a:t>
            </a:r>
            <a:endParaRPr lang="en-US" dirty="0"/>
          </a:p>
        </p:txBody>
      </p:sp>
      <p:sp>
        <p:nvSpPr>
          <p:cNvPr id="3" name="Content Placeholder 2"/>
          <p:cNvSpPr>
            <a:spLocks noGrp="1"/>
          </p:cNvSpPr>
          <p:nvPr>
            <p:ph idx="1"/>
          </p:nvPr>
        </p:nvSpPr>
        <p:spPr>
          <a:xfrm>
            <a:off x="2589212" y="1564105"/>
            <a:ext cx="8915400" cy="4900863"/>
          </a:xfrm>
        </p:spPr>
        <p:txBody>
          <a:bodyPr>
            <a:normAutofit fontScale="92500"/>
          </a:bodyPr>
          <a:lstStyle/>
          <a:p>
            <a:r>
              <a:rPr lang="en-US" sz="2400" b="1" dirty="0"/>
              <a:t>Unit Testing</a:t>
            </a:r>
            <a:r>
              <a:rPr lang="en-US" sz="2400" dirty="0"/>
              <a:t> is a </a:t>
            </a:r>
            <a:r>
              <a:rPr lang="en-US" sz="2400" dirty="0">
                <a:hlinkClick r:id="rId2"/>
              </a:rPr>
              <a:t>level of software testing</a:t>
            </a:r>
            <a:r>
              <a:rPr lang="en-US" sz="2400" dirty="0"/>
              <a:t> where </a:t>
            </a:r>
            <a:r>
              <a:rPr lang="en-US" sz="2400" dirty="0">
                <a:solidFill>
                  <a:srgbClr val="FF0000"/>
                </a:solidFill>
              </a:rPr>
              <a:t>individual units/ components </a:t>
            </a:r>
            <a:r>
              <a:rPr lang="en-US" sz="2400" dirty="0"/>
              <a:t>of a software are tested. The purpose is to </a:t>
            </a:r>
            <a:r>
              <a:rPr lang="en-US" sz="2400" dirty="0">
                <a:solidFill>
                  <a:srgbClr val="FF0000"/>
                </a:solidFill>
              </a:rPr>
              <a:t>validate that each unit of the software performs as designed</a:t>
            </a:r>
            <a:r>
              <a:rPr lang="en-US" sz="2400" dirty="0" smtClean="0">
                <a:solidFill>
                  <a:srgbClr val="FF0000"/>
                </a:solidFill>
              </a:rPr>
              <a:t>.</a:t>
            </a:r>
          </a:p>
          <a:p>
            <a:r>
              <a:rPr lang="en-US" sz="2400" dirty="0"/>
              <a:t>Unit Testing is the first level of testing and is performed prior to </a:t>
            </a:r>
            <a:r>
              <a:rPr lang="en-US" sz="2400" dirty="0">
                <a:hlinkClick r:id="rId3"/>
              </a:rPr>
              <a:t>Integration Testing</a:t>
            </a:r>
            <a:r>
              <a:rPr lang="en-US" sz="2400" dirty="0"/>
              <a:t>.</a:t>
            </a:r>
            <a:endParaRPr lang="en-US" sz="2400" dirty="0" smtClean="0">
              <a:solidFill>
                <a:srgbClr val="FF0000"/>
              </a:solidFill>
            </a:endParaRPr>
          </a:p>
          <a:p>
            <a:r>
              <a:rPr lang="en-US" sz="2400" dirty="0"/>
              <a:t>A unit is the smallest testable part of software. It usually has one or a few inputs and usually a single output</a:t>
            </a:r>
            <a:r>
              <a:rPr lang="en-US" sz="2400" dirty="0" smtClean="0"/>
              <a:t>.</a:t>
            </a:r>
          </a:p>
          <a:p>
            <a:r>
              <a:rPr lang="en-US" sz="2400" dirty="0"/>
              <a:t>It is executed by the Developer.</a:t>
            </a:r>
          </a:p>
          <a:p>
            <a:r>
              <a:rPr lang="en-US" sz="2400" dirty="0"/>
              <a:t>Unit Testing is performed by using the </a:t>
            </a:r>
            <a:r>
              <a:rPr lang="en-US" sz="2400" dirty="0">
                <a:hlinkClick r:id="rId4"/>
              </a:rPr>
              <a:t>White Box Testing</a:t>
            </a:r>
            <a:r>
              <a:rPr lang="en-US" sz="2400" dirty="0"/>
              <a:t> method</a:t>
            </a:r>
            <a:endParaRPr lang="en-US" sz="2400" dirty="0" smtClean="0">
              <a:solidFill>
                <a:srgbClr val="FF0000"/>
              </a:solidFill>
            </a:endParaRPr>
          </a:p>
          <a:p>
            <a:r>
              <a:rPr lang="en-US" sz="2400" dirty="0"/>
              <a:t>Example: - A function, method, Loop or statement in program is working fine. </a:t>
            </a:r>
            <a:endParaRPr lang="en-US" sz="2400"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3877271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065" y="634181"/>
            <a:ext cx="9881419" cy="6001643"/>
          </a:xfrm>
          <a:prstGeom prst="rect">
            <a:avLst/>
          </a:prstGeom>
        </p:spPr>
        <p:txBody>
          <a:bodyPr wrap="square">
            <a:spAutoFit/>
          </a:bodyPr>
          <a:lstStyle/>
          <a:p>
            <a:r>
              <a:rPr lang="en-US" b="1" dirty="0" smtClean="0"/>
              <a:t>3) </a:t>
            </a:r>
            <a:r>
              <a:rPr lang="en-US" sz="2400" b="1" dirty="0" smtClean="0"/>
              <a:t>Plan &amp; design performance tests –</a:t>
            </a:r>
          </a:p>
          <a:p>
            <a:r>
              <a:rPr lang="en-US" sz="2400" dirty="0" smtClean="0"/>
              <a:t>Planning and designing performance tests involves identifying key usage scenarios, determining appropriate variability across users, identifying and generating test data, and specifying the metrics to be collected. Ultimately, these items will provide the foundation for workloads and workload profiles. The output of this stage is prerequisites for Test execution are ready, all required resources, tools &amp; test data are ready.</a:t>
            </a:r>
          </a:p>
          <a:p>
            <a:r>
              <a:rPr lang="en-US" sz="2400" b="1" dirty="0" smtClean="0"/>
              <a:t>4) Configuring the test environment –</a:t>
            </a:r>
          </a:p>
          <a:p>
            <a:r>
              <a:rPr lang="en-US" sz="2400" dirty="0" smtClean="0"/>
              <a:t>Prepare with conceptual strategy, available tools, designed tests along with testing environment before execution. The output of this stage is configured load-generation environment and resource-monitoring tools.</a:t>
            </a:r>
          </a:p>
          <a:p>
            <a:r>
              <a:rPr lang="en-US" sz="2400" b="1" dirty="0" smtClean="0"/>
              <a:t>5) Implement test design –</a:t>
            </a:r>
          </a:p>
          <a:p>
            <a:r>
              <a:rPr lang="en-US" sz="2400" dirty="0" smtClean="0"/>
              <a:t>According to test planning and design create your performance tests.</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083" y="486697"/>
            <a:ext cx="10264877" cy="6001643"/>
          </a:xfrm>
          <a:prstGeom prst="rect">
            <a:avLst/>
          </a:prstGeom>
        </p:spPr>
        <p:txBody>
          <a:bodyPr wrap="square">
            <a:spAutoFit/>
          </a:bodyPr>
          <a:lstStyle/>
          <a:p>
            <a:r>
              <a:rPr lang="en-US" sz="2400" b="1" dirty="0" smtClean="0"/>
              <a:t>6) Execute the tests –</a:t>
            </a:r>
          </a:p>
          <a:p>
            <a:r>
              <a:rPr lang="en-US" sz="2400" dirty="0" smtClean="0"/>
              <a:t>Collect and analyze the data.</a:t>
            </a:r>
          </a:p>
          <a:p>
            <a:r>
              <a:rPr lang="en-US" sz="2400" dirty="0" smtClean="0"/>
              <a:t>Problem Investigation like bottlenecks (memory, disk, processor, process, cache, network, etc.) resource usage like (memory, CPU, network, etc.,)</a:t>
            </a:r>
          </a:p>
          <a:p>
            <a:r>
              <a:rPr lang="en-US" sz="2400" dirty="0" smtClean="0"/>
              <a:t>Generate the Performance analysis reports containing all performance attributes of the application.</a:t>
            </a:r>
          </a:p>
          <a:p>
            <a:r>
              <a:rPr lang="en-US" sz="2400" dirty="0" smtClean="0"/>
              <a:t>Based on the analysis prepare recommendation report.</a:t>
            </a:r>
          </a:p>
          <a:p>
            <a:r>
              <a:rPr lang="en-US" sz="2400" dirty="0" smtClean="0"/>
              <a:t>Repeat the above test for the new build received from client after fixing the bugs and implementing the recommendations</a:t>
            </a:r>
          </a:p>
          <a:p>
            <a:r>
              <a:rPr lang="en-US" sz="2400" b="1" dirty="0" smtClean="0"/>
              <a:t>7) Analyze Results, Report, and Retest</a:t>
            </a:r>
          </a:p>
          <a:p>
            <a:r>
              <a:rPr lang="en-US" sz="2400" dirty="0" smtClean="0"/>
              <a:t>Consolidate, analyze and share test results.</a:t>
            </a:r>
          </a:p>
          <a:p>
            <a:r>
              <a:rPr lang="en-US" sz="2400" dirty="0" smtClean="0"/>
              <a:t>Based on the test report re-prioritize the test &amp; re-execute the same. If any specific test result within the specified metric limit &amp; all results are between the thresholds limits then testing of same scenario on particular configuration is completed.</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592925" y="624110"/>
            <a:ext cx="8911687" cy="939219"/>
          </a:xfrm>
        </p:spPr>
        <p:txBody>
          <a:bodyPr>
            <a:normAutofit fontScale="90000"/>
          </a:bodyPr>
          <a:lstStyle/>
          <a:p>
            <a:r>
              <a:rPr lang="en-US" dirty="0" smtClean="0"/>
              <a:t>Test objectives frequently include the following: </a:t>
            </a:r>
            <a:endParaRPr lang="en-US" dirty="0"/>
          </a:p>
        </p:txBody>
      </p:sp>
      <p:sp>
        <p:nvSpPr>
          <p:cNvPr id="21" name="Content Placeholder 20"/>
          <p:cNvSpPr>
            <a:spLocks noGrp="1"/>
          </p:cNvSpPr>
          <p:nvPr>
            <p:ph idx="1"/>
          </p:nvPr>
        </p:nvSpPr>
        <p:spPr>
          <a:xfrm>
            <a:off x="2589212" y="1622323"/>
            <a:ext cx="8915400" cy="4778477"/>
          </a:xfrm>
        </p:spPr>
        <p:txBody>
          <a:bodyPr>
            <a:normAutofit fontScale="92500" lnSpcReduction="10000"/>
          </a:bodyPr>
          <a:lstStyle/>
          <a:p>
            <a:pPr>
              <a:buNone/>
            </a:pPr>
            <a:endParaRPr lang="en-US" dirty="0" smtClean="0"/>
          </a:p>
          <a:p>
            <a:r>
              <a:rPr lang="en-US" sz="2600" b="1" dirty="0" smtClean="0"/>
              <a:t>Response time.</a:t>
            </a:r>
            <a:r>
              <a:rPr lang="en-US" sz="2600" dirty="0" smtClean="0"/>
              <a:t> For example, the product catalog must be displayed in less than 3 seconds.</a:t>
            </a:r>
          </a:p>
          <a:p>
            <a:pPr>
              <a:buNone/>
            </a:pPr>
            <a:endParaRPr lang="en-US" sz="2600" b="1" dirty="0" smtClean="0"/>
          </a:p>
          <a:p>
            <a:r>
              <a:rPr lang="en-US" sz="2600" b="1" dirty="0" smtClean="0"/>
              <a:t>Throughput.</a:t>
            </a:r>
            <a:r>
              <a:rPr lang="en-US" sz="2600" dirty="0" smtClean="0"/>
              <a:t> For example, the system must support 100 transactions per second.</a:t>
            </a:r>
          </a:p>
          <a:p>
            <a:endParaRPr lang="en-US" sz="2600" dirty="0" smtClean="0"/>
          </a:p>
          <a:p>
            <a:r>
              <a:rPr lang="en-US" sz="2600" b="1" dirty="0" smtClean="0"/>
              <a:t>Resource utilization.</a:t>
            </a:r>
            <a:r>
              <a:rPr lang="en-US" sz="2600" dirty="0" smtClean="0"/>
              <a:t> A frequently overlooked aspect is the amount of resources </a:t>
            </a:r>
            <a:br>
              <a:rPr lang="en-US" sz="2600" dirty="0" smtClean="0"/>
            </a:br>
            <a:r>
              <a:rPr lang="en-US" sz="2600" dirty="0" smtClean="0"/>
              <a:t>your application is consuming, in terms of processor, memory, disk input output </a:t>
            </a:r>
            <a:br>
              <a:rPr lang="en-US" sz="2600" dirty="0" smtClean="0"/>
            </a:br>
            <a:r>
              <a:rPr lang="en-US" sz="2600" dirty="0" smtClean="0"/>
              <a:t>(I/O), and network I/O.</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35980"/>
          </a:xfrm>
        </p:spPr>
        <p:txBody>
          <a:bodyPr/>
          <a:lstStyle/>
          <a:p>
            <a:r>
              <a:rPr lang="en-US" b="1" dirty="0" smtClean="0"/>
              <a:t>Types of Performance Testing</a:t>
            </a:r>
            <a:endParaRPr lang="en-US" b="1" dirty="0"/>
          </a:p>
        </p:txBody>
      </p:sp>
      <p:sp>
        <p:nvSpPr>
          <p:cNvPr id="3" name="Content Placeholder 2"/>
          <p:cNvSpPr>
            <a:spLocks noGrp="1"/>
          </p:cNvSpPr>
          <p:nvPr>
            <p:ph idx="1"/>
          </p:nvPr>
        </p:nvSpPr>
        <p:spPr>
          <a:xfrm>
            <a:off x="2530219" y="1499419"/>
            <a:ext cx="8915400" cy="3777622"/>
          </a:xfrm>
        </p:spPr>
        <p:txBody>
          <a:bodyPr/>
          <a:lstStyle/>
          <a:p>
            <a:pPr fontAlgn="base"/>
            <a:r>
              <a:rPr lang="en-US" sz="4400" dirty="0" smtClean="0"/>
              <a:t>Load test</a:t>
            </a:r>
          </a:p>
          <a:p>
            <a:pPr fontAlgn="base"/>
            <a:r>
              <a:rPr lang="en-US" sz="4400" dirty="0" smtClean="0"/>
              <a:t>Stress test</a:t>
            </a:r>
          </a:p>
          <a:p>
            <a:pPr fontAlgn="base"/>
            <a:r>
              <a:rPr lang="en-US" sz="4400" dirty="0" smtClean="0"/>
              <a:t>Data Volume Testing</a:t>
            </a:r>
          </a:p>
          <a:p>
            <a:pPr fontAlgn="base"/>
            <a:r>
              <a:rPr lang="en-US" sz="4400" dirty="0" smtClean="0"/>
              <a:t>Storage Testing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2238"/>
          </a:xfrm>
        </p:spPr>
        <p:txBody>
          <a:bodyPr>
            <a:normAutofit fontScale="90000"/>
          </a:bodyPr>
          <a:lstStyle/>
          <a:p>
            <a:r>
              <a:rPr lang="en-US" b="1" dirty="0" smtClean="0"/>
              <a:t>Load Testing</a:t>
            </a:r>
            <a:r>
              <a:rPr lang="en-US" dirty="0" smtClean="0"/>
              <a:t/>
            </a:r>
            <a:br>
              <a:rPr lang="en-US" dirty="0" smtClean="0"/>
            </a:br>
            <a:endParaRPr lang="en-US" dirty="0"/>
          </a:p>
        </p:txBody>
      </p:sp>
      <p:sp>
        <p:nvSpPr>
          <p:cNvPr id="3" name="Content Placeholder 2"/>
          <p:cNvSpPr>
            <a:spLocks noGrp="1"/>
          </p:cNvSpPr>
          <p:nvPr>
            <p:ph idx="1"/>
          </p:nvPr>
        </p:nvSpPr>
        <p:spPr>
          <a:xfrm>
            <a:off x="1769805" y="1268360"/>
            <a:ext cx="10073149" cy="5353665"/>
          </a:xfrm>
        </p:spPr>
        <p:txBody>
          <a:bodyPr>
            <a:normAutofit lnSpcReduction="10000"/>
          </a:bodyPr>
          <a:lstStyle/>
          <a:p>
            <a:r>
              <a:rPr lang="en-US" sz="2400" dirty="0" smtClean="0"/>
              <a:t>Load Testing is type of performance testing to check system with constantly increasing the load on the system until the time load is reaches to its threshold value.</a:t>
            </a:r>
          </a:p>
          <a:p>
            <a:r>
              <a:rPr lang="en-US" sz="2400" dirty="0" smtClean="0"/>
              <a:t>Here Increasing load means increasing number of concurrent users, transactions &amp; check the behavior of application under test.</a:t>
            </a:r>
          </a:p>
          <a:p>
            <a:r>
              <a:rPr lang="en-US" sz="2400" dirty="0" smtClean="0"/>
              <a:t>It is normally carried out underneath controlled environment in order to distinguish between two different systems.</a:t>
            </a:r>
          </a:p>
          <a:p>
            <a:r>
              <a:rPr lang="en-US" sz="2400" dirty="0" smtClean="0"/>
              <a:t> The main purpose of load testing is to monitor the response time and staying power of application when system is performing well under heavy load. </a:t>
            </a:r>
          </a:p>
          <a:p>
            <a:r>
              <a:rPr lang="en-US" sz="2400" dirty="0" smtClean="0"/>
              <a:t>The successfully executed load testing is only if the specified test cases are executed without any error in allocated time.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examples of load testing:</a:t>
            </a:r>
            <a:br>
              <a:rPr lang="en-US" dirty="0" smtClean="0"/>
            </a:br>
            <a:endParaRPr lang="en-US" dirty="0"/>
          </a:p>
        </p:txBody>
      </p:sp>
      <p:sp>
        <p:nvSpPr>
          <p:cNvPr id="3" name="Content Placeholder 2"/>
          <p:cNvSpPr>
            <a:spLocks noGrp="1"/>
          </p:cNvSpPr>
          <p:nvPr>
            <p:ph idx="1"/>
          </p:nvPr>
        </p:nvSpPr>
        <p:spPr>
          <a:xfrm>
            <a:off x="2589212" y="1371600"/>
            <a:ext cx="8915400" cy="4539622"/>
          </a:xfrm>
        </p:spPr>
        <p:txBody>
          <a:bodyPr>
            <a:noAutofit/>
          </a:bodyPr>
          <a:lstStyle/>
          <a:p>
            <a:r>
              <a:rPr lang="en-US" sz="2400" dirty="0" smtClean="0"/>
              <a:t>Testing printer by sending large job.</a:t>
            </a:r>
          </a:p>
          <a:p>
            <a:r>
              <a:rPr lang="en-US" sz="2400" dirty="0" smtClean="0"/>
              <a:t>Editing a very large document for testing of word processor</a:t>
            </a:r>
          </a:p>
          <a:p>
            <a:r>
              <a:rPr lang="en-US" sz="2400" dirty="0" smtClean="0"/>
              <a:t>Continuously reading and writing data into hard disk.</a:t>
            </a:r>
          </a:p>
          <a:p>
            <a:r>
              <a:rPr lang="en-US" sz="2400" dirty="0" smtClean="0"/>
              <a:t>Running multiple applications simultaneously on server.</a:t>
            </a:r>
          </a:p>
          <a:p>
            <a:r>
              <a:rPr lang="en-US" sz="2400" dirty="0" smtClean="0"/>
              <a:t>Testing of mail server by accessing thousands of mailboxes</a:t>
            </a:r>
          </a:p>
          <a:p>
            <a:r>
              <a:rPr lang="en-US" sz="2400" dirty="0" smtClean="0"/>
              <a:t>In case of zero-volume testing &amp; system fed with zero load.</a:t>
            </a:r>
          </a:p>
          <a:p>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65477"/>
          </a:xfrm>
        </p:spPr>
        <p:txBody>
          <a:bodyPr/>
          <a:lstStyle/>
          <a:p>
            <a:r>
              <a:rPr lang="en-US" b="1" dirty="0" smtClean="0"/>
              <a:t>Stress Testing</a:t>
            </a:r>
            <a:endParaRPr lang="en-US" b="1" dirty="0"/>
          </a:p>
        </p:txBody>
      </p:sp>
      <p:sp>
        <p:nvSpPr>
          <p:cNvPr id="3" name="Content Placeholder 2"/>
          <p:cNvSpPr>
            <a:spLocks noGrp="1"/>
          </p:cNvSpPr>
          <p:nvPr>
            <p:ph idx="1"/>
          </p:nvPr>
        </p:nvSpPr>
        <p:spPr>
          <a:xfrm>
            <a:off x="1622323" y="1371599"/>
            <a:ext cx="9882289" cy="5220929"/>
          </a:xfrm>
        </p:spPr>
        <p:txBody>
          <a:bodyPr>
            <a:normAutofit/>
          </a:bodyPr>
          <a:lstStyle/>
          <a:p>
            <a:r>
              <a:rPr lang="en-US" sz="2400" dirty="0" smtClean="0"/>
              <a:t>Stress Testing is performance testing type to check the stability of software when hardware resources are not sufficient like CPU, memory, disk space etc.</a:t>
            </a:r>
          </a:p>
          <a:p>
            <a:r>
              <a:rPr lang="en-US" sz="2400" dirty="0" smtClean="0"/>
              <a:t>It is performed to find the upper limit capacity of the system and also to determine how the system performs if the current load goes well above the expected maximum.</a:t>
            </a:r>
          </a:p>
          <a:p>
            <a:r>
              <a:rPr lang="en-US" sz="2400" dirty="0" smtClean="0"/>
              <a:t>Main parameters to focus during Stress testing are “Response Time” and “Throughput”.</a:t>
            </a:r>
          </a:p>
          <a:p>
            <a:r>
              <a:rPr lang="en-US" sz="2400" dirty="0" smtClean="0"/>
              <a:t>Stress testing is Negative testing where we load the software with large number of concurrent users/processes which cannot be handled by the systems hardware resources. This testing is also known as </a:t>
            </a:r>
            <a:r>
              <a:rPr lang="en-US" sz="2400" b="1" dirty="0" smtClean="0"/>
              <a:t>Fatigue testing</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6484"/>
          </a:xfrm>
        </p:spPr>
        <p:txBody>
          <a:bodyPr/>
          <a:lstStyle/>
          <a:p>
            <a:r>
              <a:rPr lang="en-US" b="1" dirty="0" smtClean="0"/>
              <a:t>Data Volume Testing</a:t>
            </a:r>
            <a:endParaRPr lang="en-US" b="1" dirty="0"/>
          </a:p>
        </p:txBody>
      </p:sp>
      <p:sp>
        <p:nvSpPr>
          <p:cNvPr id="3" name="Content Placeholder 2"/>
          <p:cNvSpPr>
            <a:spLocks noGrp="1"/>
          </p:cNvSpPr>
          <p:nvPr>
            <p:ph idx="1"/>
          </p:nvPr>
        </p:nvSpPr>
        <p:spPr>
          <a:xfrm>
            <a:off x="1356852" y="1312606"/>
            <a:ext cx="10147760" cy="5250426"/>
          </a:xfrm>
        </p:spPr>
        <p:txBody>
          <a:bodyPr/>
          <a:lstStyle/>
          <a:p>
            <a:r>
              <a:rPr lang="en-US" sz="2400" dirty="0" smtClean="0"/>
              <a:t>Volume testing is non-functional testing which refers to testing a software application with a large amount of data to be processed to check the efficiency of the application. The main goal of this testing is to monitor the performance of application under varying database volumes.</a:t>
            </a:r>
          </a:p>
          <a:p>
            <a:r>
              <a:rPr lang="en-US" sz="2400" dirty="0" smtClean="0"/>
              <a:t> Volume testing determines how efficiently software performs with a large, projected amounts of data. It is also known as flood testing because the test floods the system with data.</a:t>
            </a:r>
          </a:p>
          <a:p>
            <a:r>
              <a:rPr lang="en-US" sz="2400" dirty="0" smtClean="0"/>
              <a:t>Under Volume Testing large no. of. Data is populated in database and the overall software system's behavior is monitored. The objective is to check software application's performance under varying database volumes.</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09722"/>
          </a:xfrm>
        </p:spPr>
        <p:txBody>
          <a:bodyPr/>
          <a:lstStyle/>
          <a:p>
            <a:r>
              <a:rPr lang="en-US" b="1" dirty="0" smtClean="0"/>
              <a:t>Storage Testing</a:t>
            </a:r>
            <a:endParaRPr lang="en-US" b="1" dirty="0"/>
          </a:p>
        </p:txBody>
      </p:sp>
      <p:sp>
        <p:nvSpPr>
          <p:cNvPr id="3" name="Content Placeholder 2"/>
          <p:cNvSpPr>
            <a:spLocks noGrp="1"/>
          </p:cNvSpPr>
          <p:nvPr>
            <p:ph idx="1"/>
          </p:nvPr>
        </p:nvSpPr>
        <p:spPr>
          <a:xfrm>
            <a:off x="2138516" y="1297858"/>
            <a:ext cx="9366096" cy="4613364"/>
          </a:xfrm>
        </p:spPr>
        <p:txBody>
          <a:bodyPr>
            <a:normAutofit/>
          </a:bodyPr>
          <a:lstStyle/>
          <a:p>
            <a:r>
              <a:rPr lang="en-US" sz="3200" dirty="0" smtClean="0"/>
              <a:t>Execution of our application under huge amounts of resources to estimate storage limitations to be handled by our application is called storage testing</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5" y="624110"/>
            <a:ext cx="8911687" cy="865477"/>
          </a:xfrm>
        </p:spPr>
        <p:txBody>
          <a:bodyPr/>
          <a:lstStyle/>
          <a:p>
            <a:r>
              <a:rPr lang="en-US" b="1" dirty="0" smtClean="0"/>
              <a:t>Usability Testing</a:t>
            </a:r>
            <a:endParaRPr lang="en-US" b="1" dirty="0"/>
          </a:p>
        </p:txBody>
      </p:sp>
      <p:sp>
        <p:nvSpPr>
          <p:cNvPr id="5" name="Content Placeholder 4"/>
          <p:cNvSpPr>
            <a:spLocks noGrp="1"/>
          </p:cNvSpPr>
          <p:nvPr>
            <p:ph idx="1"/>
          </p:nvPr>
        </p:nvSpPr>
        <p:spPr>
          <a:xfrm>
            <a:off x="1740310" y="1268360"/>
            <a:ext cx="10235380" cy="5589640"/>
          </a:xfrm>
        </p:spPr>
        <p:txBody>
          <a:bodyPr>
            <a:normAutofit/>
          </a:bodyPr>
          <a:lstStyle/>
          <a:p>
            <a:r>
              <a:rPr lang="en-US" sz="2400" dirty="0" smtClean="0"/>
              <a:t>In </a:t>
            </a:r>
            <a:r>
              <a:rPr lang="en-US" sz="2400" b="1" dirty="0" smtClean="0"/>
              <a:t>usability testing</a:t>
            </a:r>
            <a:r>
              <a:rPr lang="en-US" sz="2400" dirty="0" smtClean="0"/>
              <a:t> basically the testers tests the ease with which the user interfaces can be used. </a:t>
            </a:r>
          </a:p>
          <a:p>
            <a:r>
              <a:rPr lang="en-US" sz="2400" dirty="0" smtClean="0"/>
              <a:t> It tests that whether the application or the product built is user-friendly or not.</a:t>
            </a:r>
          </a:p>
          <a:p>
            <a:r>
              <a:rPr lang="en-US" sz="2400" dirty="0" smtClean="0"/>
              <a:t>Usability Testing is a </a:t>
            </a:r>
            <a:r>
              <a:rPr lang="en-US" sz="2400" b="1" dirty="0" smtClean="0">
                <a:hlinkClick r:id="rId2" tooltip="What is black box testing"/>
              </a:rPr>
              <a:t>black box testing</a:t>
            </a:r>
            <a:r>
              <a:rPr lang="en-US" sz="2400" dirty="0" smtClean="0"/>
              <a:t> technique.</a:t>
            </a:r>
          </a:p>
          <a:p>
            <a:r>
              <a:rPr lang="en-US" sz="2400" dirty="0" smtClean="0"/>
              <a:t>Usability testing also reveals whether users feel comfortable with your application or Web site according to different parameters – the flow, navigation and layout, speed and content – especially in comparison to prior or similar applications.</a:t>
            </a:r>
          </a:p>
          <a:p>
            <a:r>
              <a:rPr lang="en-US" sz="2400" dirty="0" smtClean="0"/>
              <a:t>Usability Testing tests the following features of the software.</a:t>
            </a:r>
          </a:p>
          <a:p>
            <a:r>
              <a:rPr lang="en-US" sz="2400" dirty="0" smtClean="0"/>
              <a:t>— How easy it is to use the software.</a:t>
            </a:r>
            <a:br>
              <a:rPr lang="en-US" sz="2400" dirty="0" smtClean="0"/>
            </a:br>
            <a:r>
              <a:rPr lang="en-US" sz="2400" dirty="0" smtClean="0"/>
              <a:t>— How easy it is to learn the software.</a:t>
            </a:r>
            <a:br>
              <a:rPr lang="en-US" sz="2400" dirty="0" smtClean="0"/>
            </a:br>
            <a:r>
              <a:rPr lang="en-US" sz="2400" dirty="0" smtClean="0"/>
              <a:t>— How convenient is the software to end user.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37873" y="1114926"/>
            <a:ext cx="6472989" cy="4365207"/>
          </a:xfrm>
          <a:prstGeom prst="rect">
            <a:avLst/>
          </a:prstGeom>
        </p:spPr>
      </p:pic>
    </p:spTree>
    <p:extLst>
      <p:ext uri="{BB962C8B-B14F-4D97-AF65-F5344CB8AC3E}">
        <p14:creationId xmlns:p14="http://schemas.microsoft.com/office/powerpoint/2010/main" val="238991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Usability testing includes the following five components:</a:t>
            </a:r>
            <a:endParaRPr lang="en-US" b="1" dirty="0"/>
          </a:p>
        </p:txBody>
      </p:sp>
      <p:sp>
        <p:nvSpPr>
          <p:cNvPr id="3" name="Content Placeholder 2"/>
          <p:cNvSpPr>
            <a:spLocks noGrp="1"/>
          </p:cNvSpPr>
          <p:nvPr>
            <p:ph idx="1"/>
          </p:nvPr>
        </p:nvSpPr>
        <p:spPr>
          <a:xfrm>
            <a:off x="1548581" y="2133600"/>
            <a:ext cx="10191135" cy="4281948"/>
          </a:xfrm>
        </p:spPr>
        <p:txBody>
          <a:bodyPr>
            <a:normAutofit/>
          </a:bodyPr>
          <a:lstStyle/>
          <a:p>
            <a:r>
              <a:rPr lang="en-US" sz="2400" b="1" dirty="0" err="1" smtClean="0"/>
              <a:t>Learnability</a:t>
            </a:r>
            <a:r>
              <a:rPr lang="en-US" sz="2400" b="1" dirty="0" smtClean="0"/>
              <a:t>: </a:t>
            </a:r>
            <a:r>
              <a:rPr lang="en-US" sz="2400" dirty="0" smtClean="0"/>
              <a:t>How easy is it for users to accomplish basic tasks the first time they encounter the design?</a:t>
            </a:r>
          </a:p>
          <a:p>
            <a:r>
              <a:rPr lang="en-US" sz="2400" b="1" dirty="0" smtClean="0"/>
              <a:t>Efficiency:</a:t>
            </a:r>
            <a:r>
              <a:rPr lang="en-US" sz="2400" dirty="0" smtClean="0"/>
              <a:t> How fast can experienced users accomplish tasks?</a:t>
            </a:r>
          </a:p>
          <a:p>
            <a:r>
              <a:rPr lang="en-US" sz="2400" b="1" dirty="0" err="1" smtClean="0"/>
              <a:t>Memorability</a:t>
            </a:r>
            <a:r>
              <a:rPr lang="en-US" sz="2400" b="1" dirty="0" smtClean="0"/>
              <a:t>:</a:t>
            </a:r>
            <a:r>
              <a:rPr lang="en-US" sz="2400" dirty="0" smtClean="0"/>
              <a:t> When users return to the design after a period of not using it, does the user remember enough to use it effectively the next time, or does the user have to start over again learning everything?</a:t>
            </a:r>
          </a:p>
          <a:p>
            <a:r>
              <a:rPr lang="en-US" sz="2400" b="1" dirty="0" smtClean="0"/>
              <a:t>Errors:</a:t>
            </a:r>
            <a:r>
              <a:rPr lang="en-US" sz="2400" dirty="0" smtClean="0"/>
              <a:t> How many errors do users make, how severe are these errors and how easily can they recover from the errors?</a:t>
            </a:r>
          </a:p>
          <a:p>
            <a:r>
              <a:rPr lang="en-US" sz="2400" b="1" dirty="0" smtClean="0"/>
              <a:t>Satisfaction:</a:t>
            </a:r>
            <a:r>
              <a:rPr lang="en-US" sz="2400" dirty="0" smtClean="0"/>
              <a:t> How much does the user like using the system?</a:t>
            </a:r>
          </a:p>
          <a:p>
            <a:pPr>
              <a:buNone/>
            </a:pP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of usability testing to the end user or the customer:</a:t>
            </a:r>
            <a:endParaRPr lang="en-US" b="1" dirty="0"/>
          </a:p>
        </p:txBody>
      </p:sp>
      <p:sp>
        <p:nvSpPr>
          <p:cNvPr id="3" name="Content Placeholder 2"/>
          <p:cNvSpPr>
            <a:spLocks noGrp="1"/>
          </p:cNvSpPr>
          <p:nvPr>
            <p:ph idx="1"/>
          </p:nvPr>
        </p:nvSpPr>
        <p:spPr/>
        <p:txBody>
          <a:bodyPr>
            <a:noAutofit/>
          </a:bodyPr>
          <a:lstStyle/>
          <a:p>
            <a:r>
              <a:rPr lang="en-US" sz="2800" dirty="0" smtClean="0"/>
              <a:t>Better quality software</a:t>
            </a:r>
          </a:p>
          <a:p>
            <a:endParaRPr lang="en-US" sz="2800" dirty="0" smtClean="0"/>
          </a:p>
          <a:p>
            <a:r>
              <a:rPr lang="en-US" sz="2800" dirty="0" smtClean="0"/>
              <a:t>Software is easier to use</a:t>
            </a:r>
          </a:p>
          <a:p>
            <a:endParaRPr lang="en-US" sz="2800" dirty="0" smtClean="0"/>
          </a:p>
          <a:p>
            <a:r>
              <a:rPr lang="en-US" sz="2800" dirty="0" smtClean="0"/>
              <a:t> Software is more readily accepted by users</a:t>
            </a:r>
          </a:p>
          <a:p>
            <a:endParaRPr lang="en-US" sz="2800" dirty="0" smtClean="0"/>
          </a:p>
          <a:p>
            <a:r>
              <a:rPr lang="en-US" sz="2800" dirty="0" smtClean="0"/>
              <a:t>Shortens the learning curve for new users</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 Testing</a:t>
            </a:r>
            <a:endParaRPr lang="en-US" dirty="0"/>
          </a:p>
        </p:txBody>
      </p:sp>
      <p:sp>
        <p:nvSpPr>
          <p:cNvPr id="3" name="Content Placeholder 2"/>
          <p:cNvSpPr>
            <a:spLocks noGrp="1"/>
          </p:cNvSpPr>
          <p:nvPr>
            <p:ph idx="1"/>
          </p:nvPr>
        </p:nvSpPr>
        <p:spPr/>
        <p:txBody>
          <a:bodyPr/>
          <a:lstStyle/>
          <a:p>
            <a:r>
              <a:rPr lang="en-US" dirty="0"/>
              <a:t>Compatibility Testing is a type of Software testing to check whether your software is capable of running on different hardware, operating systems, applications , network environments or</a:t>
            </a:r>
            <a:r>
              <a:rPr lang="en-US" dirty="0">
                <a:hlinkClick r:id="rId2"/>
              </a:rPr>
              <a:t> Mobile </a:t>
            </a:r>
            <a:r>
              <a:rPr lang="en-US" dirty="0"/>
              <a:t>devices</a:t>
            </a:r>
            <a:r>
              <a:rPr lang="en-US" dirty="0" smtClean="0"/>
              <a:t>.</a:t>
            </a:r>
          </a:p>
          <a:p>
            <a:r>
              <a:rPr lang="en-US" dirty="0"/>
              <a:t>Compatibility Testing is a type of the Non-functional </a:t>
            </a:r>
            <a:r>
              <a:rPr lang="en-US" dirty="0" smtClean="0"/>
              <a:t>testing</a:t>
            </a:r>
          </a:p>
          <a:p>
            <a:endParaRPr lang="en-US" dirty="0"/>
          </a:p>
        </p:txBody>
      </p:sp>
      <p:pic>
        <p:nvPicPr>
          <p:cNvPr id="4" name="Picture 3"/>
          <p:cNvPicPr>
            <a:picLocks noChangeAspect="1"/>
          </p:cNvPicPr>
          <p:nvPr/>
        </p:nvPicPr>
        <p:blipFill>
          <a:blip r:embed="rId3" cstate="print"/>
          <a:stretch>
            <a:fillRect/>
          </a:stretch>
        </p:blipFill>
        <p:spPr>
          <a:xfrm>
            <a:off x="3553206" y="3648457"/>
            <a:ext cx="5524500" cy="2404872"/>
          </a:xfrm>
          <a:prstGeom prst="rect">
            <a:avLst/>
          </a:prstGeom>
        </p:spPr>
      </p:pic>
    </p:spTree>
    <p:extLst>
      <p:ext uri="{BB962C8B-B14F-4D97-AF65-F5344CB8AC3E}">
        <p14:creationId xmlns:p14="http://schemas.microsoft.com/office/powerpoint/2010/main" val="1835659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344" y="201168"/>
            <a:ext cx="10241280" cy="6556248"/>
          </a:xfrm>
        </p:spPr>
        <p:txBody>
          <a:bodyPr>
            <a:normAutofit fontScale="62500" lnSpcReduction="20000"/>
          </a:bodyPr>
          <a:lstStyle/>
          <a:p>
            <a:r>
              <a:rPr lang="en-US" sz="3400" b="1" dirty="0"/>
              <a:t>Hardware</a:t>
            </a:r>
            <a:r>
              <a:rPr lang="en-US" sz="3400" dirty="0"/>
              <a:t> : It checks software to be compatible with different hardware configurations .</a:t>
            </a:r>
          </a:p>
          <a:p>
            <a:r>
              <a:rPr lang="en-US" sz="3400" b="1" dirty="0"/>
              <a:t>Operating Systems</a:t>
            </a:r>
            <a:r>
              <a:rPr lang="en-US" sz="3400" dirty="0"/>
              <a:t>: It checks your software to be compatible with different Operating Systems like Windows ,</a:t>
            </a:r>
            <a:r>
              <a:rPr lang="en-US" sz="3400" dirty="0">
                <a:hlinkClick r:id="rId2"/>
              </a:rPr>
              <a:t> Unix </a:t>
            </a:r>
            <a:r>
              <a:rPr lang="en-US" sz="3400" dirty="0"/>
              <a:t>, Mac OS etc.</a:t>
            </a:r>
          </a:p>
          <a:p>
            <a:r>
              <a:rPr lang="en-US" sz="3400" b="1" dirty="0"/>
              <a:t>Software</a:t>
            </a:r>
            <a:r>
              <a:rPr lang="en-US" sz="3400" dirty="0"/>
              <a:t>: It checks your developed software to be compatible with other </a:t>
            </a:r>
            <a:r>
              <a:rPr lang="en-US" sz="3400" dirty="0" smtClean="0"/>
              <a:t>software's. </a:t>
            </a:r>
            <a:r>
              <a:rPr lang="en-US" sz="3400" dirty="0"/>
              <a:t>For example: MS Word application should be compatible with other software like MS Outlook</a:t>
            </a:r>
            <a:r>
              <a:rPr lang="en-US" sz="3400" dirty="0" smtClean="0"/>
              <a:t>, MS </a:t>
            </a:r>
            <a:r>
              <a:rPr lang="en-US" sz="3400" dirty="0"/>
              <a:t>Excel </a:t>
            </a:r>
            <a:r>
              <a:rPr lang="en-US" sz="3400" dirty="0" smtClean="0"/>
              <a:t>etc</a:t>
            </a:r>
            <a:r>
              <a:rPr lang="en-US" sz="3400" dirty="0"/>
              <a:t>.</a:t>
            </a:r>
          </a:p>
          <a:p>
            <a:r>
              <a:rPr lang="en-US" sz="3400" b="1" dirty="0"/>
              <a:t>Network: </a:t>
            </a:r>
            <a:r>
              <a:rPr lang="en-US" sz="3400" dirty="0"/>
              <a:t>Evaluation of performance of system in a network with varying parameters such as Bandwidth, Operating speed, Capacity. It also checks application  in different networks with all parameters mentioned earlier.</a:t>
            </a:r>
          </a:p>
          <a:p>
            <a:r>
              <a:rPr lang="en-US" sz="3400" b="1" dirty="0"/>
              <a:t>Browser</a:t>
            </a:r>
            <a:r>
              <a:rPr lang="en-US" sz="3400" dirty="0"/>
              <a:t>: It checks compatibility of your website with different browsers like Firefox , Google Chrome , Internet Explorer etc.</a:t>
            </a:r>
          </a:p>
          <a:p>
            <a:r>
              <a:rPr lang="en-US" sz="3400" b="1" dirty="0"/>
              <a:t>Devices</a:t>
            </a:r>
            <a:r>
              <a:rPr lang="en-US" sz="3400" dirty="0"/>
              <a:t> : It checks compatibility of your software with different devices like USB port Devices, Printers and Scanners, Other media devices and Blue tooth.</a:t>
            </a:r>
          </a:p>
          <a:p>
            <a:r>
              <a:rPr lang="en-US" sz="3400" b="1" dirty="0"/>
              <a:t>Mobile</a:t>
            </a:r>
            <a:r>
              <a:rPr lang="en-US" sz="3400" dirty="0"/>
              <a:t>: Checking your software is compatible with mobile platforms like Android , iOS etc.</a:t>
            </a:r>
          </a:p>
          <a:p>
            <a:r>
              <a:rPr lang="en-US" sz="3400" b="1" dirty="0"/>
              <a:t>Versions of the software: </a:t>
            </a:r>
            <a:r>
              <a:rPr lang="en-US" sz="3400" dirty="0"/>
              <a:t>It is verifying you software application to be compatible with different versions of software. For instance checking your Microsoft Word to be compatible with Windows 7, Windows 7 SP1 , Windows 7 SP 2 , Windows 7 SP 3.</a:t>
            </a:r>
          </a:p>
          <a:p>
            <a:endParaRPr lang="en-US" dirty="0"/>
          </a:p>
        </p:txBody>
      </p:sp>
    </p:spTree>
    <p:extLst>
      <p:ext uri="{BB962C8B-B14F-4D97-AF65-F5344CB8AC3E}">
        <p14:creationId xmlns:p14="http://schemas.microsoft.com/office/powerpoint/2010/main" val="2663405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rgbClr val="006666"/>
                </a:solidFill>
                <a:latin typeface="Arial"/>
                <a:ea typeface="Arial"/>
                <a:cs typeface="Arial"/>
                <a:sym typeface="Arial"/>
              </a:rPr>
              <a:t>Why it is required</a:t>
            </a:r>
            <a:endParaRPr lang="en-US" dirty="0"/>
          </a:p>
        </p:txBody>
      </p:sp>
      <p:sp>
        <p:nvSpPr>
          <p:cNvPr id="3" name="Content Placeholder 2"/>
          <p:cNvSpPr>
            <a:spLocks noGrp="1"/>
          </p:cNvSpPr>
          <p:nvPr>
            <p:ph idx="1"/>
          </p:nvPr>
        </p:nvSpPr>
        <p:spPr>
          <a:xfrm>
            <a:off x="2589212" y="1740408"/>
            <a:ext cx="8915400" cy="4523232"/>
          </a:xfrm>
        </p:spPr>
        <p:txBody>
          <a:bodyPr>
            <a:noAutofit/>
          </a:bodyPr>
          <a:lstStyle/>
          <a:p>
            <a:pPr marL="381000" lvl="0" indent="-248355">
              <a:lnSpc>
                <a:spcPct val="119921"/>
              </a:lnSpc>
              <a:spcBef>
                <a:spcPts val="0"/>
              </a:spcBef>
              <a:buClr>
                <a:srgbClr val="006699"/>
              </a:buClr>
              <a:buSzPct val="100358"/>
              <a:buFont typeface="Arial"/>
              <a:buChar char="●"/>
            </a:pPr>
            <a:r>
              <a:rPr lang="en-US" sz="2800" dirty="0">
                <a:solidFill>
                  <a:srgbClr val="006699"/>
                </a:solidFill>
                <a:latin typeface="Arial"/>
                <a:ea typeface="Arial"/>
                <a:cs typeface="Arial"/>
                <a:sym typeface="Arial"/>
              </a:rPr>
              <a:t>Checking the platform (</a:t>
            </a:r>
            <a:r>
              <a:rPr lang="en-US" sz="2800" dirty="0" err="1">
                <a:solidFill>
                  <a:srgbClr val="006699"/>
                </a:solidFill>
                <a:latin typeface="Arial"/>
                <a:ea typeface="Arial"/>
                <a:cs typeface="Arial"/>
                <a:sym typeface="Arial"/>
              </a:rPr>
              <a:t>os</a:t>
            </a:r>
            <a:r>
              <a:rPr lang="en-US" sz="2800" dirty="0">
                <a:solidFill>
                  <a:srgbClr val="006699"/>
                </a:solidFill>
                <a:latin typeface="Arial"/>
                <a:ea typeface="Arial"/>
                <a:cs typeface="Arial"/>
                <a:sym typeface="Arial"/>
              </a:rPr>
              <a:t>, browser) and other application program or s/w compactable with your s/w.</a:t>
            </a:r>
          </a:p>
          <a:p>
            <a:pPr marL="381000" lvl="0" indent="-248355">
              <a:lnSpc>
                <a:spcPct val="120089"/>
              </a:lnSpc>
              <a:spcBef>
                <a:spcPts val="563"/>
              </a:spcBef>
              <a:buClr>
                <a:srgbClr val="006699"/>
              </a:buClr>
              <a:buSzPct val="100358"/>
              <a:buFont typeface="Arial"/>
              <a:buChar char="●"/>
            </a:pPr>
            <a:r>
              <a:rPr lang="en-US" sz="2800" dirty="0">
                <a:solidFill>
                  <a:srgbClr val="006699"/>
                </a:solidFill>
                <a:latin typeface="Arial"/>
                <a:ea typeface="Arial"/>
                <a:cs typeface="Arial"/>
                <a:sym typeface="Arial"/>
              </a:rPr>
              <a:t>What compatibility standards or guidelines should be followed that define how your s/w interact with other s/w </a:t>
            </a:r>
          </a:p>
          <a:p>
            <a:pPr marL="381000" lvl="0" indent="-248355">
              <a:lnSpc>
                <a:spcPct val="120089"/>
              </a:lnSpc>
              <a:spcBef>
                <a:spcPts val="563"/>
              </a:spcBef>
              <a:buClr>
                <a:srgbClr val="006699"/>
              </a:buClr>
              <a:buSzPct val="100358"/>
              <a:buFont typeface="Arial"/>
              <a:buChar char="●"/>
            </a:pPr>
            <a:r>
              <a:rPr lang="en-US" sz="2800" dirty="0">
                <a:solidFill>
                  <a:srgbClr val="006699"/>
                </a:solidFill>
                <a:latin typeface="Arial"/>
                <a:ea typeface="Arial"/>
                <a:cs typeface="Arial"/>
                <a:sym typeface="Arial"/>
              </a:rPr>
              <a:t>What type of data your s/w use to interact or share information with other s/w. </a:t>
            </a:r>
          </a:p>
          <a:p>
            <a:pPr marL="0" indent="0">
              <a:buNone/>
            </a:pPr>
            <a:endParaRPr lang="en-US" sz="2800" dirty="0"/>
          </a:p>
        </p:txBody>
      </p:sp>
    </p:spTree>
    <p:extLst>
      <p:ext uri="{BB962C8B-B14F-4D97-AF65-F5344CB8AC3E}">
        <p14:creationId xmlns:p14="http://schemas.microsoft.com/office/powerpoint/2010/main" val="1053758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a:t>Compatibility Testing</a:t>
            </a:r>
          </a:p>
        </p:txBody>
      </p:sp>
      <p:pic>
        <p:nvPicPr>
          <p:cNvPr id="4" name="Content Placeholder 3"/>
          <p:cNvPicPr>
            <a:picLocks noGrp="1" noChangeAspect="1"/>
          </p:cNvPicPr>
          <p:nvPr>
            <p:ph idx="1"/>
          </p:nvPr>
        </p:nvPicPr>
        <p:blipFill>
          <a:blip r:embed="rId2" cstate="print"/>
          <a:stretch>
            <a:fillRect/>
          </a:stretch>
        </p:blipFill>
        <p:spPr>
          <a:xfrm>
            <a:off x="3940810" y="1600201"/>
            <a:ext cx="4727702" cy="2139696"/>
          </a:xfrm>
          <a:prstGeom prst="rect">
            <a:avLst/>
          </a:prstGeom>
        </p:spPr>
      </p:pic>
      <p:sp>
        <p:nvSpPr>
          <p:cNvPr id="5" name="Rectangle 4"/>
          <p:cNvSpPr/>
          <p:nvPr/>
        </p:nvSpPr>
        <p:spPr>
          <a:xfrm>
            <a:off x="1719072" y="3739897"/>
            <a:ext cx="10222992" cy="3046988"/>
          </a:xfrm>
          <a:prstGeom prst="rect">
            <a:avLst/>
          </a:prstGeom>
        </p:spPr>
        <p:txBody>
          <a:bodyPr wrap="square">
            <a:spAutoFit/>
          </a:bodyPr>
          <a:lstStyle/>
          <a:p>
            <a:pPr>
              <a:buFont typeface="+mj-lt"/>
              <a:buAutoNum type="arabicPeriod"/>
            </a:pPr>
            <a:r>
              <a:rPr lang="en-US" sz="2400" b="1" dirty="0">
                <a:solidFill>
                  <a:srgbClr val="000000"/>
                </a:solidFill>
                <a:latin typeface="Lato"/>
              </a:rPr>
              <a:t>Forward Compatibility Testing: </a:t>
            </a:r>
            <a:r>
              <a:rPr lang="en-US" sz="2400" dirty="0">
                <a:solidFill>
                  <a:srgbClr val="000000"/>
                </a:solidFill>
                <a:latin typeface="Lato"/>
              </a:rPr>
              <a:t>This type of testing verifies that the software is compatible with the newer or upcoming versions, and is thus named as forward compatible.</a:t>
            </a:r>
          </a:p>
          <a:p>
            <a:pPr>
              <a:buFont typeface="+mj-lt"/>
              <a:buAutoNum type="arabicPeriod"/>
            </a:pPr>
            <a:r>
              <a:rPr lang="en-US" sz="2400" b="1" dirty="0">
                <a:solidFill>
                  <a:srgbClr val="000000"/>
                </a:solidFill>
                <a:latin typeface="Lato"/>
              </a:rPr>
              <a:t>Backward Compatibility Testing: </a:t>
            </a:r>
            <a:r>
              <a:rPr lang="en-US" sz="2400" dirty="0">
                <a:solidFill>
                  <a:srgbClr val="000000"/>
                </a:solidFill>
                <a:latin typeface="Lato"/>
              </a:rPr>
              <a:t>This type of testing helps to check whether the application designed using the latest version of an environment also works seamlessly in an older version. It is the testing performed to check the behavior of the hardware/software with the older versions of the hardware/software.</a:t>
            </a:r>
            <a:endParaRPr lang="en-US" sz="2400" b="0" i="0" dirty="0">
              <a:solidFill>
                <a:srgbClr val="000000"/>
              </a:solidFill>
              <a:effectLst/>
              <a:latin typeface="Lato"/>
            </a:endParaRPr>
          </a:p>
        </p:txBody>
      </p:sp>
    </p:spTree>
    <p:extLst>
      <p:ext uri="{BB962C8B-B14F-4D97-AF65-F5344CB8AC3E}">
        <p14:creationId xmlns:p14="http://schemas.microsoft.com/office/powerpoint/2010/main" val="3366833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4896" y="630936"/>
            <a:ext cx="9144000" cy="5623560"/>
          </a:xfrm>
          <a:prstGeom prst="rect">
            <a:avLst/>
          </a:prstGeom>
        </p:spPr>
      </p:pic>
    </p:spTree>
    <p:extLst>
      <p:ext uri="{BB962C8B-B14F-4D97-AF65-F5344CB8AC3E}">
        <p14:creationId xmlns:p14="http://schemas.microsoft.com/office/powerpoint/2010/main" val="575609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47490"/>
          </a:xfrm>
        </p:spPr>
        <p:txBody>
          <a:bodyPr/>
          <a:lstStyle/>
          <a:p>
            <a:r>
              <a:rPr lang="en-US" dirty="0">
                <a:solidFill>
                  <a:srgbClr val="006666"/>
                </a:solidFill>
                <a:latin typeface="Arial"/>
                <a:ea typeface="Arial"/>
                <a:cs typeface="Arial"/>
                <a:sym typeface="Arial"/>
              </a:rPr>
              <a:t>The Isolation of Configuration bug </a:t>
            </a:r>
            <a:endParaRPr lang="en-US" dirty="0"/>
          </a:p>
        </p:txBody>
      </p:sp>
      <p:sp>
        <p:nvSpPr>
          <p:cNvPr id="3" name="Content Placeholder 2"/>
          <p:cNvSpPr>
            <a:spLocks noGrp="1"/>
          </p:cNvSpPr>
          <p:nvPr>
            <p:ph idx="1"/>
          </p:nvPr>
        </p:nvSpPr>
        <p:spPr>
          <a:xfrm>
            <a:off x="2039112" y="1371600"/>
            <a:ext cx="9601200" cy="5321808"/>
          </a:xfrm>
        </p:spPr>
        <p:txBody>
          <a:bodyPr/>
          <a:lstStyle/>
          <a:p>
            <a:pPr marL="381000" lvl="0" indent="-248355">
              <a:lnSpc>
                <a:spcPct val="120089"/>
              </a:lnSpc>
              <a:spcBef>
                <a:spcPts val="0"/>
              </a:spcBef>
              <a:buClr>
                <a:srgbClr val="006699"/>
              </a:buClr>
              <a:buSzPct val="100358"/>
              <a:buFont typeface="Arial"/>
              <a:buChar char="●"/>
            </a:pPr>
            <a:r>
              <a:rPr lang="en-US" sz="2400" dirty="0">
                <a:solidFill>
                  <a:srgbClr val="006699"/>
                </a:solidFill>
                <a:latin typeface="Arial"/>
                <a:ea typeface="Arial"/>
                <a:cs typeface="Arial"/>
                <a:sym typeface="Arial"/>
              </a:rPr>
              <a:t>Testing new s/w product with multiple versions of platform and s/w application is a huge task </a:t>
            </a:r>
          </a:p>
          <a:p>
            <a:pPr marL="381000" lvl="0" indent="-248355">
              <a:lnSpc>
                <a:spcPct val="120089"/>
              </a:lnSpc>
              <a:spcBef>
                <a:spcPts val="563"/>
              </a:spcBef>
              <a:buClr>
                <a:srgbClr val="006699"/>
              </a:buClr>
              <a:buSzPct val="100358"/>
              <a:buFont typeface="Arial"/>
              <a:buChar char="●"/>
            </a:pPr>
            <a:r>
              <a:rPr lang="en-US" sz="2400" dirty="0">
                <a:solidFill>
                  <a:srgbClr val="006699"/>
                </a:solidFill>
                <a:latin typeface="Arial"/>
                <a:ea typeface="Arial"/>
                <a:cs typeface="Arial"/>
                <a:sym typeface="Arial"/>
              </a:rPr>
              <a:t>compatibility testing of windows Server 2008, programmer fix numerous bug fixes and improve the performance and add many new features in the code with old features in server 2003, the goal is to be 100% compatible with them.</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192" y="4334256"/>
            <a:ext cx="7251192" cy="2359152"/>
          </a:xfrm>
          <a:prstGeom prst="rect">
            <a:avLst/>
          </a:prstGeom>
        </p:spPr>
      </p:pic>
    </p:spTree>
    <p:extLst>
      <p:ext uri="{BB962C8B-B14F-4D97-AF65-F5344CB8AC3E}">
        <p14:creationId xmlns:p14="http://schemas.microsoft.com/office/powerpoint/2010/main" val="2255766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3" y="166910"/>
            <a:ext cx="8911687" cy="829786"/>
          </a:xfrm>
        </p:spPr>
        <p:txBody>
          <a:bodyPr/>
          <a:lstStyle/>
          <a:p>
            <a:r>
              <a:rPr lang="en-US" b="1" dirty="0"/>
              <a:t>Acceptance Testing</a:t>
            </a:r>
          </a:p>
        </p:txBody>
      </p:sp>
      <p:sp>
        <p:nvSpPr>
          <p:cNvPr id="3" name="Content Placeholder 2"/>
          <p:cNvSpPr>
            <a:spLocks noGrp="1"/>
          </p:cNvSpPr>
          <p:nvPr>
            <p:ph idx="1"/>
          </p:nvPr>
        </p:nvSpPr>
        <p:spPr>
          <a:xfrm>
            <a:off x="1426464" y="1289304"/>
            <a:ext cx="10405872" cy="5175504"/>
          </a:xfrm>
        </p:spPr>
        <p:txBody>
          <a:bodyPr>
            <a:noAutofit/>
          </a:bodyPr>
          <a:lstStyle/>
          <a:p>
            <a:r>
              <a:rPr lang="en-US" sz="2200" b="1" dirty="0"/>
              <a:t>Acceptance Testing </a:t>
            </a:r>
            <a:r>
              <a:rPr lang="en-US" sz="2200" dirty="0"/>
              <a:t>is a </a:t>
            </a:r>
            <a:r>
              <a:rPr lang="en-US" sz="2200" dirty="0">
                <a:hlinkClick r:id="rId2"/>
              </a:rPr>
              <a:t>level of the software testing</a:t>
            </a:r>
            <a:r>
              <a:rPr lang="en-US" sz="2200" dirty="0"/>
              <a:t> where a system is tested for acceptability</a:t>
            </a:r>
            <a:r>
              <a:rPr lang="en-US" sz="2200" dirty="0" smtClean="0"/>
              <a:t>.</a:t>
            </a:r>
          </a:p>
          <a:p>
            <a:r>
              <a:rPr lang="en-US" sz="2200" dirty="0"/>
              <a:t>The purpose of this test is to evaluate the system’s compliance with the business requirements and assess whether it is acceptable for delivery</a:t>
            </a:r>
            <a:r>
              <a:rPr lang="en-US" sz="2200" dirty="0" smtClean="0"/>
              <a:t>.</a:t>
            </a:r>
          </a:p>
          <a:p>
            <a:r>
              <a:rPr lang="en-US" sz="2200" dirty="0"/>
              <a:t>Usually, </a:t>
            </a:r>
            <a:r>
              <a:rPr lang="en-US" sz="2200" dirty="0">
                <a:hlinkClick r:id="rId3"/>
              </a:rPr>
              <a:t>Black Box Testing</a:t>
            </a:r>
            <a:r>
              <a:rPr lang="en-US" sz="2200" dirty="0"/>
              <a:t> method is used in Acceptance Testing. </a:t>
            </a:r>
            <a:endParaRPr lang="en-US" sz="2200" dirty="0" smtClean="0"/>
          </a:p>
          <a:p>
            <a:r>
              <a:rPr lang="en-US" sz="2200" dirty="0"/>
              <a:t>Acceptance Testing is performed after </a:t>
            </a:r>
            <a:r>
              <a:rPr lang="en-US" sz="2200" dirty="0">
                <a:hlinkClick r:id="rId4"/>
              </a:rPr>
              <a:t>System Testing</a:t>
            </a:r>
            <a:r>
              <a:rPr lang="en-US" sz="2200" dirty="0"/>
              <a:t> and before making the system available for actual use</a:t>
            </a:r>
            <a:r>
              <a:rPr lang="en-US" sz="2200" dirty="0" smtClean="0"/>
              <a:t>.</a:t>
            </a:r>
          </a:p>
          <a:p>
            <a:r>
              <a:rPr lang="en-US" sz="2200" dirty="0"/>
              <a:t>The acceptance test cases are executed against the test data or using an acceptance test script and then the results are compared with the expected ones</a:t>
            </a:r>
            <a:r>
              <a:rPr lang="en-US" sz="2200" dirty="0" smtClean="0"/>
              <a:t>.</a:t>
            </a:r>
          </a:p>
          <a:p>
            <a:r>
              <a:rPr lang="en-US" sz="2200" dirty="0"/>
              <a:t>The goal of acceptance </a:t>
            </a:r>
            <a:r>
              <a:rPr lang="en-US" sz="2200" b="1" dirty="0">
                <a:hlinkClick r:id="rId5"/>
              </a:rPr>
              <a:t>testing</a:t>
            </a:r>
            <a:r>
              <a:rPr lang="en-US" sz="2200" dirty="0"/>
              <a:t> is to establish confidence in the system.</a:t>
            </a:r>
          </a:p>
          <a:p>
            <a:r>
              <a:rPr lang="en-US" sz="2200" dirty="0"/>
              <a:t>Acceptance testing is most often focused on a validation type testing.</a:t>
            </a:r>
          </a:p>
          <a:p>
            <a:pPr marL="0" indent="0">
              <a:buNone/>
            </a:pPr>
            <a:endParaRPr lang="en-US" sz="2000" dirty="0"/>
          </a:p>
        </p:txBody>
      </p:sp>
    </p:spTree>
    <p:extLst>
      <p:ext uri="{BB962C8B-B14F-4D97-AF65-F5344CB8AC3E}">
        <p14:creationId xmlns:p14="http://schemas.microsoft.com/office/powerpoint/2010/main" val="4148986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909" y="176054"/>
            <a:ext cx="8911687" cy="1280890"/>
          </a:xfrm>
        </p:spPr>
        <p:txBody>
          <a:bodyPr/>
          <a:lstStyle/>
          <a:p>
            <a:r>
              <a:rPr lang="en-US" b="1" dirty="0"/>
              <a:t>Acceptance Criteria</a:t>
            </a:r>
            <a:r>
              <a:rPr lang="en-US" dirty="0"/>
              <a:t/>
            </a:r>
            <a:br>
              <a:rPr lang="en-US" dirty="0"/>
            </a:br>
            <a:endParaRPr lang="en-US" dirty="0"/>
          </a:p>
        </p:txBody>
      </p:sp>
      <p:sp>
        <p:nvSpPr>
          <p:cNvPr id="3" name="Content Placeholder 2"/>
          <p:cNvSpPr>
            <a:spLocks noGrp="1"/>
          </p:cNvSpPr>
          <p:nvPr>
            <p:ph idx="1"/>
          </p:nvPr>
        </p:nvSpPr>
        <p:spPr>
          <a:xfrm>
            <a:off x="2022284" y="1115568"/>
            <a:ext cx="8915400" cy="5431536"/>
          </a:xfrm>
        </p:spPr>
        <p:txBody>
          <a:bodyPr>
            <a:normAutofit lnSpcReduction="10000"/>
          </a:bodyPr>
          <a:lstStyle/>
          <a:p>
            <a:pPr marL="0" indent="0">
              <a:buNone/>
            </a:pPr>
            <a:r>
              <a:rPr lang="en-US" sz="2000" dirty="0"/>
              <a:t>Acceptance criteria are defined on the basis of the following attributes</a:t>
            </a:r>
          </a:p>
          <a:p>
            <a:r>
              <a:rPr lang="en-US" sz="2400" dirty="0"/>
              <a:t>Functional Correctness and Completeness</a:t>
            </a:r>
          </a:p>
          <a:p>
            <a:r>
              <a:rPr lang="en-US" sz="2400" dirty="0"/>
              <a:t>Data Integrity</a:t>
            </a:r>
          </a:p>
          <a:p>
            <a:r>
              <a:rPr lang="en-US" sz="2400" dirty="0"/>
              <a:t>Data Conversion</a:t>
            </a:r>
          </a:p>
          <a:p>
            <a:r>
              <a:rPr lang="en-US" sz="2400" dirty="0"/>
              <a:t>Usability</a:t>
            </a:r>
          </a:p>
          <a:p>
            <a:r>
              <a:rPr lang="en-US" sz="2400" dirty="0"/>
              <a:t>Performance</a:t>
            </a:r>
          </a:p>
          <a:p>
            <a:r>
              <a:rPr lang="en-US" sz="2400" dirty="0"/>
              <a:t>Timeliness</a:t>
            </a:r>
          </a:p>
          <a:p>
            <a:r>
              <a:rPr lang="en-US" sz="2400" dirty="0"/>
              <a:t>Confidentiality and Availability</a:t>
            </a:r>
          </a:p>
          <a:p>
            <a:r>
              <a:rPr lang="en-US" sz="2400" dirty="0"/>
              <a:t>Installability and Upgradability</a:t>
            </a:r>
          </a:p>
          <a:p>
            <a:r>
              <a:rPr lang="en-US" sz="2400" dirty="0"/>
              <a:t>Scalability</a:t>
            </a:r>
          </a:p>
          <a:p>
            <a:r>
              <a:rPr lang="en-US" sz="2400" dirty="0"/>
              <a:t>Documentation</a:t>
            </a:r>
          </a:p>
          <a:p>
            <a:endParaRPr lang="en-US" dirty="0"/>
          </a:p>
        </p:txBody>
      </p:sp>
    </p:spTree>
    <p:extLst>
      <p:ext uri="{BB962C8B-B14F-4D97-AF65-F5344CB8AC3E}">
        <p14:creationId xmlns:p14="http://schemas.microsoft.com/office/powerpoint/2010/main" val="365077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a:t>
            </a:r>
            <a:endParaRPr lang="en-US" dirty="0"/>
          </a:p>
        </p:txBody>
      </p:sp>
      <p:sp>
        <p:nvSpPr>
          <p:cNvPr id="3" name="Content Placeholder 2"/>
          <p:cNvSpPr>
            <a:spLocks noGrp="1"/>
          </p:cNvSpPr>
          <p:nvPr>
            <p:ph idx="1"/>
          </p:nvPr>
        </p:nvSpPr>
        <p:spPr>
          <a:xfrm>
            <a:off x="894348" y="1211180"/>
            <a:ext cx="10515600" cy="3609474"/>
          </a:xfrm>
        </p:spPr>
        <p:txBody>
          <a:bodyPr>
            <a:noAutofit/>
          </a:bodyPr>
          <a:lstStyle/>
          <a:p>
            <a:r>
              <a:rPr lang="en-US" sz="2400" dirty="0"/>
              <a:t>Drivers are used in bottom-up integration testing approach</a:t>
            </a:r>
            <a:r>
              <a:rPr lang="en-US" sz="2400" dirty="0" smtClean="0"/>
              <a:t>.</a:t>
            </a:r>
          </a:p>
          <a:p>
            <a:r>
              <a:rPr lang="en-US" sz="2400" dirty="0" smtClean="0"/>
              <a:t> </a:t>
            </a:r>
            <a:r>
              <a:rPr lang="en-US" sz="2400" dirty="0"/>
              <a:t>It can simulate the behavior of upper-level module that is not integrated yet. </a:t>
            </a:r>
            <a:endParaRPr lang="en-US" sz="2400" dirty="0" smtClean="0"/>
          </a:p>
          <a:p>
            <a:r>
              <a:rPr lang="en-US" sz="2400" dirty="0" smtClean="0"/>
              <a:t>Drivers </a:t>
            </a:r>
            <a:r>
              <a:rPr lang="en-US" sz="2400" dirty="0"/>
              <a:t>modules act as the temporary replacement of module and act as the actual products.</a:t>
            </a:r>
          </a:p>
          <a:p>
            <a:r>
              <a:rPr lang="en-US" sz="2400" dirty="0"/>
              <a:t>Drivers are also used for interact with external system and usually complex than stubs</a:t>
            </a:r>
            <a:r>
              <a:rPr lang="en-US" sz="2400" dirty="0" smtClean="0"/>
              <a:t>.</a:t>
            </a:r>
          </a:p>
          <a:p>
            <a:r>
              <a:rPr lang="en-US" sz="2400" b="1" dirty="0"/>
              <a:t>Driver</a:t>
            </a:r>
            <a:r>
              <a:rPr lang="en-US" sz="2400" dirty="0"/>
              <a:t>: Calls the Module to be tested.</a:t>
            </a:r>
          </a:p>
        </p:txBody>
      </p:sp>
      <p:sp>
        <p:nvSpPr>
          <p:cNvPr id="4" name="Rectangle 3"/>
          <p:cNvSpPr/>
          <p:nvPr/>
        </p:nvSpPr>
        <p:spPr>
          <a:xfrm>
            <a:off x="705852" y="5024463"/>
            <a:ext cx="11197390" cy="1569660"/>
          </a:xfrm>
          <a:prstGeom prst="rect">
            <a:avLst/>
          </a:prstGeom>
        </p:spPr>
        <p:txBody>
          <a:bodyPr wrap="square">
            <a:spAutoFit/>
          </a:bodyPr>
          <a:lstStyle/>
          <a:p>
            <a:r>
              <a:rPr lang="en-US" sz="2400" dirty="0">
                <a:solidFill>
                  <a:srgbClr val="000000"/>
                </a:solidFill>
                <a:latin typeface="Georgia" panose="02040502050405020303" pitchFamily="18" charset="0"/>
              </a:rPr>
              <a:t>Now suppose you have modules B and C ready but module A which calls functions from module B and C is not ready so developer will write a dummy piece of code for module A which will return values to module B and C. This dummy piece of code is known as driver.</a:t>
            </a:r>
            <a:endParaRPr lang="en-US" sz="2400" dirty="0"/>
          </a:p>
        </p:txBody>
      </p:sp>
    </p:spTree>
    <p:extLst>
      <p:ext uri="{BB962C8B-B14F-4D97-AF65-F5344CB8AC3E}">
        <p14:creationId xmlns:p14="http://schemas.microsoft.com/office/powerpoint/2010/main" val="354577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Acceptance Testing</a:t>
            </a:r>
            <a:endParaRPr lang="en-US" b="1" dirty="0"/>
          </a:p>
        </p:txBody>
      </p:sp>
      <p:sp>
        <p:nvSpPr>
          <p:cNvPr id="3" name="Content Placeholder 2"/>
          <p:cNvSpPr>
            <a:spLocks noGrp="1"/>
          </p:cNvSpPr>
          <p:nvPr>
            <p:ph idx="1"/>
          </p:nvPr>
        </p:nvSpPr>
        <p:spPr/>
        <p:txBody>
          <a:bodyPr>
            <a:normAutofit lnSpcReduction="10000"/>
          </a:bodyPr>
          <a:lstStyle/>
          <a:p>
            <a:r>
              <a:rPr lang="en-US" sz="2800" dirty="0"/>
              <a:t>User Acceptance </a:t>
            </a:r>
            <a:r>
              <a:rPr lang="en-US" sz="2800" dirty="0" smtClean="0"/>
              <a:t>test</a:t>
            </a:r>
          </a:p>
          <a:p>
            <a:pPr marL="0" indent="0">
              <a:buNone/>
            </a:pPr>
            <a:endParaRPr lang="en-US" sz="2800" dirty="0" smtClean="0"/>
          </a:p>
          <a:p>
            <a:r>
              <a:rPr lang="en-US" sz="2800" dirty="0"/>
              <a:t>Operational Acceptance </a:t>
            </a:r>
            <a:r>
              <a:rPr lang="en-US" sz="2800" dirty="0" smtClean="0"/>
              <a:t>test</a:t>
            </a:r>
          </a:p>
          <a:p>
            <a:pPr marL="0" indent="0">
              <a:buNone/>
            </a:pPr>
            <a:endParaRPr lang="en-US" sz="2800" dirty="0" smtClean="0"/>
          </a:p>
          <a:p>
            <a:r>
              <a:rPr lang="en-US" sz="2800" dirty="0"/>
              <a:t>Contract Acceptance </a:t>
            </a:r>
            <a:r>
              <a:rPr lang="en-US" sz="2800" dirty="0" smtClean="0"/>
              <a:t>testing</a:t>
            </a:r>
          </a:p>
          <a:p>
            <a:pPr marL="0" indent="0">
              <a:buNone/>
            </a:pPr>
            <a:endParaRPr lang="en-US" sz="2800" dirty="0" smtClean="0"/>
          </a:p>
          <a:p>
            <a:r>
              <a:rPr lang="en-US" sz="2800" dirty="0" smtClean="0"/>
              <a:t>Compliance acceptance testing</a:t>
            </a:r>
            <a:endParaRPr lang="en-US" sz="2800" dirty="0"/>
          </a:p>
        </p:txBody>
      </p:sp>
    </p:spTree>
    <p:extLst>
      <p:ext uri="{BB962C8B-B14F-4D97-AF65-F5344CB8AC3E}">
        <p14:creationId xmlns:p14="http://schemas.microsoft.com/office/powerpoint/2010/main" val="1448445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9132" y="387096"/>
            <a:ext cx="9764332" cy="6114288"/>
          </a:xfrm>
        </p:spPr>
        <p:txBody>
          <a:bodyPr>
            <a:normAutofit/>
          </a:bodyPr>
          <a:lstStyle/>
          <a:p>
            <a:r>
              <a:rPr lang="en-US" sz="2400" b="1" dirty="0"/>
              <a:t>User Acceptance </a:t>
            </a:r>
            <a:r>
              <a:rPr lang="en-US" sz="2400" b="1" dirty="0" smtClean="0"/>
              <a:t>test</a:t>
            </a:r>
          </a:p>
          <a:p>
            <a:pPr marL="0" indent="0">
              <a:buNone/>
            </a:pPr>
            <a:r>
              <a:rPr lang="en-US" sz="2400" b="1" dirty="0"/>
              <a:t> </a:t>
            </a:r>
            <a:r>
              <a:rPr lang="en-US" sz="2400" b="1" dirty="0" smtClean="0"/>
              <a:t>  </a:t>
            </a:r>
            <a:r>
              <a:rPr lang="en-US" sz="2400" dirty="0"/>
              <a:t>It </a:t>
            </a:r>
            <a:r>
              <a:rPr lang="en-US" sz="2400" dirty="0" smtClean="0"/>
              <a:t>focuses </a:t>
            </a:r>
            <a:r>
              <a:rPr lang="en-US" sz="2400" dirty="0"/>
              <a:t>mainly on the functionality thereby validating the fitness-for-use of the system by the business user. The user acceptance test is performed by the users and application managers.</a:t>
            </a:r>
            <a:endParaRPr lang="en-US" sz="2400" b="1" dirty="0"/>
          </a:p>
          <a:p>
            <a:r>
              <a:rPr lang="en-US" sz="2400" b="1" dirty="0"/>
              <a:t>Operational Acceptance test</a:t>
            </a:r>
          </a:p>
          <a:p>
            <a:pPr marL="0" indent="0">
              <a:buNone/>
            </a:pPr>
            <a:r>
              <a:rPr lang="en-US" sz="2400" dirty="0" smtClean="0"/>
              <a:t>Also </a:t>
            </a:r>
            <a:r>
              <a:rPr lang="en-US" sz="2400" dirty="0"/>
              <a:t>known as Production acceptance test validates whether the system meets the requirements for operation. In most of the organization the operational acceptance test is performed by the system administration before the system is released. The operational acceptance test may include testing of backup/restore, disaster recovery, maintenance tasks and periodic check of security vulnerabilities.</a:t>
            </a:r>
          </a:p>
        </p:txBody>
      </p:sp>
    </p:spTree>
    <p:extLst>
      <p:ext uri="{BB962C8B-B14F-4D97-AF65-F5344CB8AC3E}">
        <p14:creationId xmlns:p14="http://schemas.microsoft.com/office/powerpoint/2010/main" val="3227077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3956" y="313944"/>
            <a:ext cx="10166668" cy="6114288"/>
          </a:xfrm>
        </p:spPr>
        <p:txBody>
          <a:bodyPr/>
          <a:lstStyle/>
          <a:p>
            <a:r>
              <a:rPr lang="en-US" sz="2400" b="1" dirty="0"/>
              <a:t>Contract Acceptance </a:t>
            </a:r>
            <a:r>
              <a:rPr lang="en-US" sz="2400" b="1" dirty="0" smtClean="0"/>
              <a:t>testing</a:t>
            </a:r>
          </a:p>
          <a:p>
            <a:pPr marL="0" indent="0">
              <a:buNone/>
            </a:pPr>
            <a:r>
              <a:rPr lang="en-US" sz="2800" dirty="0" smtClean="0"/>
              <a:t>It </a:t>
            </a:r>
            <a:r>
              <a:rPr lang="en-US" sz="2800" dirty="0"/>
              <a:t>is performed against the contract’s acceptance criteria for producing custom developed software. Acceptance should be formally </a:t>
            </a:r>
            <a:r>
              <a:rPr lang="en-US" sz="2800" dirty="0" smtClean="0"/>
              <a:t>defined </a:t>
            </a:r>
            <a:r>
              <a:rPr lang="en-US" sz="2800" dirty="0"/>
              <a:t>when the contract is agreed</a:t>
            </a:r>
            <a:r>
              <a:rPr lang="en-US" sz="2800" dirty="0" smtClean="0"/>
              <a:t>.</a:t>
            </a:r>
          </a:p>
          <a:p>
            <a:pPr marL="0" indent="0">
              <a:buNone/>
            </a:pPr>
            <a:endParaRPr lang="en-US" sz="2400" dirty="0" smtClean="0"/>
          </a:p>
          <a:p>
            <a:r>
              <a:rPr lang="en-US" sz="2400" b="1" dirty="0"/>
              <a:t>Compliance acceptance testing</a:t>
            </a:r>
            <a:endParaRPr lang="en-US" sz="2400" dirty="0"/>
          </a:p>
          <a:p>
            <a:pPr marL="0" indent="0">
              <a:buNone/>
            </a:pPr>
            <a:r>
              <a:rPr lang="en-US" sz="2800" dirty="0"/>
              <a:t>It is also known as regulation acceptance testing is performed against the regulations which must be adhered to, such as governmental, legal or safety regulations.</a:t>
            </a:r>
            <a:endParaRPr lang="en-US" sz="2800" dirty="0" smtClean="0"/>
          </a:p>
          <a:p>
            <a:pPr marL="0" indent="0">
              <a:buNone/>
            </a:pPr>
            <a:endParaRPr lang="en-US" sz="2800" dirty="0"/>
          </a:p>
        </p:txBody>
      </p:sp>
    </p:spTree>
    <p:extLst>
      <p:ext uri="{BB962C8B-B14F-4D97-AF65-F5344CB8AC3E}">
        <p14:creationId xmlns:p14="http://schemas.microsoft.com/office/powerpoint/2010/main" val="927919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964" y="414528"/>
            <a:ext cx="8915400" cy="5995416"/>
          </a:xfrm>
        </p:spPr>
        <p:txBody>
          <a:bodyPr>
            <a:normAutofit lnSpcReduction="10000"/>
          </a:bodyPr>
          <a:lstStyle/>
          <a:p>
            <a:pPr marL="0" indent="0">
              <a:buNone/>
            </a:pPr>
            <a:r>
              <a:rPr lang="en-US" sz="2400" b="1" dirty="0" smtClean="0"/>
              <a:t>Advantages Of Acceptance Testing</a:t>
            </a:r>
            <a:endParaRPr lang="en-US" dirty="0"/>
          </a:p>
          <a:p>
            <a:r>
              <a:rPr lang="en-US" sz="2400" dirty="0" smtClean="0"/>
              <a:t>The </a:t>
            </a:r>
            <a:r>
              <a:rPr lang="en-US" sz="2400" dirty="0"/>
              <a:t>functions and features to be tested are known.</a:t>
            </a:r>
          </a:p>
          <a:p>
            <a:r>
              <a:rPr lang="en-US" sz="2400" dirty="0"/>
              <a:t>The details of the tests are known and can be measured.</a:t>
            </a:r>
          </a:p>
          <a:p>
            <a:r>
              <a:rPr lang="en-US" sz="2400" dirty="0"/>
              <a:t>The tests can be automated, which permits regression testing.</a:t>
            </a:r>
          </a:p>
          <a:p>
            <a:r>
              <a:rPr lang="en-US" sz="2400" dirty="0"/>
              <a:t>The progress of the tests can be measured and monitored.</a:t>
            </a:r>
          </a:p>
          <a:p>
            <a:r>
              <a:rPr lang="en-US" sz="2400" dirty="0"/>
              <a:t>The acceptability criteria are </a:t>
            </a:r>
            <a:r>
              <a:rPr lang="en-US" sz="2400" dirty="0" smtClean="0"/>
              <a:t>known.</a:t>
            </a:r>
          </a:p>
          <a:p>
            <a:pPr marL="0" indent="0">
              <a:buNone/>
            </a:pPr>
            <a:r>
              <a:rPr lang="en-US" sz="2400" b="1" dirty="0" smtClean="0"/>
              <a:t>Disadvantages </a:t>
            </a:r>
            <a:r>
              <a:rPr lang="en-US" sz="2400" b="1" dirty="0"/>
              <a:t>Of Acceptance </a:t>
            </a:r>
            <a:r>
              <a:rPr lang="en-US" sz="2400" b="1" dirty="0" smtClean="0"/>
              <a:t>Testing</a:t>
            </a:r>
          </a:p>
          <a:p>
            <a:r>
              <a:rPr lang="en-US" sz="2400" dirty="0"/>
              <a:t>Requires significant resources and planning.</a:t>
            </a:r>
          </a:p>
          <a:p>
            <a:r>
              <a:rPr lang="en-US" sz="2400" dirty="0"/>
              <a:t>The tests may be a re-implementation of system tests.</a:t>
            </a:r>
          </a:p>
          <a:p>
            <a:r>
              <a:rPr lang="en-US" sz="2400" dirty="0"/>
              <a:t>It may not uncover subjective defects in the software, since you are only looking for defects you expect to find.</a:t>
            </a:r>
          </a:p>
          <a:p>
            <a:endParaRPr lang="en-US" sz="2400" b="1" dirty="0" smtClean="0"/>
          </a:p>
          <a:p>
            <a:pPr marL="0" indent="0">
              <a:buNone/>
            </a:pPr>
            <a:endParaRPr lang="en-US" sz="24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2202270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7218"/>
          </a:xfrm>
        </p:spPr>
        <p:txBody>
          <a:bodyPr/>
          <a:lstStyle/>
          <a:p>
            <a:r>
              <a:rPr lang="en-US" b="1" dirty="0" smtClean="0"/>
              <a:t>Alpha Testing</a:t>
            </a:r>
            <a:endParaRPr lang="en-US" b="1" dirty="0"/>
          </a:p>
        </p:txBody>
      </p:sp>
      <p:sp>
        <p:nvSpPr>
          <p:cNvPr id="3" name="Content Placeholder 2"/>
          <p:cNvSpPr>
            <a:spLocks noGrp="1"/>
          </p:cNvSpPr>
          <p:nvPr>
            <p:ph idx="1"/>
          </p:nvPr>
        </p:nvSpPr>
        <p:spPr>
          <a:xfrm>
            <a:off x="1956816" y="1353312"/>
            <a:ext cx="9701784" cy="5029200"/>
          </a:xfrm>
        </p:spPr>
        <p:txBody>
          <a:bodyPr/>
          <a:lstStyle/>
          <a:p>
            <a:r>
              <a:rPr lang="en-US" sz="2000" b="1" dirty="0" smtClean="0"/>
              <a:t>Alpha Testing</a:t>
            </a:r>
            <a:r>
              <a:rPr lang="en-US" sz="2000" dirty="0" smtClean="0"/>
              <a:t> is a type of testing conducted by a team of highly skilled testers at development site. Minor design changes can still be made as a result of alpha testing.</a:t>
            </a:r>
          </a:p>
          <a:p>
            <a:r>
              <a:rPr lang="en-US" sz="2000" dirty="0" smtClean="0"/>
              <a:t>For Alpha Testing there is a dedicated test team.</a:t>
            </a:r>
          </a:p>
          <a:p>
            <a:r>
              <a:rPr lang="en-US" sz="2000" dirty="0" smtClean="0"/>
              <a:t>Alpha testing is final testing before the software is released to the general public. It has two phases:</a:t>
            </a:r>
          </a:p>
          <a:p>
            <a:pPr>
              <a:buFont typeface="Wingdings" pitchFamily="2" charset="2"/>
              <a:buChar char="q"/>
            </a:pPr>
            <a:r>
              <a:rPr lang="en-US" sz="2000" dirty="0" smtClean="0"/>
              <a:t>In the </a:t>
            </a:r>
            <a:r>
              <a:rPr lang="en-US" sz="2000" b="1" dirty="0" smtClean="0"/>
              <a:t>first phase</a:t>
            </a:r>
            <a:r>
              <a:rPr lang="en-US" sz="2000" dirty="0" smtClean="0"/>
              <a:t> of alpha testing, the software is tested by in-house developers. They use either debugger software, or hardware-assisted debuggers. The goal is to catch bugs quickly.</a:t>
            </a:r>
          </a:p>
          <a:p>
            <a:pPr>
              <a:buFont typeface="Wingdings" pitchFamily="2" charset="2"/>
              <a:buChar char="q"/>
            </a:pPr>
            <a:r>
              <a:rPr lang="en-US" sz="2000" dirty="0" smtClean="0"/>
              <a:t>In the</a:t>
            </a:r>
            <a:r>
              <a:rPr lang="en-US" sz="2000" b="1" dirty="0" smtClean="0"/>
              <a:t> second phase</a:t>
            </a:r>
            <a:r>
              <a:rPr lang="en-US" sz="2000" dirty="0" smtClean="0"/>
              <a:t> of alpha testing, the software is handed over to the software QA staff, for additional testing in an environment that is similar to the intended use.</a:t>
            </a:r>
          </a:p>
          <a:p>
            <a:pPr>
              <a:buNone/>
            </a:pPr>
            <a:endParaRPr lang="en-US" dirty="0" smtClean="0"/>
          </a:p>
        </p:txBody>
      </p:sp>
    </p:spTree>
    <p:extLst>
      <p:ext uri="{BB962C8B-B14F-4D97-AF65-F5344CB8AC3E}">
        <p14:creationId xmlns:p14="http://schemas.microsoft.com/office/powerpoint/2010/main" val="2649066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98" y="225757"/>
            <a:ext cx="8911687" cy="761071"/>
          </a:xfrm>
        </p:spPr>
        <p:txBody>
          <a:bodyPr/>
          <a:lstStyle/>
          <a:p>
            <a:r>
              <a:rPr lang="en-US" b="1" dirty="0" smtClean="0"/>
              <a:t>Pros And Cons</a:t>
            </a:r>
            <a:endParaRPr lang="en-US" b="1" dirty="0"/>
          </a:p>
        </p:txBody>
      </p:sp>
      <p:sp>
        <p:nvSpPr>
          <p:cNvPr id="3" name="Content Placeholder 2"/>
          <p:cNvSpPr>
            <a:spLocks noGrp="1"/>
          </p:cNvSpPr>
          <p:nvPr>
            <p:ph idx="1"/>
          </p:nvPr>
        </p:nvSpPr>
        <p:spPr>
          <a:xfrm>
            <a:off x="1810693" y="950613"/>
            <a:ext cx="10076507" cy="5332491"/>
          </a:xfrm>
        </p:spPr>
        <p:txBody>
          <a:bodyPr>
            <a:normAutofit lnSpcReduction="10000"/>
          </a:bodyPr>
          <a:lstStyle/>
          <a:p>
            <a:r>
              <a:rPr lang="en-US" sz="2400" b="1" dirty="0" smtClean="0"/>
              <a:t>Pros Of Alpha Testing</a:t>
            </a:r>
            <a:r>
              <a:rPr lang="en-US" dirty="0" smtClean="0"/>
              <a:t/>
            </a:r>
            <a:br>
              <a:rPr lang="en-US" dirty="0" smtClean="0"/>
            </a:br>
            <a:r>
              <a:rPr lang="en-US" sz="2400" dirty="0" smtClean="0"/>
              <a:t>• Helps to uncover bugs that were not found during previous testing activities</a:t>
            </a:r>
            <a:br>
              <a:rPr lang="en-US" sz="2400" dirty="0" smtClean="0"/>
            </a:br>
            <a:r>
              <a:rPr lang="en-US" sz="2400" dirty="0" smtClean="0"/>
              <a:t>• Better view of product usage and reliability</a:t>
            </a:r>
            <a:br>
              <a:rPr lang="en-US" sz="2400" dirty="0" smtClean="0"/>
            </a:br>
            <a:r>
              <a:rPr lang="en-US" sz="2400" dirty="0" smtClean="0"/>
              <a:t>• Analyze possible risks during and after launch of the product</a:t>
            </a:r>
            <a:br>
              <a:rPr lang="en-US" sz="2400" dirty="0" smtClean="0"/>
            </a:br>
            <a:r>
              <a:rPr lang="en-US" sz="2400" dirty="0" smtClean="0"/>
              <a:t>• Helps to be prepared for future customer support</a:t>
            </a:r>
            <a:br>
              <a:rPr lang="en-US" sz="2400" dirty="0" smtClean="0"/>
            </a:br>
            <a:r>
              <a:rPr lang="en-US" sz="2400" dirty="0" smtClean="0"/>
              <a:t>• Helps to build customer faith on the product</a:t>
            </a:r>
            <a:br>
              <a:rPr lang="en-US" sz="2400" dirty="0" smtClean="0"/>
            </a:br>
            <a:r>
              <a:rPr lang="en-US" sz="2400" dirty="0" smtClean="0"/>
              <a:t>• Maintenance Cost reduction as the bugs are identified and fixed before Beta /   Production launch</a:t>
            </a:r>
            <a:br>
              <a:rPr lang="en-US" sz="2400" dirty="0" smtClean="0"/>
            </a:br>
            <a:r>
              <a:rPr lang="en-US" sz="2400" dirty="0" smtClean="0"/>
              <a:t>• Easy Test Management</a:t>
            </a:r>
            <a:endParaRPr lang="en-US" sz="2000" dirty="0" smtClean="0"/>
          </a:p>
          <a:p>
            <a:r>
              <a:rPr lang="en-US" sz="2400" b="1" dirty="0" smtClean="0"/>
              <a:t>Cons Of Alpha Testing</a:t>
            </a:r>
          </a:p>
          <a:p>
            <a:pPr>
              <a:buNone/>
            </a:pPr>
            <a:r>
              <a:rPr lang="en-US" sz="2400" dirty="0" smtClean="0"/>
              <a:t>    • Not all the functionality of the product is expected to be tested</a:t>
            </a:r>
            <a:br>
              <a:rPr lang="en-US" sz="2400" dirty="0" smtClean="0"/>
            </a:br>
            <a:r>
              <a:rPr lang="en-US" sz="2400" dirty="0" smtClean="0"/>
              <a:t>• Only Business requirements are scoped</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878" y="216704"/>
            <a:ext cx="8911687" cy="797284"/>
          </a:xfrm>
        </p:spPr>
        <p:txBody>
          <a:bodyPr/>
          <a:lstStyle/>
          <a:p>
            <a:r>
              <a:rPr lang="en-US" b="1" dirty="0" smtClean="0"/>
              <a:t>Beta Testing</a:t>
            </a:r>
            <a:endParaRPr lang="en-US" dirty="0"/>
          </a:p>
        </p:txBody>
      </p:sp>
      <p:sp>
        <p:nvSpPr>
          <p:cNvPr id="3" name="Content Placeholder 2"/>
          <p:cNvSpPr>
            <a:spLocks noGrp="1"/>
          </p:cNvSpPr>
          <p:nvPr>
            <p:ph idx="1"/>
          </p:nvPr>
        </p:nvSpPr>
        <p:spPr>
          <a:xfrm>
            <a:off x="1747319" y="950613"/>
            <a:ext cx="9940705" cy="5441133"/>
          </a:xfrm>
        </p:spPr>
        <p:txBody>
          <a:bodyPr>
            <a:normAutofit/>
          </a:bodyPr>
          <a:lstStyle/>
          <a:p>
            <a:r>
              <a:rPr lang="en-US" sz="2400" b="1" dirty="0" smtClean="0"/>
              <a:t>Beta Testing</a:t>
            </a:r>
            <a:r>
              <a:rPr lang="en-US" sz="2400" dirty="0" smtClean="0"/>
              <a:t> is also known as field testing. It takes place at </a:t>
            </a:r>
            <a:r>
              <a:rPr lang="en-US" sz="2400" b="1" dirty="0" smtClean="0"/>
              <a:t>customer’s site</a:t>
            </a:r>
            <a:r>
              <a:rPr lang="en-US" sz="2400" dirty="0" smtClean="0"/>
              <a:t>. It sends the system/software to users who install it and use it under real-world working conditions.</a:t>
            </a:r>
          </a:p>
          <a:p>
            <a:r>
              <a:rPr lang="en-US" sz="2400" dirty="0" smtClean="0"/>
              <a:t>A beta test is the second phase of </a:t>
            </a:r>
            <a:r>
              <a:rPr lang="en-US" sz="2400" b="1" dirty="0" smtClean="0">
                <a:hlinkClick r:id="rId2"/>
              </a:rPr>
              <a:t>software testing</a:t>
            </a:r>
            <a:r>
              <a:rPr lang="en-US" sz="2400" dirty="0" smtClean="0"/>
              <a:t> in which a sampling of the intended audience tries the product out</a:t>
            </a:r>
          </a:p>
          <a:p>
            <a:r>
              <a:rPr lang="en-US" sz="2400" dirty="0" smtClean="0"/>
              <a:t>The goal of beta testing is to place your application in the hands of real users outside of your own engineering team to discover any flaws or issues from the user’s perspective that you would not want to have in your final, released version of the application.</a:t>
            </a:r>
          </a:p>
          <a:p>
            <a:r>
              <a:rPr lang="en-US" sz="2400" dirty="0" smtClean="0"/>
              <a:t>Beta testing can be considered “pre-release testing.</a:t>
            </a:r>
            <a:br>
              <a:rPr lang="en-US" sz="2400" dirty="0" smtClean="0"/>
            </a:b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5391"/>
          </a:xfrm>
        </p:spPr>
        <p:txBody>
          <a:bodyPr>
            <a:normAutofit fontScale="90000"/>
          </a:bodyPr>
          <a:lstStyle/>
          <a:p>
            <a:r>
              <a:rPr lang="en-US" b="1" dirty="0" smtClean="0"/>
              <a:t>Advantages of beta testing</a:t>
            </a:r>
            <a:r>
              <a:rPr lang="en-US" dirty="0" smtClean="0"/>
              <a:t/>
            </a:r>
            <a:br>
              <a:rPr lang="en-US" dirty="0" smtClean="0"/>
            </a:br>
            <a:endParaRPr lang="en-US" dirty="0"/>
          </a:p>
        </p:txBody>
      </p:sp>
      <p:sp>
        <p:nvSpPr>
          <p:cNvPr id="3" name="Content Placeholder 2"/>
          <p:cNvSpPr>
            <a:spLocks noGrp="1"/>
          </p:cNvSpPr>
          <p:nvPr>
            <p:ph idx="1"/>
          </p:nvPr>
        </p:nvSpPr>
        <p:spPr>
          <a:xfrm>
            <a:off x="1955549" y="1167897"/>
            <a:ext cx="9714368" cy="4743325"/>
          </a:xfrm>
        </p:spPr>
        <p:txBody>
          <a:bodyPr/>
          <a:lstStyle/>
          <a:p>
            <a:r>
              <a:rPr lang="en-US" dirty="0" smtClean="0"/>
              <a:t>You have the opportunity to get your application into the hands of users prior to releasing it to the general public.</a:t>
            </a:r>
          </a:p>
          <a:p>
            <a:r>
              <a:rPr lang="en-US" dirty="0" smtClean="0"/>
              <a:t>Users can install, test your application, and send feedback to you during this beta testing period.</a:t>
            </a:r>
          </a:p>
          <a:p>
            <a:r>
              <a:rPr lang="en-US" dirty="0" smtClean="0"/>
              <a:t>Your beta testers can discover issues with your application that you may have not noticed, such as confusing application flow, and even crashes.</a:t>
            </a:r>
          </a:p>
          <a:p>
            <a:r>
              <a:rPr lang="en-US" dirty="0" smtClean="0"/>
              <a:t>Using the feedback you get from these users, you can fix problems before it is released to the general public.</a:t>
            </a:r>
          </a:p>
          <a:p>
            <a:r>
              <a:rPr lang="en-US" dirty="0" smtClean="0"/>
              <a:t>The more issues you fix that solve real user problems, the higher the quality of your application when you release it to the general public.</a:t>
            </a:r>
          </a:p>
          <a:p>
            <a:r>
              <a:rPr lang="en-US" dirty="0" smtClean="0"/>
              <a:t>Having a higher-quality application when you release to the general public will increase customer satisfaction.</a:t>
            </a:r>
          </a:p>
          <a:p>
            <a:r>
              <a:rPr lang="en-US" dirty="0" smtClean="0"/>
              <a:t>These users, who are early adopters of your application, will generate excitement about your application.</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29622" y="719665"/>
          <a:ext cx="10275684" cy="5965463"/>
        </p:xfrm>
        <a:graphic>
          <a:graphicData uri="http://schemas.openxmlformats.org/drawingml/2006/table">
            <a:tbl>
              <a:tblPr/>
              <a:tblGrid>
                <a:gridCol w="5137842"/>
                <a:gridCol w="5137842"/>
              </a:tblGrid>
              <a:tr h="188756">
                <a:tc>
                  <a:txBody>
                    <a:bodyPr/>
                    <a:lstStyle/>
                    <a:p>
                      <a:pPr algn="ctr" fontAlgn="ctr"/>
                      <a:r>
                        <a:rPr lang="en-US" sz="1400" b="1" dirty="0"/>
                        <a:t>Alpha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1400" b="1" dirty="0"/>
                        <a:t>Beta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r>
              <a:tr h="188756">
                <a:tc>
                  <a:txBody>
                    <a:bodyPr/>
                    <a:lstStyle/>
                    <a:p>
                      <a:pPr algn="l" fontAlgn="t"/>
                      <a:r>
                        <a:rPr lang="en-US" sz="1400" b="1" dirty="0"/>
                        <a:t>Basic Understanding</a:t>
                      </a:r>
                      <a:endParaRPr lang="en-US" sz="1400" dirty="0"/>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dirty="0"/>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50111">
                <a:tc>
                  <a:txBody>
                    <a:bodyPr/>
                    <a:lstStyle/>
                    <a:p>
                      <a:pPr algn="l" fontAlgn="t"/>
                      <a:r>
                        <a:rPr lang="en-US" sz="1400" dirty="0"/>
                        <a:t>First phase of testing in Customer Validation</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Second phase of testing in Customer Validation</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711466">
                <a:tc>
                  <a:txBody>
                    <a:bodyPr/>
                    <a:lstStyle/>
                    <a:p>
                      <a:pPr algn="l" fontAlgn="t"/>
                      <a:r>
                        <a:rPr lang="en-US" sz="1400" dirty="0"/>
                        <a:t>Performed at developer's site - testing environment. Hence, the activities can be controlled</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Performed in real environment, and hence activities cannot be controlled</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842143">
                <a:tc>
                  <a:txBody>
                    <a:bodyPr/>
                    <a:lstStyle/>
                    <a:p>
                      <a:pPr algn="l" fontAlgn="t"/>
                      <a:r>
                        <a:rPr lang="en-US" sz="1400"/>
                        <a:t>Only functionality, usability are tested. Reliability and Security testing are not usually performed in-depth</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Functionality, Usability, Reliability, Security testing are all given equal importance to be performed</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580788">
                <a:tc>
                  <a:txBody>
                    <a:bodyPr/>
                    <a:lstStyle/>
                    <a:p>
                      <a:pPr algn="l" fontAlgn="t"/>
                      <a:r>
                        <a:rPr lang="en-US" sz="1400"/>
                        <a:t>White box and / or Black box testing techniques are involved</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Only Black box testing techniques are involved</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50111">
                <a:tc>
                  <a:txBody>
                    <a:bodyPr/>
                    <a:lstStyle/>
                    <a:p>
                      <a:pPr algn="l" fontAlgn="t"/>
                      <a:r>
                        <a:rPr lang="en-US" sz="1400"/>
                        <a:t>Build released for Alpha Testing is called Alpha Release</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Build released for Beta Testing is called Beta Release</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50111">
                <a:tc>
                  <a:txBody>
                    <a:bodyPr/>
                    <a:lstStyle/>
                    <a:p>
                      <a:pPr algn="l" fontAlgn="t"/>
                      <a:r>
                        <a:rPr lang="en-US" sz="1400"/>
                        <a:t>System Testing is performed before Alpha Testing</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Alpha Testing is performed before Beta Testing</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103498">
                <a:tc>
                  <a:txBody>
                    <a:bodyPr/>
                    <a:lstStyle/>
                    <a:p>
                      <a:pPr algn="l" fontAlgn="t"/>
                      <a:r>
                        <a:rPr lang="en-US" sz="1400"/>
                        <a:t>Issues / Bugs are logged into the identified tool directly and are fixed by developer at high priority</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Issues / Bugs are collected from real users in the form of suggestions / feedbacks and are considered as improvements for future releases.</a:t>
                      </a:r>
                    </a:p>
                  </a:txBody>
                  <a:tcPr marL="27093" marR="27093" marT="27093" marB="2709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842143">
                <a:tc>
                  <a:txBody>
                    <a:bodyPr/>
                    <a:lstStyle/>
                    <a:p>
                      <a:pPr algn="l" fontAlgn="t"/>
                      <a:r>
                        <a:rPr lang="en-US" sz="1400"/>
                        <a:t>Helps to identify the different views of product usage as different business streams are involved</a:t>
                      </a:r>
                    </a:p>
                  </a:txBody>
                  <a:tcPr marL="27093" marR="27093" marT="27093" marB="27093">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US" sz="1400" dirty="0"/>
                        <a:t>Helps to understand the possible success rate of the product based on real user’s feedback / suggestions.</a:t>
                      </a:r>
                    </a:p>
                  </a:txBody>
                  <a:tcPr marL="27093" marR="27093" marT="27093" marB="27093">
                    <a:lnL>
                      <a:noFill/>
                    </a:lnL>
                    <a:lnR>
                      <a:noFill/>
                    </a:lnR>
                    <a:lnT w="7620" cap="flat" cmpd="sng" algn="ctr">
                      <a:solidFill>
                        <a:srgbClr val="DDDDDD"/>
                      </a:solidFill>
                      <a:prstDash val="solid"/>
                      <a:round/>
                      <a:headEnd type="none" w="med" len="med"/>
                      <a:tailEnd type="none" w="med" len="med"/>
                    </a:lnT>
                    <a:lnB>
                      <a:noFill/>
                    </a:lnB>
                    <a:solidFill>
                      <a:srgbClr val="F3F3F3"/>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9209" y="719667"/>
          <a:ext cx="9578568" cy="5997366"/>
        </p:xfrm>
        <a:graphic>
          <a:graphicData uri="http://schemas.openxmlformats.org/drawingml/2006/table">
            <a:tbl>
              <a:tblPr/>
              <a:tblGrid>
                <a:gridCol w="4789284"/>
                <a:gridCol w="4789284"/>
              </a:tblGrid>
              <a:tr h="270952">
                <a:tc>
                  <a:txBody>
                    <a:bodyPr/>
                    <a:lstStyle/>
                    <a:p>
                      <a:pPr algn="l" fontAlgn="t"/>
                      <a:r>
                        <a:rPr lang="en-US" sz="1100" b="1" dirty="0"/>
                        <a:t>Test Goals</a:t>
                      </a:r>
                      <a:endParaRPr lang="en-US" sz="1100" dirty="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10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646116">
                <a:tc>
                  <a:txBody>
                    <a:bodyPr/>
                    <a:lstStyle/>
                    <a:p>
                      <a:pPr algn="l" fontAlgn="t"/>
                      <a:r>
                        <a:rPr lang="en-US" sz="1600" dirty="0"/>
                        <a:t>To evaluate the quality of the product</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To evaluate customer satisfaction</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646116">
                <a:tc>
                  <a:txBody>
                    <a:bodyPr/>
                    <a:lstStyle/>
                    <a:p>
                      <a:pPr algn="l" fontAlgn="t"/>
                      <a:r>
                        <a:rPr lang="en-US" sz="1600" dirty="0"/>
                        <a:t>To ensure Beta readiness</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a:t>To ensure Release readiness (for Production launch)</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021280">
                <a:tc>
                  <a:txBody>
                    <a:bodyPr/>
                    <a:lstStyle/>
                    <a:p>
                      <a:pPr algn="l" fontAlgn="t"/>
                      <a:r>
                        <a:rPr lang="en-US" sz="1600" dirty="0"/>
                        <a:t>Focus on finding bugs</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Focus on collecting suggestions / feedback and evaluate them effectively</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58534">
                <a:tc>
                  <a:txBody>
                    <a:bodyPr/>
                    <a:lstStyle/>
                    <a:p>
                      <a:pPr algn="l" fontAlgn="t"/>
                      <a:r>
                        <a:rPr lang="en-US" sz="1600"/>
                        <a:t>Does the product work?</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Do customers like the product?</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70952">
                <a:tc>
                  <a:txBody>
                    <a:bodyPr/>
                    <a:lstStyle/>
                    <a:p>
                      <a:pPr algn="l" fontAlgn="t"/>
                      <a:endParaRPr lang="en-US" sz="160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600" dirty="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70952">
                <a:tc>
                  <a:txBody>
                    <a:bodyPr/>
                    <a:lstStyle/>
                    <a:p>
                      <a:pPr algn="l" fontAlgn="t"/>
                      <a:r>
                        <a:rPr lang="en-US" sz="1600" b="1"/>
                        <a:t>When</a:t>
                      </a:r>
                      <a:endParaRPr lang="en-US" sz="160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600" dirty="0"/>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833698">
                <a:tc>
                  <a:txBody>
                    <a:bodyPr/>
                    <a:lstStyle/>
                    <a:p>
                      <a:pPr algn="l" fontAlgn="t"/>
                      <a:r>
                        <a:rPr lang="en-US" sz="1600"/>
                        <a:t>Usually after System testing phase or when the product is 70% - 90% complete</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Usually after Alpha Testing and product is 90% - 95% complete</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833698">
                <a:tc>
                  <a:txBody>
                    <a:bodyPr/>
                    <a:lstStyle/>
                    <a:p>
                      <a:pPr algn="l" fontAlgn="t"/>
                      <a:r>
                        <a:rPr lang="en-US" sz="1600"/>
                        <a:t>Features are almost freezed and no scope for major enhancements</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Features are </a:t>
                      </a:r>
                      <a:r>
                        <a:rPr lang="en-US" sz="1600" dirty="0" err="1"/>
                        <a:t>freezed</a:t>
                      </a:r>
                      <a:r>
                        <a:rPr lang="en-US" sz="1600" dirty="0"/>
                        <a:t> and no enhancements accepted</a:t>
                      </a:r>
                    </a:p>
                  </a:txBody>
                  <a:tcPr marL="38294" marR="38294" marT="38294" marB="38294">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646116">
                <a:tc>
                  <a:txBody>
                    <a:bodyPr/>
                    <a:lstStyle/>
                    <a:p>
                      <a:pPr algn="l" fontAlgn="t"/>
                      <a:r>
                        <a:rPr lang="en-US" sz="1600"/>
                        <a:t>Build should be stable for technical user</a:t>
                      </a:r>
                    </a:p>
                  </a:txBody>
                  <a:tcPr marL="38294" marR="38294" marT="38294" marB="38294">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US" sz="1600" dirty="0"/>
                        <a:t>Build should be stable for real users</a:t>
                      </a:r>
                    </a:p>
                  </a:txBody>
                  <a:tcPr marL="38294" marR="38294" marT="38294" marB="38294">
                    <a:lnL>
                      <a:noFill/>
                    </a:lnL>
                    <a:lnR>
                      <a:noFill/>
                    </a:lnR>
                    <a:lnT w="7620" cap="flat" cmpd="sng" algn="ctr">
                      <a:solidFill>
                        <a:srgbClr val="DDDDDD"/>
                      </a:solidFill>
                      <a:prstDash val="solid"/>
                      <a:round/>
                      <a:headEnd type="none" w="med" len="med"/>
                      <a:tailEnd type="none" w="med" len="med"/>
                    </a:lnT>
                    <a:lnB>
                      <a:noFill/>
                    </a:lnB>
                    <a:solidFill>
                      <a:srgbClr val="F3F3F3"/>
                    </a:solidFill>
                  </a:tcPr>
                </a:tc>
              </a:tr>
            </a:tbl>
          </a:graphicData>
        </a:graphic>
      </p:graphicFrame>
      <p:graphicFrame>
        <p:nvGraphicFramePr>
          <p:cNvPr id="3" name="Table 2"/>
          <p:cNvGraphicFramePr>
            <a:graphicFrameLocks noGrp="1"/>
          </p:cNvGraphicFramePr>
          <p:nvPr/>
        </p:nvGraphicFramePr>
        <p:xfrm>
          <a:off x="1693372" y="334978"/>
          <a:ext cx="9614406" cy="335741"/>
        </p:xfrm>
        <a:graphic>
          <a:graphicData uri="http://schemas.openxmlformats.org/drawingml/2006/table">
            <a:tbl>
              <a:tblPr/>
              <a:tblGrid>
                <a:gridCol w="4807203"/>
                <a:gridCol w="4807203"/>
              </a:tblGrid>
              <a:tr h="335741">
                <a:tc>
                  <a:txBody>
                    <a:bodyPr/>
                    <a:lstStyle/>
                    <a:p>
                      <a:pPr algn="ctr" fontAlgn="ctr"/>
                      <a:r>
                        <a:rPr lang="en-US" sz="1400" b="1" dirty="0"/>
                        <a:t>Alpha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1400" b="1" dirty="0"/>
                        <a:t>Beta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Stubs</a:t>
            </a:r>
            <a:endParaRPr lang="en-US" dirty="0"/>
          </a:p>
        </p:txBody>
      </p:sp>
      <p:sp>
        <p:nvSpPr>
          <p:cNvPr id="3" name="Content Placeholder 2"/>
          <p:cNvSpPr>
            <a:spLocks noGrp="1"/>
          </p:cNvSpPr>
          <p:nvPr>
            <p:ph idx="1"/>
          </p:nvPr>
        </p:nvSpPr>
        <p:spPr>
          <a:xfrm>
            <a:off x="838200" y="1504783"/>
            <a:ext cx="10515600" cy="3196696"/>
          </a:xfrm>
        </p:spPr>
        <p:txBody>
          <a:bodyPr>
            <a:noAutofit/>
          </a:bodyPr>
          <a:lstStyle/>
          <a:p>
            <a:r>
              <a:rPr lang="en-US" sz="2400" dirty="0"/>
              <a:t>Stubs are used in top down integration testing. </a:t>
            </a:r>
            <a:endParaRPr lang="en-US" sz="2400" dirty="0" smtClean="0"/>
          </a:p>
          <a:p>
            <a:r>
              <a:rPr lang="en-US" sz="2400" dirty="0" smtClean="0"/>
              <a:t>It </a:t>
            </a:r>
            <a:r>
              <a:rPr lang="en-US" sz="2400" dirty="0"/>
              <a:t>can simulate the behavior of lower-level module that are not integrated. </a:t>
            </a:r>
            <a:endParaRPr lang="en-US" sz="2400" dirty="0" smtClean="0"/>
          </a:p>
          <a:p>
            <a:r>
              <a:rPr lang="en-US" sz="2400" dirty="0" smtClean="0"/>
              <a:t>They </a:t>
            </a:r>
            <a:r>
              <a:rPr lang="en-US" sz="2400" dirty="0"/>
              <a:t>are act as a temporary replacement of module and provide same output as actual product</a:t>
            </a:r>
            <a:r>
              <a:rPr lang="en-US" sz="2400" dirty="0" smtClean="0"/>
              <a:t>.</a:t>
            </a:r>
          </a:p>
          <a:p>
            <a:r>
              <a:rPr lang="en-US" sz="2400" dirty="0" smtClean="0"/>
              <a:t>When </a:t>
            </a:r>
            <a:r>
              <a:rPr lang="en-US" sz="2400" dirty="0"/>
              <a:t>needs to intact with external system then also stubs are used</a:t>
            </a:r>
            <a:r>
              <a:rPr lang="en-US" sz="2400" dirty="0" smtClean="0"/>
              <a:t>.</a:t>
            </a:r>
          </a:p>
          <a:p>
            <a:r>
              <a:rPr lang="en-US" sz="2400" b="1" dirty="0"/>
              <a:t>Stub</a:t>
            </a:r>
            <a:r>
              <a:rPr lang="en-US" sz="2400" dirty="0"/>
              <a:t>: Is called by the Module under Test.</a:t>
            </a:r>
          </a:p>
          <a:p>
            <a:endParaRPr lang="en-US" sz="2400" dirty="0"/>
          </a:p>
        </p:txBody>
      </p:sp>
      <p:sp>
        <p:nvSpPr>
          <p:cNvPr id="4" name="Rectangle 3"/>
          <p:cNvSpPr/>
          <p:nvPr/>
        </p:nvSpPr>
        <p:spPr>
          <a:xfrm>
            <a:off x="641684" y="4701479"/>
            <a:ext cx="10712115" cy="1938992"/>
          </a:xfrm>
          <a:prstGeom prst="rect">
            <a:avLst/>
          </a:prstGeom>
        </p:spPr>
        <p:txBody>
          <a:bodyPr wrap="square">
            <a:spAutoFit/>
          </a:bodyPr>
          <a:lstStyle/>
          <a:p>
            <a:r>
              <a:rPr lang="en-US" sz="2400" dirty="0">
                <a:solidFill>
                  <a:srgbClr val="000000"/>
                </a:solidFill>
                <a:latin typeface="Georgia" panose="02040502050405020303" pitchFamily="18" charset="0"/>
              </a:rPr>
              <a:t>Assume you have 3 modules, Module A, Module B and module C. Module A is ready and we need to test it, but module A calls functions from Module B and C which are not ready, so developer will write a dummy module which simulates B and C and returns values to module A. This dummy module code is known as stub.</a:t>
            </a:r>
            <a:endParaRPr lang="en-US" sz="2400" dirty="0"/>
          </a:p>
        </p:txBody>
      </p:sp>
    </p:spTree>
    <p:extLst>
      <p:ext uri="{BB962C8B-B14F-4D97-AF65-F5344CB8AC3E}">
        <p14:creationId xmlns:p14="http://schemas.microsoft.com/office/powerpoint/2010/main" val="10441326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29212" y="833549"/>
          <a:ext cx="9651552" cy="6024451"/>
        </p:xfrm>
        <a:graphic>
          <a:graphicData uri="http://schemas.openxmlformats.org/drawingml/2006/table">
            <a:tbl>
              <a:tblPr/>
              <a:tblGrid>
                <a:gridCol w="4825776"/>
                <a:gridCol w="4825776"/>
              </a:tblGrid>
              <a:tr h="243273">
                <a:tc>
                  <a:txBody>
                    <a:bodyPr/>
                    <a:lstStyle/>
                    <a:p>
                      <a:pPr algn="l" fontAlgn="t"/>
                      <a:r>
                        <a:rPr lang="en-US" sz="1400" b="1" dirty="0"/>
                        <a:t>Test Duration</a:t>
                      </a:r>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81599">
                <a:tc>
                  <a:txBody>
                    <a:bodyPr/>
                    <a:lstStyle/>
                    <a:p>
                      <a:pPr algn="l" fontAlgn="t"/>
                      <a:r>
                        <a:rPr lang="en-US" sz="1400" dirty="0"/>
                        <a:t>Many test cycles conducted</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Only 1 or 2 test cycles conducted</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81599">
                <a:tc>
                  <a:txBody>
                    <a:bodyPr/>
                    <a:lstStyle/>
                    <a:p>
                      <a:pPr algn="l" fontAlgn="t"/>
                      <a:r>
                        <a:rPr lang="en-US" sz="1400" dirty="0"/>
                        <a:t>Each test cycle lasts for 1 - 2 weeks</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Each test cycle lasts for 4 - 6 weeks</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849924">
                <a:tc>
                  <a:txBody>
                    <a:bodyPr/>
                    <a:lstStyle/>
                    <a:p>
                      <a:pPr algn="l" fontAlgn="t"/>
                      <a:r>
                        <a:rPr lang="en-US" sz="1400" dirty="0"/>
                        <a:t>Duration also depends on the number of issues found and number of new features added</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Test cycles may increase based on real user's feedback / suggestion</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43273">
                <a:tc>
                  <a:txBody>
                    <a:bodyPr/>
                    <a:lstStyle/>
                    <a:p>
                      <a:pPr algn="l" fontAlgn="t"/>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43273">
                <a:tc>
                  <a:txBody>
                    <a:bodyPr/>
                    <a:lstStyle/>
                    <a:p>
                      <a:pPr algn="l" fontAlgn="t"/>
                      <a:r>
                        <a:rPr lang="en-US" sz="1400" b="1" dirty="0"/>
                        <a:t>Stake Holders</a:t>
                      </a:r>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006033">
                <a:tc>
                  <a:txBody>
                    <a:bodyPr/>
                    <a:lstStyle/>
                    <a:p>
                      <a:pPr algn="l" fontAlgn="t"/>
                      <a:r>
                        <a:rPr lang="en-US" sz="1400"/>
                        <a:t>Engineers (in-house developers), Quality Assurance Team, and Product Management Team</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Product Management, Quality Management, and User Experience teams</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43273">
                <a:tc>
                  <a:txBody>
                    <a:bodyPr/>
                    <a:lstStyle/>
                    <a:p>
                      <a:pPr algn="l" fontAlgn="t"/>
                      <a:endParaRPr lang="en-US" sz="140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43273">
                <a:tc>
                  <a:txBody>
                    <a:bodyPr/>
                    <a:lstStyle/>
                    <a:p>
                      <a:pPr algn="l" fontAlgn="t"/>
                      <a:r>
                        <a:rPr lang="en-US" sz="1400" b="1"/>
                        <a:t>Participants</a:t>
                      </a:r>
                      <a:endParaRPr lang="en-US" sz="140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3F3"/>
                    </a:solidFill>
                  </a:tcPr>
                </a:tc>
                <a:tc>
                  <a:txBody>
                    <a:bodyPr/>
                    <a:lstStyle/>
                    <a:p>
                      <a:pPr algn="l" fontAlgn="t"/>
                      <a:endParaRPr lang="en-US" sz="1400" dirty="0"/>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3F3F3"/>
                    </a:solidFill>
                  </a:tcPr>
                </a:tc>
              </a:tr>
              <a:tr h="1318250">
                <a:tc>
                  <a:txBody>
                    <a:bodyPr/>
                    <a:lstStyle/>
                    <a:p>
                      <a:pPr algn="l" fontAlgn="t"/>
                      <a:r>
                        <a:rPr lang="en-US" sz="1400"/>
                        <a:t>Technical Experts, Specialized Testers with good domain knowledge (new or who were already part of System Testing phase), Subject Matter Expertise</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End users to whom the product is designed</a:t>
                      </a:r>
                    </a:p>
                  </a:txBody>
                  <a:tcPr marL="32643" marR="32643" marT="32643" marB="3264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693816">
                <a:tc>
                  <a:txBody>
                    <a:bodyPr/>
                    <a:lstStyle/>
                    <a:p>
                      <a:pPr algn="l" fontAlgn="t"/>
                      <a:r>
                        <a:rPr lang="en-US" sz="1400"/>
                        <a:t>Customers and / or End Users can participate in Alpha Testing in some cases</a:t>
                      </a:r>
                    </a:p>
                  </a:txBody>
                  <a:tcPr marL="32643" marR="32643" marT="32643" marB="32643">
                    <a:lnL>
                      <a:noFill/>
                    </a:lnL>
                    <a:lnR>
                      <a:noFill/>
                    </a:lnR>
                    <a:lnT w="762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1400" dirty="0"/>
                        <a:t>Customers also usually participate in Beta Testing</a:t>
                      </a:r>
                    </a:p>
                  </a:txBody>
                  <a:tcPr marL="32643" marR="32643" marT="32643" marB="32643">
                    <a:lnL>
                      <a:noFill/>
                    </a:lnL>
                    <a:lnR>
                      <a:noFill/>
                    </a:lnR>
                    <a:lnT w="7620" cap="flat" cmpd="sng" algn="ctr">
                      <a:solidFill>
                        <a:srgbClr val="DDDDDD"/>
                      </a:solidFill>
                      <a:prstDash val="solid"/>
                      <a:round/>
                      <a:headEnd type="none" w="med" len="med"/>
                      <a:tailEnd type="none" w="med" len="med"/>
                    </a:lnT>
                    <a:lnB>
                      <a:noFill/>
                    </a:lnB>
                    <a:solidFill>
                      <a:srgbClr val="FFFFFF"/>
                    </a:solidFill>
                  </a:tcPr>
                </a:tc>
              </a:tr>
            </a:tbl>
          </a:graphicData>
        </a:graphic>
      </p:graphicFrame>
      <p:graphicFrame>
        <p:nvGraphicFramePr>
          <p:cNvPr id="3" name="Table 2"/>
          <p:cNvGraphicFramePr>
            <a:graphicFrameLocks noGrp="1"/>
          </p:cNvGraphicFramePr>
          <p:nvPr/>
        </p:nvGraphicFramePr>
        <p:xfrm>
          <a:off x="1715129" y="420902"/>
          <a:ext cx="9614406" cy="335741"/>
        </p:xfrm>
        <a:graphic>
          <a:graphicData uri="http://schemas.openxmlformats.org/drawingml/2006/table">
            <a:tbl>
              <a:tblPr/>
              <a:tblGrid>
                <a:gridCol w="4807203"/>
                <a:gridCol w="4807203"/>
              </a:tblGrid>
              <a:tr h="335741">
                <a:tc>
                  <a:txBody>
                    <a:bodyPr/>
                    <a:lstStyle/>
                    <a:p>
                      <a:pPr algn="ctr" fontAlgn="ctr"/>
                      <a:r>
                        <a:rPr lang="en-US" sz="1400" b="1" dirty="0"/>
                        <a:t>Alpha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1400" b="1" dirty="0"/>
                        <a:t>Beta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56783" y="339420"/>
          <a:ext cx="9944356" cy="335741"/>
        </p:xfrm>
        <a:graphic>
          <a:graphicData uri="http://schemas.openxmlformats.org/drawingml/2006/table">
            <a:tbl>
              <a:tblPr/>
              <a:tblGrid>
                <a:gridCol w="4972178"/>
                <a:gridCol w="4972178"/>
              </a:tblGrid>
              <a:tr h="335741">
                <a:tc>
                  <a:txBody>
                    <a:bodyPr/>
                    <a:lstStyle/>
                    <a:p>
                      <a:pPr algn="ctr" fontAlgn="ctr"/>
                      <a:r>
                        <a:rPr lang="en-US" sz="1400" b="1" dirty="0"/>
                        <a:t>Alpha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1400" b="1" dirty="0"/>
                        <a:t>Beta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r>
            </a:tbl>
          </a:graphicData>
        </a:graphic>
      </p:graphicFrame>
      <p:graphicFrame>
        <p:nvGraphicFramePr>
          <p:cNvPr id="3" name="Table 2"/>
          <p:cNvGraphicFramePr>
            <a:graphicFrameLocks noGrp="1"/>
          </p:cNvGraphicFramePr>
          <p:nvPr/>
        </p:nvGraphicFramePr>
        <p:xfrm>
          <a:off x="1656782" y="719666"/>
          <a:ext cx="9949760" cy="6041334"/>
        </p:xfrm>
        <a:graphic>
          <a:graphicData uri="http://schemas.openxmlformats.org/drawingml/2006/table">
            <a:tbl>
              <a:tblPr/>
              <a:tblGrid>
                <a:gridCol w="4974880"/>
                <a:gridCol w="4974880"/>
              </a:tblGrid>
              <a:tr h="139767">
                <a:tc>
                  <a:txBody>
                    <a:bodyPr/>
                    <a:lstStyle/>
                    <a:p>
                      <a:pPr algn="l" fontAlgn="t"/>
                      <a:r>
                        <a:rPr lang="en-US" sz="1400" b="1" dirty="0"/>
                        <a:t>Expectations</a:t>
                      </a:r>
                      <a:endParaRPr lang="en-US" sz="1400" dirty="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430053">
                <a:tc>
                  <a:txBody>
                    <a:bodyPr/>
                    <a:lstStyle/>
                    <a:p>
                      <a:pPr algn="l" fontAlgn="t"/>
                      <a:r>
                        <a:rPr lang="en-US" sz="1400" dirty="0"/>
                        <a:t>Acceptable number of bugs that were missed in earlier testing activities</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Major completed product with very less amount of bugs and crashes</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333291">
                <a:tc>
                  <a:txBody>
                    <a:bodyPr/>
                    <a:lstStyle/>
                    <a:p>
                      <a:pPr algn="l" fontAlgn="t"/>
                      <a:r>
                        <a:rPr lang="en-US" sz="1400" dirty="0"/>
                        <a:t>Incomplete features and documentation</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Almost completed features and documentation</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39767">
                <a:tc>
                  <a:txBody>
                    <a:bodyPr/>
                    <a:lstStyle/>
                    <a:p>
                      <a:pPr algn="l" fontAlgn="t"/>
                      <a:endParaRPr lang="en-US" sz="1400" dirty="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39767">
                <a:tc>
                  <a:txBody>
                    <a:bodyPr/>
                    <a:lstStyle/>
                    <a:p>
                      <a:pPr algn="l" fontAlgn="t"/>
                      <a:r>
                        <a:rPr lang="en-US" sz="1400" b="1"/>
                        <a:t>Entry Criteria</a:t>
                      </a:r>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268529">
                <a:tc>
                  <a:txBody>
                    <a:bodyPr/>
                    <a:lstStyle/>
                    <a:p>
                      <a:pPr algn="l" fontAlgn="t"/>
                      <a:r>
                        <a:rPr lang="en-US" sz="1400" dirty="0"/>
                        <a:t>• Alpha Tests designed and reviewed for Business requirements </a:t>
                      </a:r>
                      <a:br>
                        <a:rPr lang="en-US" sz="1400" dirty="0"/>
                      </a:br>
                      <a:r>
                        <a:rPr lang="en-US" sz="1400" dirty="0"/>
                        <a:t>• Traceability matrix should be achieved for all the between alpha tests and requirements</a:t>
                      </a:r>
                      <a:br>
                        <a:rPr lang="en-US" sz="1400" dirty="0"/>
                      </a:br>
                      <a:r>
                        <a:rPr lang="en-US" sz="1400" dirty="0"/>
                        <a:t>• Testing team with knowledge about the domain and product</a:t>
                      </a:r>
                      <a:br>
                        <a:rPr lang="en-US" sz="1400" dirty="0"/>
                      </a:br>
                      <a:r>
                        <a:rPr lang="en-US" sz="1400" dirty="0"/>
                        <a:t>• Environment setup and build for execution</a:t>
                      </a:r>
                      <a:br>
                        <a:rPr lang="en-US" sz="1400" dirty="0"/>
                      </a:br>
                      <a:r>
                        <a:rPr lang="en-US" sz="1400" dirty="0"/>
                        <a:t>• Tool set up should be ready for bug logging and test management</a:t>
                      </a:r>
                      <a:br>
                        <a:rPr lang="en-US" sz="1400" dirty="0"/>
                      </a:br>
                      <a:r>
                        <a:rPr lang="en-US" sz="1400" dirty="0"/>
                        <a:t>System testing should be signed-off (ideally)</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t>• Beta Tests like what to test and procedures documented for Product usage</a:t>
                      </a:r>
                      <a:br>
                        <a:rPr lang="en-US" sz="1400" dirty="0"/>
                      </a:br>
                      <a:r>
                        <a:rPr lang="en-US" sz="1400" dirty="0"/>
                        <a:t>• No need of Traceability matrix </a:t>
                      </a:r>
                      <a:br>
                        <a:rPr lang="en-US" sz="1400" dirty="0"/>
                      </a:br>
                      <a:r>
                        <a:rPr lang="en-US" sz="1400" dirty="0"/>
                        <a:t>• Identified end users and customer team up </a:t>
                      </a:r>
                      <a:br>
                        <a:rPr lang="en-US" sz="1400" dirty="0"/>
                      </a:br>
                      <a:r>
                        <a:rPr lang="en-US" sz="1400" dirty="0"/>
                        <a:t>• End user environment setup</a:t>
                      </a:r>
                      <a:br>
                        <a:rPr lang="en-US" sz="1400" dirty="0"/>
                      </a:br>
                      <a:r>
                        <a:rPr lang="en-US" sz="1400" dirty="0"/>
                        <a:t>• Tool set up should be ready to capture the feedback / suggestions</a:t>
                      </a:r>
                      <a:br>
                        <a:rPr lang="en-US" sz="1400" dirty="0"/>
                      </a:br>
                      <a:r>
                        <a:rPr lang="en-US" sz="1400" dirty="0"/>
                        <a:t>• Alpha Testing should be signed off</a:t>
                      </a:r>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39767">
                <a:tc>
                  <a:txBody>
                    <a:bodyPr/>
                    <a:lstStyle/>
                    <a:p>
                      <a:pPr algn="l" fontAlgn="t"/>
                      <a:endParaRPr lang="en-US" sz="1400" dirty="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39767">
                <a:tc>
                  <a:txBody>
                    <a:bodyPr/>
                    <a:lstStyle/>
                    <a:p>
                      <a:pPr algn="l" fontAlgn="t"/>
                      <a:r>
                        <a:rPr lang="en-US" sz="1400" b="1" dirty="0"/>
                        <a:t>Exit Criteria</a:t>
                      </a:r>
                      <a:endParaRPr lang="en-US" sz="1400" dirty="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21503" marR="21503" marT="21503" marB="21503">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687958">
                <a:tc>
                  <a:txBody>
                    <a:bodyPr/>
                    <a:lstStyle/>
                    <a:p>
                      <a:pPr algn="l" fontAlgn="t"/>
                      <a:r>
                        <a:rPr lang="en-US" sz="1400" dirty="0"/>
                        <a:t>• All the alpha tests should be executed and all the cycles should be completed</a:t>
                      </a:r>
                      <a:br>
                        <a:rPr lang="en-US" sz="1400" dirty="0"/>
                      </a:br>
                      <a:r>
                        <a:rPr lang="en-US" sz="1400" dirty="0"/>
                        <a:t>• Critical / Major issues should be fixed and retested</a:t>
                      </a:r>
                      <a:br>
                        <a:rPr lang="en-US" sz="1400" dirty="0"/>
                      </a:br>
                      <a:r>
                        <a:rPr lang="en-US" sz="1400" dirty="0"/>
                        <a:t>• Effective review of feedback provided by participants should be completed</a:t>
                      </a:r>
                      <a:br>
                        <a:rPr lang="en-US" sz="1400" dirty="0"/>
                      </a:br>
                      <a:r>
                        <a:rPr lang="en-US" sz="1400" dirty="0"/>
                        <a:t>• Alpha Test Summary report</a:t>
                      </a:r>
                      <a:br>
                        <a:rPr lang="en-US" sz="1400" dirty="0"/>
                      </a:br>
                      <a:r>
                        <a:rPr lang="en-US" sz="1400" dirty="0"/>
                        <a:t>• Alpha testing should be signed off</a:t>
                      </a:r>
                    </a:p>
                  </a:txBody>
                  <a:tcPr marL="21503" marR="21503" marT="21503" marB="21503">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US" sz="1400" dirty="0"/>
                        <a:t>• All the cycles should be completed</a:t>
                      </a:r>
                      <a:br>
                        <a:rPr lang="en-US" sz="1400" dirty="0"/>
                      </a:br>
                      <a:r>
                        <a:rPr lang="en-US" sz="1400" dirty="0"/>
                        <a:t>• Critical / Major issues should be fixed and retested</a:t>
                      </a:r>
                      <a:br>
                        <a:rPr lang="en-US" sz="1400" dirty="0"/>
                      </a:br>
                      <a:r>
                        <a:rPr lang="en-US" sz="1400" dirty="0"/>
                        <a:t>• Effective review of feedback provided by participants should be completed</a:t>
                      </a:r>
                      <a:br>
                        <a:rPr lang="en-US" sz="1400" dirty="0"/>
                      </a:br>
                      <a:r>
                        <a:rPr lang="en-US" sz="1400" dirty="0"/>
                        <a:t>• Beta Test summary report</a:t>
                      </a:r>
                      <a:br>
                        <a:rPr lang="en-US" sz="1400" dirty="0"/>
                      </a:br>
                      <a:r>
                        <a:rPr lang="en-US" sz="1400" dirty="0"/>
                        <a:t>• Beta Testing should be signed off</a:t>
                      </a:r>
                    </a:p>
                  </a:txBody>
                  <a:tcPr marL="21503" marR="21503" marT="21503" marB="21503">
                    <a:lnL>
                      <a:noFill/>
                    </a:lnL>
                    <a:lnR>
                      <a:noFill/>
                    </a:lnR>
                    <a:lnT w="7620" cap="flat" cmpd="sng" algn="ctr">
                      <a:solidFill>
                        <a:srgbClr val="DDDDDD"/>
                      </a:solidFill>
                      <a:prstDash val="solid"/>
                      <a:round/>
                      <a:headEnd type="none" w="med" len="med"/>
                      <a:tailEnd type="none" w="med" len="med"/>
                    </a:lnT>
                    <a:lnB>
                      <a:noFill/>
                    </a:lnB>
                    <a:solidFill>
                      <a:srgbClr val="F3F3F3"/>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65838" y="1036553"/>
          <a:ext cx="9995025" cy="5383805"/>
        </p:xfrm>
        <a:graphic>
          <a:graphicData uri="http://schemas.openxmlformats.org/drawingml/2006/table">
            <a:tbl>
              <a:tblPr/>
              <a:tblGrid>
                <a:gridCol w="5047306"/>
                <a:gridCol w="4947719"/>
              </a:tblGrid>
              <a:tr h="120845">
                <a:tc>
                  <a:txBody>
                    <a:bodyPr/>
                    <a:lstStyle/>
                    <a:p>
                      <a:pPr algn="l" fontAlgn="t"/>
                      <a:r>
                        <a:rPr lang="en-US" sz="1400" b="1" dirty="0"/>
                        <a:t>Pros</a:t>
                      </a:r>
                      <a:endParaRPr lang="en-US" sz="1400" dirty="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435974">
                <a:tc>
                  <a:txBody>
                    <a:bodyPr/>
                    <a:lstStyle/>
                    <a:p>
                      <a:pPr algn="l" fontAlgn="t"/>
                      <a:r>
                        <a:rPr lang="en-US" sz="1400" dirty="0"/>
                        <a:t>• Helps to uncover bugs that were not found during previous testing activities</a:t>
                      </a:r>
                      <a:br>
                        <a:rPr lang="en-US" sz="1400" dirty="0"/>
                      </a:br>
                      <a:r>
                        <a:rPr lang="en-US" sz="1400" dirty="0"/>
                        <a:t>• Better view of product usage and reliability</a:t>
                      </a:r>
                      <a:br>
                        <a:rPr lang="en-US" sz="1400" dirty="0"/>
                      </a:br>
                      <a:r>
                        <a:rPr lang="en-US" sz="1400" dirty="0"/>
                        <a:t>• Analyze possible risks during and after launch of the product</a:t>
                      </a:r>
                      <a:br>
                        <a:rPr lang="en-US" sz="1400" dirty="0"/>
                      </a:br>
                      <a:r>
                        <a:rPr lang="en-US" sz="1400" dirty="0"/>
                        <a:t>• Helps to be prepared for future customer support</a:t>
                      </a:r>
                      <a:br>
                        <a:rPr lang="en-US" sz="1400" dirty="0"/>
                      </a:br>
                      <a:r>
                        <a:rPr lang="en-US" sz="1400" dirty="0"/>
                        <a:t>• Helps to build customer faith on the product</a:t>
                      </a:r>
                      <a:br>
                        <a:rPr lang="en-US" sz="1400" dirty="0"/>
                      </a:br>
                      <a:r>
                        <a:rPr lang="en-US" sz="1400" dirty="0"/>
                        <a:t>• Maintenance Cost reduction as the bugs are identified and fixed before Beta / Production launch</a:t>
                      </a:r>
                      <a:br>
                        <a:rPr lang="en-US" sz="1400" dirty="0"/>
                      </a:br>
                      <a:r>
                        <a:rPr lang="en-US" sz="1400" dirty="0"/>
                        <a:t>• Easy Test Management</a:t>
                      </a:r>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t>• Product testing is not controllable and user may test any available feature in any way - corner areas are well tested in this case</a:t>
                      </a:r>
                      <a:br>
                        <a:rPr lang="en-US" sz="1400"/>
                      </a:br>
                      <a:r>
                        <a:rPr lang="en-US" sz="1400"/>
                        <a:t>• Helps to uncover bugs that were not found during previous testing activities (including alpha)</a:t>
                      </a:r>
                      <a:br>
                        <a:rPr lang="en-US" sz="1400"/>
                      </a:br>
                      <a:r>
                        <a:rPr lang="en-US" sz="1400"/>
                        <a:t>• Better view of product usage, reliability, and security</a:t>
                      </a:r>
                      <a:br>
                        <a:rPr lang="en-US" sz="1400"/>
                      </a:br>
                      <a:r>
                        <a:rPr lang="en-US" sz="1400"/>
                        <a:t>• Analyze the real user's perspective and opinion on the product</a:t>
                      </a:r>
                      <a:br>
                        <a:rPr lang="en-US" sz="1400"/>
                      </a:br>
                      <a:r>
                        <a:rPr lang="en-US" sz="1400"/>
                        <a:t>• Feedback / suggestions from real users helps in improvising the product in future</a:t>
                      </a:r>
                      <a:br>
                        <a:rPr lang="en-US" sz="1400"/>
                      </a:br>
                      <a:r>
                        <a:rPr lang="en-US" sz="1400"/>
                        <a:t>• Helps to increase customer satisfaction on the product</a:t>
                      </a:r>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20845">
                <a:tc>
                  <a:txBody>
                    <a:bodyPr/>
                    <a:lstStyle/>
                    <a:p>
                      <a:pPr algn="l" fontAlgn="t"/>
                      <a:endParaRPr lang="en-US" sz="140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20845">
                <a:tc>
                  <a:txBody>
                    <a:bodyPr/>
                    <a:lstStyle/>
                    <a:p>
                      <a:pPr algn="l" fontAlgn="t"/>
                      <a:r>
                        <a:rPr lang="en-US" sz="1400" b="1"/>
                        <a:t>Cons</a:t>
                      </a:r>
                      <a:endParaRPr lang="en-US" sz="140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400"/>
                    </a:p>
                  </a:txBody>
                  <a:tcPr marL="19995" marR="19995" marT="19995" marB="1999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2187781">
                <a:tc>
                  <a:txBody>
                    <a:bodyPr/>
                    <a:lstStyle/>
                    <a:p>
                      <a:pPr algn="l" fontAlgn="t"/>
                      <a:r>
                        <a:rPr lang="en-US" sz="1400"/>
                        <a:t>• Not all the functionality of the product is expected to be tested</a:t>
                      </a:r>
                      <a:br>
                        <a:rPr lang="en-US" sz="1400"/>
                      </a:br>
                      <a:r>
                        <a:rPr lang="en-US" sz="1400"/>
                        <a:t>• Only Business requirements are scoped</a:t>
                      </a:r>
                    </a:p>
                  </a:txBody>
                  <a:tcPr marL="19995" marR="19995" marT="19995" marB="19995">
                    <a:lnL>
                      <a:noFill/>
                    </a:lnL>
                    <a:lnR>
                      <a:noFill/>
                    </a:lnR>
                    <a:lnT w="7620" cap="flat" cmpd="sng" algn="ctr">
                      <a:solidFill>
                        <a:srgbClr val="DDDDDD"/>
                      </a:solidFill>
                      <a:prstDash val="solid"/>
                      <a:round/>
                      <a:headEnd type="none" w="med" len="med"/>
                      <a:tailEnd type="none" w="med" len="med"/>
                    </a:lnT>
                    <a:lnB>
                      <a:noFill/>
                    </a:lnB>
                    <a:solidFill>
                      <a:srgbClr val="F3F3F3"/>
                    </a:solidFill>
                  </a:tcPr>
                </a:tc>
                <a:tc>
                  <a:txBody>
                    <a:bodyPr/>
                    <a:lstStyle/>
                    <a:p>
                      <a:pPr algn="l" fontAlgn="t"/>
                      <a:r>
                        <a:rPr lang="en-US" sz="1400" dirty="0"/>
                        <a:t>• Scope defined may or may not be followed by participants</a:t>
                      </a:r>
                      <a:br>
                        <a:rPr lang="en-US" sz="1400" dirty="0"/>
                      </a:br>
                      <a:r>
                        <a:rPr lang="en-US" sz="1400" dirty="0"/>
                        <a:t>• Documentation is more and time consuming - required for using bug logging tool (if required), using tool to collect feedback / suggestion, test procedure (installation / </a:t>
                      </a:r>
                      <a:r>
                        <a:rPr lang="en-US" sz="1400" dirty="0" err="1"/>
                        <a:t>uninstallation</a:t>
                      </a:r>
                      <a:r>
                        <a:rPr lang="en-US" sz="1400" dirty="0"/>
                        <a:t>, user guides)</a:t>
                      </a:r>
                      <a:br>
                        <a:rPr lang="en-US" sz="1400" dirty="0"/>
                      </a:br>
                      <a:r>
                        <a:rPr lang="en-US" sz="1400" dirty="0"/>
                        <a:t>• Not all the participants assure to give quality testing</a:t>
                      </a:r>
                      <a:br>
                        <a:rPr lang="en-US" sz="1400" dirty="0"/>
                      </a:br>
                      <a:r>
                        <a:rPr lang="en-US" sz="1400" dirty="0"/>
                        <a:t>• Not all the feedback are effective - time taken to review feedback is high</a:t>
                      </a:r>
                      <a:br>
                        <a:rPr lang="en-US" sz="1400" dirty="0"/>
                      </a:br>
                      <a:r>
                        <a:rPr lang="en-US" sz="1400" dirty="0"/>
                        <a:t>• Test Management is too difficult</a:t>
                      </a:r>
                    </a:p>
                  </a:txBody>
                  <a:tcPr marL="19995" marR="19995" marT="19995" marB="19995">
                    <a:lnL>
                      <a:noFill/>
                    </a:lnL>
                    <a:lnR>
                      <a:noFill/>
                    </a:lnR>
                    <a:lnT w="7620" cap="flat" cmpd="sng" algn="ctr">
                      <a:solidFill>
                        <a:srgbClr val="DDDDDD"/>
                      </a:solidFill>
                      <a:prstDash val="solid"/>
                      <a:round/>
                      <a:headEnd type="none" w="med" len="med"/>
                      <a:tailEnd type="none" w="med" len="med"/>
                    </a:lnT>
                    <a:lnB>
                      <a:noFill/>
                    </a:lnB>
                    <a:solidFill>
                      <a:srgbClr val="F3F3F3"/>
                    </a:solidFill>
                  </a:tcPr>
                </a:tc>
              </a:tr>
            </a:tbl>
          </a:graphicData>
        </a:graphic>
      </p:graphicFrame>
      <p:graphicFrame>
        <p:nvGraphicFramePr>
          <p:cNvPr id="3" name="Table 2"/>
          <p:cNvGraphicFramePr>
            <a:graphicFrameLocks noGrp="1"/>
          </p:cNvGraphicFramePr>
          <p:nvPr/>
        </p:nvGraphicFramePr>
        <p:xfrm>
          <a:off x="1687968" y="583864"/>
          <a:ext cx="9944356" cy="335741"/>
        </p:xfrm>
        <a:graphic>
          <a:graphicData uri="http://schemas.openxmlformats.org/drawingml/2006/table">
            <a:tbl>
              <a:tblPr/>
              <a:tblGrid>
                <a:gridCol w="4972178"/>
                <a:gridCol w="4972178"/>
              </a:tblGrid>
              <a:tr h="335741">
                <a:tc>
                  <a:txBody>
                    <a:bodyPr/>
                    <a:lstStyle/>
                    <a:p>
                      <a:pPr algn="ctr" fontAlgn="ctr"/>
                      <a:r>
                        <a:rPr lang="en-US" sz="1400" b="1" dirty="0"/>
                        <a:t>Alpha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1400" b="1" dirty="0"/>
                        <a:t>Beta Testing</a:t>
                      </a:r>
                    </a:p>
                  </a:txBody>
                  <a:tcPr marL="27093" marR="27093" marT="27093" marB="27093" anchor="ctr">
                    <a:lnL>
                      <a:noFill/>
                    </a:lnL>
                    <a:lnR>
                      <a:noFill/>
                    </a:lnR>
                    <a:lnT>
                      <a:noFill/>
                    </a:lnT>
                    <a:lnB w="7620" cap="flat" cmpd="sng" algn="ctr">
                      <a:solidFill>
                        <a:srgbClr val="DDDDDD"/>
                      </a:solidFill>
                      <a:prstDash val="solid"/>
                      <a:round/>
                      <a:headEnd type="none" w="med" len="med"/>
                      <a:tailEnd type="none" w="med" len="med"/>
                    </a:lnB>
                    <a:solidFill>
                      <a:srgbClr val="D9EDF7"/>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65" y="289131"/>
            <a:ext cx="8911687" cy="851605"/>
          </a:xfrm>
        </p:spPr>
        <p:txBody>
          <a:bodyPr/>
          <a:lstStyle/>
          <a:p>
            <a:r>
              <a:rPr lang="en-US" b="1" dirty="0" smtClean="0"/>
              <a:t>Smoke Testing</a:t>
            </a:r>
            <a:endParaRPr lang="en-US" b="1" dirty="0"/>
          </a:p>
        </p:txBody>
      </p:sp>
      <p:sp>
        <p:nvSpPr>
          <p:cNvPr id="3" name="Content Placeholder 2"/>
          <p:cNvSpPr>
            <a:spLocks noGrp="1"/>
          </p:cNvSpPr>
          <p:nvPr>
            <p:ph idx="1"/>
          </p:nvPr>
        </p:nvSpPr>
        <p:spPr>
          <a:xfrm>
            <a:off x="1620570" y="1077362"/>
            <a:ext cx="10022186" cy="5549775"/>
          </a:xfrm>
        </p:spPr>
        <p:txBody>
          <a:bodyPr>
            <a:normAutofit fontScale="92500" lnSpcReduction="10000"/>
          </a:bodyPr>
          <a:lstStyle/>
          <a:p>
            <a:r>
              <a:rPr lang="en-US" sz="2200" b="1" dirty="0" smtClean="0"/>
              <a:t>Smoke testing</a:t>
            </a:r>
            <a:r>
              <a:rPr lang="en-US" sz="2200" dirty="0" smtClean="0"/>
              <a:t> is the surface level testing to certify that build provided by development to QA is ready to accept for further testing. </a:t>
            </a:r>
          </a:p>
          <a:p>
            <a:r>
              <a:rPr lang="en-US" sz="2200" dirty="0" smtClean="0"/>
              <a:t>In smoke testing we only checks the major functionality of the software.</a:t>
            </a:r>
          </a:p>
          <a:p>
            <a:r>
              <a:rPr lang="en-US" sz="2200" b="1" dirty="0" smtClean="0"/>
              <a:t>Smoke testing</a:t>
            </a:r>
            <a:r>
              <a:rPr lang="en-US" sz="2200" dirty="0" smtClean="0"/>
              <a:t> is also known by the name BAT (Build Acceptance Test) because it establishes the acceptance criteria for QA to accept and reject a build for further testing. So apart from </a:t>
            </a:r>
            <a:r>
              <a:rPr lang="en-US" sz="2200" b="1" dirty="0" smtClean="0"/>
              <a:t>smoke testing</a:t>
            </a:r>
            <a:r>
              <a:rPr lang="en-US" sz="2200" dirty="0" smtClean="0"/>
              <a:t> it is also very important for software people to know about build. </a:t>
            </a:r>
          </a:p>
          <a:p>
            <a:r>
              <a:rPr lang="en-US" sz="2200" dirty="0" smtClean="0"/>
              <a:t>A build is called as the version of software, typically one that is still in testing stage.</a:t>
            </a:r>
          </a:p>
          <a:p>
            <a:r>
              <a:rPr lang="en-US" sz="2200" dirty="0" smtClean="0"/>
              <a:t>Smoke testing is performed by developers before releasing the build to the testing team and after releasing the build to the testing team it is performed by testers whether to accept the build for further testing or not. </a:t>
            </a:r>
          </a:p>
          <a:p>
            <a:r>
              <a:rPr lang="en-US" sz="2200" dirty="0" smtClean="0"/>
              <a:t>If the build clears the Smoke test, then it is accepted by QA for further testing, however if the build fails the Smoke test, then it’s rejected and QA reverts back to previously accepted build.</a:t>
            </a:r>
            <a:r>
              <a:rPr lang="en-US" sz="2000" dirty="0" smtClean="0"/>
              <a:t/>
            </a:r>
            <a:br>
              <a:rPr lang="en-US" sz="2000" dirty="0" smtClean="0"/>
            </a:br>
            <a:r>
              <a:rPr lang="en-US" dirty="0" smtClean="0"/>
              <a:t/>
            </a:r>
            <a:br>
              <a:rPr lang="en-US" dirty="0" smtClean="0"/>
            </a:b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426" y="600908"/>
            <a:ext cx="9741528" cy="5539978"/>
          </a:xfrm>
          <a:prstGeom prst="rect">
            <a:avLst/>
          </a:prstGeom>
        </p:spPr>
        <p:txBody>
          <a:bodyPr wrap="square">
            <a:spAutoFit/>
          </a:bodyPr>
          <a:lstStyle/>
          <a:p>
            <a:r>
              <a:rPr lang="en-US" sz="2400" b="1" dirty="0" smtClean="0"/>
              <a:t>Smoke Testing Example</a:t>
            </a:r>
          </a:p>
          <a:p>
            <a:r>
              <a:rPr lang="en-US" dirty="0" smtClean="0"/>
              <a:t/>
            </a:r>
            <a:br>
              <a:rPr lang="en-US" dirty="0" smtClean="0"/>
            </a:br>
            <a:r>
              <a:rPr lang="en-US" sz="2400" dirty="0" smtClean="0"/>
              <a:t>In a project there are five modules like</a:t>
            </a:r>
          </a:p>
          <a:p>
            <a:pPr>
              <a:buFont typeface="Wingdings" pitchFamily="2" charset="2"/>
              <a:buChar char="q"/>
            </a:pPr>
            <a:r>
              <a:rPr lang="en-US" sz="2400" dirty="0" smtClean="0"/>
              <a:t>  login, </a:t>
            </a:r>
          </a:p>
          <a:p>
            <a:pPr>
              <a:buFont typeface="Wingdings" pitchFamily="2" charset="2"/>
              <a:buChar char="q"/>
            </a:pPr>
            <a:r>
              <a:rPr lang="en-US" sz="2400" dirty="0" smtClean="0"/>
              <a:t>  view user, </a:t>
            </a:r>
          </a:p>
          <a:p>
            <a:pPr>
              <a:buFont typeface="Wingdings" pitchFamily="2" charset="2"/>
              <a:buChar char="q"/>
            </a:pPr>
            <a:r>
              <a:rPr lang="en-US" sz="2400" dirty="0" smtClean="0"/>
              <a:t>  user detail page, </a:t>
            </a:r>
          </a:p>
          <a:p>
            <a:pPr>
              <a:buFont typeface="Wingdings" pitchFamily="2" charset="2"/>
              <a:buChar char="q"/>
            </a:pPr>
            <a:r>
              <a:rPr lang="en-US" sz="2400" dirty="0" smtClean="0"/>
              <a:t>  new user creation and </a:t>
            </a:r>
          </a:p>
          <a:p>
            <a:pPr>
              <a:buFont typeface="Wingdings" pitchFamily="2" charset="2"/>
              <a:buChar char="q"/>
            </a:pPr>
            <a:r>
              <a:rPr lang="en-US" sz="2400" dirty="0" smtClean="0"/>
              <a:t>  task creation etc. </a:t>
            </a:r>
          </a:p>
          <a:p>
            <a:r>
              <a:rPr lang="en-US" sz="2400" dirty="0" smtClean="0"/>
              <a:t>In these five modules, the developer will first perform the smoke testing by executing all the major functionality of modules like user is able to login with valid login credentials or not, after login new user can be created or not, user that is created is viewed or not etc. It makes it obvious that the smoke test is always done by developing team before submitting the build to the testing team.</a:t>
            </a: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1105" y="615637"/>
            <a:ext cx="9895438" cy="4893647"/>
          </a:xfrm>
          <a:prstGeom prst="rect">
            <a:avLst/>
          </a:prstGeom>
        </p:spPr>
        <p:txBody>
          <a:bodyPr wrap="square">
            <a:spAutoFit/>
          </a:bodyPr>
          <a:lstStyle/>
          <a:p>
            <a:r>
              <a:rPr lang="en-US" sz="2400" b="1" dirty="0" smtClean="0"/>
              <a:t>Advantages of Smoke testing:</a:t>
            </a:r>
            <a:endParaRPr lang="en-US" sz="2400" dirty="0" smtClean="0"/>
          </a:p>
          <a:p>
            <a:pPr>
              <a:buFont typeface="Wingdings" pitchFamily="2" charset="2"/>
              <a:buChar char="Ø"/>
            </a:pPr>
            <a:r>
              <a:rPr lang="en-US" sz="2400" dirty="0" smtClean="0"/>
              <a:t>It helps to find issues introduced in integration of modules.</a:t>
            </a:r>
          </a:p>
          <a:p>
            <a:pPr>
              <a:buFont typeface="Wingdings" pitchFamily="2" charset="2"/>
              <a:buChar char="Ø"/>
            </a:pPr>
            <a:r>
              <a:rPr lang="en-US" sz="2400" dirty="0" smtClean="0"/>
              <a:t>It helps to find issues in the early phase of testing.</a:t>
            </a:r>
          </a:p>
          <a:p>
            <a:pPr>
              <a:buFont typeface="Wingdings" pitchFamily="2" charset="2"/>
              <a:buChar char="Ø"/>
            </a:pPr>
            <a:r>
              <a:rPr lang="en-US" sz="2400" dirty="0" smtClean="0"/>
              <a:t>It helps to get confidence to tester that fixes in the previous builds not breaking major features (only features exercised by smoke testing).</a:t>
            </a:r>
          </a:p>
          <a:p>
            <a:r>
              <a:rPr lang="en-US" sz="2400" b="1" dirty="0" smtClean="0"/>
              <a:t>Facts about smoke testing:</a:t>
            </a:r>
            <a:endParaRPr lang="en-US" sz="2400" dirty="0" smtClean="0"/>
          </a:p>
          <a:p>
            <a:pPr>
              <a:buFont typeface="Wingdings" pitchFamily="2" charset="2"/>
              <a:buChar char="v"/>
            </a:pPr>
            <a:r>
              <a:rPr lang="en-US" sz="2400" dirty="0" smtClean="0"/>
              <a:t>A smoke test is a subset of the test cases that is typically representative of the overall test plan.</a:t>
            </a:r>
          </a:p>
          <a:p>
            <a:pPr>
              <a:buFont typeface="Wingdings" pitchFamily="2" charset="2"/>
              <a:buChar char="v"/>
            </a:pPr>
            <a:r>
              <a:rPr lang="en-US" sz="2400" dirty="0" smtClean="0"/>
              <a:t>Smoke tests are good for verifying proper deployment or other non invasive changes.</a:t>
            </a:r>
          </a:p>
          <a:p>
            <a:pPr>
              <a:buFont typeface="Wingdings" pitchFamily="2" charset="2"/>
              <a:buChar char="v"/>
            </a:pPr>
            <a:r>
              <a:rPr lang="en-US" sz="2400" dirty="0" smtClean="0"/>
              <a:t>They are also useful for verifying a build is ready to send to test.</a:t>
            </a:r>
          </a:p>
          <a:p>
            <a:pPr>
              <a:buFont typeface="Wingdings" pitchFamily="2" charset="2"/>
              <a:buChar char="v"/>
            </a:pPr>
            <a:r>
              <a:rPr lang="en-US" sz="2400" dirty="0" smtClean="0"/>
              <a:t>Smoke tests are not substitute for actual functional testing.</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166" y="252918"/>
            <a:ext cx="9737895" cy="742963"/>
          </a:xfrm>
        </p:spPr>
        <p:txBody>
          <a:bodyPr/>
          <a:lstStyle/>
          <a:p>
            <a:r>
              <a:rPr lang="en-US" b="1" dirty="0" smtClean="0"/>
              <a:t>Sanity Testing</a:t>
            </a:r>
            <a:endParaRPr lang="en-US" b="1" dirty="0"/>
          </a:p>
        </p:txBody>
      </p:sp>
      <p:sp>
        <p:nvSpPr>
          <p:cNvPr id="3" name="Content Placeholder 2"/>
          <p:cNvSpPr>
            <a:spLocks noGrp="1"/>
          </p:cNvSpPr>
          <p:nvPr>
            <p:ph idx="1"/>
          </p:nvPr>
        </p:nvSpPr>
        <p:spPr>
          <a:xfrm>
            <a:off x="1729212" y="1267485"/>
            <a:ext cx="9775400" cy="4997513"/>
          </a:xfrm>
        </p:spPr>
        <p:txBody>
          <a:bodyPr/>
          <a:lstStyle/>
          <a:p>
            <a:r>
              <a:rPr lang="en-US" dirty="0" smtClean="0"/>
              <a:t>Sanity Testing is the subset of Regression Testing and it is performed when we do not have enough time for doing testing.</a:t>
            </a:r>
          </a:p>
          <a:p>
            <a:r>
              <a:rPr lang="en-US" b="1" dirty="0" smtClean="0"/>
              <a:t>Sanity testing</a:t>
            </a:r>
            <a:r>
              <a:rPr lang="en-US" dirty="0" smtClean="0"/>
              <a:t> is the surface level testing where QA engineer verifies that all the menus, functions, commands available in the product and project are working fine.</a:t>
            </a:r>
          </a:p>
          <a:p>
            <a:r>
              <a:rPr lang="en-US" b="1" dirty="0" smtClean="0"/>
              <a:t>Sanity testing</a:t>
            </a:r>
            <a:r>
              <a:rPr lang="en-US" dirty="0" smtClean="0"/>
              <a:t> is performed after the build has clear the Smoke test and has been accepted by QA team for further testing, </a:t>
            </a:r>
            <a:r>
              <a:rPr lang="en-US" b="1" dirty="0" smtClean="0"/>
              <a:t>sanity testing</a:t>
            </a:r>
            <a:r>
              <a:rPr lang="en-US" dirty="0" smtClean="0"/>
              <a:t> checks the major functionality with finer details.</a:t>
            </a:r>
          </a:p>
          <a:p>
            <a:r>
              <a:rPr lang="en-US" b="1" dirty="0" smtClean="0"/>
              <a:t>Sanity testing</a:t>
            </a:r>
            <a:r>
              <a:rPr lang="en-US" dirty="0" smtClean="0"/>
              <a:t> is performed when development team needs to know quick state of the product after they have done changes in the code or there is some controlled code change in a feature to fix any critical issue, and stringent release time-frame does not allow </a:t>
            </a:r>
            <a:r>
              <a:rPr lang="en-US" dirty="0" smtClean="0">
                <a:hlinkClick r:id="rId2"/>
              </a:rPr>
              <a:t>complete regression testing</a:t>
            </a:r>
            <a:r>
              <a:rPr lang="en-US" dirty="0" smtClean="0"/>
              <a:t>.</a:t>
            </a:r>
          </a:p>
          <a:p>
            <a:r>
              <a:rPr lang="en-US" dirty="0" smtClean="0"/>
              <a:t>Sanity testing will be done mostly after retest (retest will be done after fixing the bug). We always use Script for Smoke but do not for sanity.</a:t>
            </a:r>
            <a:br>
              <a:rPr lang="en-US" dirty="0" smtClean="0"/>
            </a:br>
            <a:endParaRPr lang="en-US" dirty="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548143" y="446048"/>
            <a:ext cx="9949757" cy="5977227"/>
          </a:xfrm>
          <a:prstGeom prst="rect">
            <a:avLst/>
          </a:prstGeom>
          <a:solidFill>
            <a:srgbClr val="FFFFFF"/>
          </a:solidFill>
          <a:ln w="9525">
            <a:noFill/>
            <a:miter lim="800000"/>
            <a:headEnd/>
            <a:tailEnd/>
          </a:ln>
          <a:effectLst/>
        </p:spPr>
        <p:txBody>
          <a:bodyPr vert="horz" wrap="square" lIns="0" tIns="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cs typeface="Times New Roman" pitchFamily="18" charset="0"/>
              </a:rPr>
              <a:t>Sanity Testing Example</a:t>
            </a:r>
            <a:endParaRPr kumimoji="0" lang="en-US" sz="1050" b="1" i="0" u="none" strike="noStrike" cap="none" normalizeH="0" baseline="0" dirty="0" smtClean="0">
              <a:ln>
                <a:noFill/>
              </a:ln>
              <a:solidFill>
                <a:srgbClr val="000000"/>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6666"/>
                </a:solidFill>
                <a:effectLst/>
                <a:latin typeface="Times New Roman" pitchFamily="18" charset="0"/>
                <a:cs typeface="Times New Roman" pitchFamily="18" charset="0"/>
              </a:rPr>
              <a:t>For Example in a project there are five modules like login page, home page, user detail page, new user creation, and task creation etc. So we have the bug in login page like on login page username field accepts the less than six alpha-numeric characters which are against the requirements as in requirements it is specified that username should not be below than six characters but as username accepts the less than six characters it is the bug.</a:t>
            </a:r>
            <a:r>
              <a:rPr kumimoji="0" lang="en-US" sz="1400" b="0" i="0" u="none" strike="noStrike" cap="none" normalizeH="0" baseline="0" dirty="0" smtClean="0">
                <a:ln>
                  <a:noFill/>
                </a:ln>
                <a:solidFill>
                  <a:srgbClr val="666666"/>
                </a:solidFill>
                <a:effectLst/>
                <a:latin typeface="Trebuchet MS" pitchFamily="34" charset="0"/>
                <a:cs typeface="Arial" pitchFamily="34" charset="0"/>
              </a:rPr>
              <a:t/>
            </a:r>
            <a:br>
              <a:rPr kumimoji="0" lang="en-US" sz="1400" b="0" i="0" u="none" strike="noStrike" cap="none" normalizeH="0" baseline="0" dirty="0" smtClean="0">
                <a:ln>
                  <a:noFill/>
                </a:ln>
                <a:solidFill>
                  <a:srgbClr val="666666"/>
                </a:solidFill>
                <a:effectLst/>
                <a:latin typeface="Trebuchet MS" pitchFamily="34" charset="0"/>
                <a:cs typeface="Arial" pitchFamily="34" charset="0"/>
              </a:rPr>
            </a:b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6666"/>
                </a:solidFill>
                <a:effectLst/>
                <a:latin typeface="Times New Roman" pitchFamily="18" charset="0"/>
                <a:cs typeface="Times New Roman" pitchFamily="18" charset="0"/>
              </a:rPr>
              <a:t/>
            </a:r>
            <a:br>
              <a:rPr kumimoji="0" lang="en-US" sz="2400" b="0" i="0" u="none" strike="noStrike" cap="none" normalizeH="0" baseline="0" dirty="0" smtClean="0">
                <a:ln>
                  <a:noFill/>
                </a:ln>
                <a:solidFill>
                  <a:srgbClr val="666666"/>
                </a:solidFill>
                <a:effectLst/>
                <a:latin typeface="Times New Roman" pitchFamily="18" charset="0"/>
                <a:cs typeface="Times New Roman" pitchFamily="18" charset="0"/>
              </a:rPr>
            </a:b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666666"/>
                </a:solidFill>
                <a:effectLst/>
                <a:latin typeface="Times New Roman" pitchFamily="18" charset="0"/>
                <a:cs typeface="Times New Roman" pitchFamily="18" charset="0"/>
              </a:rPr>
              <a:t>So now the bug is reported by the testing team to the developer team to fix it. When the developing team fixes the bug and passed it to testing team than the testing team checks the other modules of the application means checks that fix bug does not affect the functionality of the other modules but keep one point always in mind that testing team only checks the extreme functionality of the modules, do not go deep to test the details because of the short time so this is the </a:t>
            </a:r>
            <a:r>
              <a:rPr kumimoji="0" lang="en-US" sz="2400" b="1" i="0" u="none" strike="noStrike" cap="none" normalizeH="0" baseline="0" dirty="0" smtClean="0">
                <a:ln>
                  <a:noFill/>
                </a:ln>
                <a:solidFill>
                  <a:srgbClr val="666666"/>
                </a:solidFill>
                <a:effectLst/>
                <a:latin typeface="Times New Roman" pitchFamily="18" charset="0"/>
                <a:cs typeface="Times New Roman" pitchFamily="18" charset="0"/>
              </a:rPr>
              <a:t>sanity testing</a:t>
            </a:r>
            <a:r>
              <a:rPr kumimoji="0" lang="en-US" sz="2400" b="0" i="0" u="none" strike="noStrike" cap="none" normalizeH="0" baseline="0" dirty="0" smtClean="0">
                <a:ln>
                  <a:noFill/>
                </a:ln>
                <a:solidFill>
                  <a:srgbClr val="666666"/>
                </a:solidFill>
                <a:effectLst/>
                <a:latin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7441" y="416461"/>
          <a:ext cx="9144000" cy="5848508"/>
        </p:xfrm>
        <a:graphic>
          <a:graphicData uri="http://schemas.openxmlformats.org/drawingml/2006/table">
            <a:tbl>
              <a:tblPr/>
              <a:tblGrid>
                <a:gridCol w="4572000"/>
                <a:gridCol w="4572000"/>
              </a:tblGrid>
              <a:tr h="311231">
                <a:tc>
                  <a:txBody>
                    <a:bodyPr/>
                    <a:lstStyle/>
                    <a:p>
                      <a:pPr algn="l" fontAlgn="t"/>
                      <a:r>
                        <a:rPr lang="en-US" sz="1600" b="1" dirty="0"/>
                        <a:t>Smoke Testing</a:t>
                      </a:r>
                    </a:p>
                  </a:txBody>
                  <a:tcPr marL="45344" marR="45344" marT="45344" marB="45344">
                    <a:lnL w="7620" cap="flat" cmpd="sng" algn="ctr">
                      <a:solidFill>
                        <a:srgbClr val="28CB4D"/>
                      </a:solidFill>
                      <a:prstDash val="solid"/>
                      <a:round/>
                      <a:headEnd type="none" w="med" len="med"/>
                      <a:tailEnd type="none" w="med" len="med"/>
                    </a:lnL>
                    <a:lnR w="7620" cap="flat" cmpd="sng" algn="ctr">
                      <a:solidFill>
                        <a:srgbClr val="28CB4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600" b="1"/>
                        <a:t>Sanity Testing</a:t>
                      </a:r>
                    </a:p>
                  </a:txBody>
                  <a:tcPr marL="45344" marR="45344" marT="45344" marB="45344">
                    <a:lnL w="7620" cap="flat" cmpd="sng" algn="ctr">
                      <a:solidFill>
                        <a:srgbClr val="28CB4D"/>
                      </a:solidFill>
                      <a:prstDash val="solid"/>
                      <a:round/>
                      <a:headEnd type="none" w="med" len="med"/>
                      <a:tailEnd type="none" w="med" len="med"/>
                    </a:lnL>
                    <a:lnR w="12700" cap="flat" cmpd="sng" algn="ctr">
                      <a:solidFill>
                        <a:srgbClr val="50563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2F2F2"/>
                    </a:solidFill>
                  </a:tcPr>
                </a:tc>
              </a:tr>
              <a:tr h="957636">
                <a:tc>
                  <a:txBody>
                    <a:bodyPr/>
                    <a:lstStyle/>
                    <a:p>
                      <a:pPr algn="l" fontAlgn="t"/>
                      <a:r>
                        <a:rPr lang="en-US" sz="1600" dirty="0"/>
                        <a:t>Smoke Testing is performed to ascertain that the critical functionalities of the program is working fine</a:t>
                      </a:r>
                    </a:p>
                  </a:txBody>
                  <a:tcPr marL="45344" marR="45344" marT="45344" marB="45344">
                    <a:lnL w="12700" cap="flat" cmpd="sng" algn="ctr">
                      <a:solidFill>
                        <a:srgbClr val="709676"/>
                      </a:solidFill>
                      <a:prstDash val="solid"/>
                      <a:round/>
                      <a:headEnd type="none" w="med" len="med"/>
                      <a:tailEnd type="none" w="med" len="med"/>
                    </a:lnL>
                    <a:lnR w="12700" cap="flat" cmpd="sng" algn="ctr">
                      <a:solidFill>
                        <a:srgbClr val="90A176"/>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a:t>Sanity Testing is done to check the new functionality / bugs have been fixed</a:t>
                      </a:r>
                    </a:p>
                  </a:txBody>
                  <a:tcPr marL="45344" marR="45344" marT="45344" marB="45344">
                    <a:lnL w="12700" cap="flat" cmpd="sng" algn="ctr">
                      <a:solidFill>
                        <a:srgbClr val="90A176"/>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1173104">
                <a:tc>
                  <a:txBody>
                    <a:bodyPr/>
                    <a:lstStyle/>
                    <a:p>
                      <a:pPr algn="l" fontAlgn="t"/>
                      <a:r>
                        <a:rPr lang="en-US" sz="1600" dirty="0"/>
                        <a:t>The objective of this testing is to verify the "stability" of the system in order to proceed with more rigorous testing</a:t>
                      </a:r>
                    </a:p>
                  </a:txBody>
                  <a:tcPr marL="45344" marR="45344" marT="45344" marB="45344">
                    <a:lnL w="12700" cap="flat" cmpd="sng" algn="ctr">
                      <a:solidFill>
                        <a:srgbClr val="D03393"/>
                      </a:solidFill>
                      <a:prstDash val="solid"/>
                      <a:round/>
                      <a:headEnd type="none" w="med" len="med"/>
                      <a:tailEnd type="none" w="med" len="med"/>
                    </a:lnL>
                    <a:lnR w="12700" cap="flat" cmpd="sng" algn="ctr">
                      <a:solidFill>
                        <a:srgbClr val="103B93"/>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600" dirty="0"/>
                        <a:t>The objective of the testing is to verify the "rationality" of the system in order to proceed with more rigorous testing</a:t>
                      </a:r>
                    </a:p>
                  </a:txBody>
                  <a:tcPr marL="45344" marR="45344" marT="45344" marB="45344">
                    <a:lnL w="12700" cap="flat" cmpd="sng" algn="ctr">
                      <a:solidFill>
                        <a:srgbClr val="103B93"/>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526699">
                <a:tc>
                  <a:txBody>
                    <a:bodyPr/>
                    <a:lstStyle/>
                    <a:p>
                      <a:pPr algn="l" fontAlgn="t"/>
                      <a:r>
                        <a:rPr lang="en-US" sz="1600"/>
                        <a:t>This testing is performed by the developers or testers</a:t>
                      </a:r>
                    </a:p>
                  </a:txBody>
                  <a:tcPr marL="45344" marR="45344" marT="45344" marB="45344">
                    <a:lnL w="12700" cap="flat" cmpd="sng" algn="ctr">
                      <a:solidFill>
                        <a:srgbClr val="409A76"/>
                      </a:solidFill>
                      <a:prstDash val="solid"/>
                      <a:round/>
                      <a:headEnd type="none" w="med" len="med"/>
                      <a:tailEnd type="none" w="med" len="med"/>
                    </a:lnL>
                    <a:lnR w="12700" cap="flat" cmpd="sng" algn="ctr">
                      <a:solidFill>
                        <a:srgbClr val="A03F93"/>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Sanity testing is usually performed by testers</a:t>
                      </a:r>
                    </a:p>
                  </a:txBody>
                  <a:tcPr marL="45344" marR="45344" marT="45344" marB="45344">
                    <a:lnL w="12700" cap="flat" cmpd="sng" algn="ctr">
                      <a:solidFill>
                        <a:srgbClr val="A03F93"/>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742168">
                <a:tc>
                  <a:txBody>
                    <a:bodyPr/>
                    <a:lstStyle/>
                    <a:p>
                      <a:pPr algn="l" fontAlgn="t"/>
                      <a:r>
                        <a:rPr lang="en-US" sz="1600"/>
                        <a:t>Smoke testing is usually documented or scripted</a:t>
                      </a:r>
                    </a:p>
                  </a:txBody>
                  <a:tcPr marL="45344" marR="45344" marT="45344" marB="45344">
                    <a:lnL w="12700" cap="flat" cmpd="sng" algn="ctr">
                      <a:solidFill>
                        <a:srgbClr val="009193"/>
                      </a:solidFill>
                      <a:prstDash val="solid"/>
                      <a:round/>
                      <a:headEnd type="none" w="med" len="med"/>
                      <a:tailEnd type="none" w="med" len="med"/>
                    </a:lnL>
                    <a:lnR w="12700" cap="flat" cmpd="sng" algn="ctr">
                      <a:solidFill>
                        <a:srgbClr val="C09393"/>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600" dirty="0"/>
                        <a:t>Sanity testing is usually not documented and is unscripted</a:t>
                      </a:r>
                    </a:p>
                  </a:txBody>
                  <a:tcPr marL="45344" marR="45344" marT="45344" marB="45344">
                    <a:lnL w="12700" cap="flat" cmpd="sng" algn="ctr">
                      <a:solidFill>
                        <a:srgbClr val="C09393"/>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526699">
                <a:tc>
                  <a:txBody>
                    <a:bodyPr/>
                    <a:lstStyle/>
                    <a:p>
                      <a:pPr algn="l" fontAlgn="t"/>
                      <a:r>
                        <a:rPr lang="en-US" sz="1600"/>
                        <a:t>Smoke testing is a subset of </a:t>
                      </a:r>
                      <a:r>
                        <a:rPr lang="en-US" sz="1600" u="none" strike="noStrike">
                          <a:solidFill>
                            <a:srgbClr val="04B8E6"/>
                          </a:solidFill>
                          <a:hlinkClick r:id="rId2"/>
                        </a:rPr>
                        <a:t>Regression Testing</a:t>
                      </a:r>
                      <a:endParaRPr lang="en-US" sz="1600"/>
                    </a:p>
                  </a:txBody>
                  <a:tcPr marL="45344" marR="45344" marT="45344" marB="45344">
                    <a:lnL w="12700" cap="flat" cmpd="sng" algn="ctr">
                      <a:solidFill>
                        <a:srgbClr val="909793"/>
                      </a:solidFill>
                      <a:prstDash val="solid"/>
                      <a:round/>
                      <a:headEnd type="none" w="med" len="med"/>
                      <a:tailEnd type="none" w="med" len="med"/>
                    </a:lnL>
                    <a:lnR w="12700" cap="flat" cmpd="sng" algn="ctr">
                      <a:solidFill>
                        <a:srgbClr val="409993"/>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t>Sanity testing is a subset of Acceptance testing</a:t>
                      </a:r>
                    </a:p>
                  </a:txBody>
                  <a:tcPr marL="45344" marR="45344" marT="45344" marB="45344">
                    <a:lnL w="12700" cap="flat" cmpd="sng" algn="ctr">
                      <a:solidFill>
                        <a:srgbClr val="409993"/>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r>
              <a:tr h="742168">
                <a:tc>
                  <a:txBody>
                    <a:bodyPr/>
                    <a:lstStyle/>
                    <a:p>
                      <a:pPr algn="l" fontAlgn="t"/>
                      <a:r>
                        <a:rPr lang="en-US" sz="1600"/>
                        <a:t>Smoke testing exercises the entire system from end to end</a:t>
                      </a:r>
                    </a:p>
                  </a:txBody>
                  <a:tcPr marL="45344" marR="45344" marT="45344" marB="45344">
                    <a:lnL w="12700" cap="flat" cmpd="sng" algn="ctr">
                      <a:solidFill>
                        <a:srgbClr val="B09B93"/>
                      </a:solidFill>
                      <a:prstDash val="solid"/>
                      <a:round/>
                      <a:headEnd type="none" w="med" len="med"/>
                      <a:tailEnd type="none" w="med" len="med"/>
                    </a:lnL>
                    <a:lnR w="12700" cap="flat" cmpd="sng" algn="ctr">
                      <a:solidFill>
                        <a:srgbClr val="B09D93"/>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600" dirty="0"/>
                        <a:t>Sanity testing exercises only the particular component of the entire system</a:t>
                      </a:r>
                    </a:p>
                  </a:txBody>
                  <a:tcPr marL="45344" marR="45344" marT="45344" marB="45344">
                    <a:lnL w="12700" cap="flat" cmpd="sng" algn="ctr">
                      <a:solidFill>
                        <a:srgbClr val="B09D93"/>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r>
              <a:tr h="742168">
                <a:tc>
                  <a:txBody>
                    <a:bodyPr/>
                    <a:lstStyle/>
                    <a:p>
                      <a:pPr algn="l" fontAlgn="t"/>
                      <a:r>
                        <a:rPr lang="en-US" sz="1600" dirty="0"/>
                        <a:t>Smoke testing is like General Health Check Up</a:t>
                      </a:r>
                    </a:p>
                  </a:txBody>
                  <a:tcPr marL="45344" marR="45344" marT="45344" marB="45344">
                    <a:lnL w="12700" cap="flat" cmpd="sng" algn="ctr">
                      <a:solidFill>
                        <a:srgbClr val="C09E93"/>
                      </a:solidFill>
                      <a:prstDash val="solid"/>
                      <a:round/>
                      <a:headEnd type="none" w="med" len="med"/>
                      <a:tailEnd type="none" w="med" len="med"/>
                    </a:lnL>
                    <a:lnR w="12700" cap="flat" cmpd="sng" algn="ctr">
                      <a:solidFill>
                        <a:srgbClr val="805199"/>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rgbClr val="D09C93"/>
                      </a:solidFill>
                      <a:prstDash val="solid"/>
                      <a:round/>
                      <a:headEnd type="none" w="med" len="med"/>
                      <a:tailEnd type="none" w="med" len="med"/>
                    </a:lnB>
                    <a:solidFill>
                      <a:srgbClr val="FFFFFF"/>
                    </a:solidFill>
                  </a:tcPr>
                </a:tc>
                <a:tc>
                  <a:txBody>
                    <a:bodyPr/>
                    <a:lstStyle/>
                    <a:p>
                      <a:pPr algn="l" fontAlgn="t"/>
                      <a:r>
                        <a:rPr lang="en-US" sz="1600" dirty="0"/>
                        <a:t>Sanity Testing is like specialized health check up</a:t>
                      </a:r>
                    </a:p>
                  </a:txBody>
                  <a:tcPr marL="45344" marR="45344" marT="45344" marB="45344">
                    <a:lnL w="12700" cap="flat" cmpd="sng" algn="ctr">
                      <a:solidFill>
                        <a:srgbClr val="805199"/>
                      </a:solidFill>
                      <a:prstDash val="solid"/>
                      <a:round/>
                      <a:headEnd type="none" w="med" len="med"/>
                      <a:tailEnd type="none" w="med" len="med"/>
                    </a:lnL>
                    <a:lnR w="12700" cap="flat" cmpd="sng" algn="ctr">
                      <a:solidFill>
                        <a:srgbClr val="90AB67"/>
                      </a:solidFill>
                      <a:prstDash val="solid"/>
                      <a:round/>
                      <a:headEnd type="none" w="med" len="med"/>
                      <a:tailEnd type="none" w="med" len="med"/>
                    </a:lnR>
                    <a:lnT w="7620" cap="flat" cmpd="sng" algn="ctr">
                      <a:solidFill>
                        <a:srgbClr val="DDDDDD"/>
                      </a:solidFill>
                      <a:prstDash val="solid"/>
                      <a:round/>
                      <a:headEnd type="none" w="med" len="med"/>
                      <a:tailEnd type="none" w="med" len="med"/>
                    </a:lnT>
                    <a:lnB w="12700" cap="flat" cmpd="sng" algn="ctr">
                      <a:solidFill>
                        <a:srgbClr val="B09E93"/>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moke Testing"/>
          <p:cNvPicPr>
            <a:picLocks noChangeAspect="1" noChangeArrowheads="1"/>
          </p:cNvPicPr>
          <p:nvPr/>
        </p:nvPicPr>
        <p:blipFill>
          <a:blip r:embed="rId2" cstate="print"/>
          <a:srcRect/>
          <a:stretch>
            <a:fillRect/>
          </a:stretch>
        </p:blipFill>
        <p:spPr bwMode="auto">
          <a:xfrm>
            <a:off x="1656783" y="470780"/>
            <a:ext cx="9433711" cy="60477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9895740"/>
              </p:ext>
            </p:extLst>
          </p:nvPr>
        </p:nvGraphicFramePr>
        <p:xfrm>
          <a:off x="1195139" y="705853"/>
          <a:ext cx="9504945" cy="5763918"/>
        </p:xfrm>
        <a:graphic>
          <a:graphicData uri="http://schemas.openxmlformats.org/drawingml/2006/table">
            <a:tbl>
              <a:tblPr/>
              <a:tblGrid>
                <a:gridCol w="3168315"/>
                <a:gridCol w="3168315"/>
                <a:gridCol w="3168315"/>
              </a:tblGrid>
              <a:tr h="306382">
                <a:tc>
                  <a:txBody>
                    <a:bodyPr/>
                    <a:lstStyle/>
                    <a:p>
                      <a:pPr algn="ctr" fontAlgn="base"/>
                      <a:r>
                        <a:rPr lang="en-US" sz="1000" dirty="0">
                          <a:solidFill>
                            <a:srgbClr val="000000"/>
                          </a:solidFill>
                          <a:effectLst/>
                          <a:latin typeface="inherit"/>
                        </a:rPr>
                        <a:t> </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3200" b="1" dirty="0">
                          <a:solidFill>
                            <a:srgbClr val="000000"/>
                          </a:solidFill>
                          <a:effectLst/>
                          <a:latin typeface="inherit"/>
                        </a:rPr>
                        <a:t>Stub</a:t>
                      </a:r>
                      <a:endParaRPr lang="en-US" sz="3200" dirty="0">
                        <a:solidFill>
                          <a:srgbClr val="000000"/>
                        </a:solidFill>
                        <a:effectLst/>
                        <a:latin typeface="inherit"/>
                      </a:endParaRP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3200" b="1" dirty="0">
                          <a:solidFill>
                            <a:srgbClr val="000000"/>
                          </a:solidFill>
                          <a:effectLst/>
                          <a:latin typeface="inherit"/>
                        </a:rPr>
                        <a:t>Driver</a:t>
                      </a:r>
                      <a:endParaRPr lang="en-US" sz="3200" dirty="0">
                        <a:solidFill>
                          <a:srgbClr val="000000"/>
                        </a:solidFill>
                        <a:effectLst/>
                        <a:latin typeface="inherit"/>
                      </a:endParaRP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r>
              <a:tr h="306382">
                <a:tc>
                  <a:txBody>
                    <a:bodyPr/>
                    <a:lstStyle/>
                    <a:p>
                      <a:pPr algn="ctr" fontAlgn="base"/>
                      <a:r>
                        <a:rPr lang="en-US" sz="1600" dirty="0">
                          <a:solidFill>
                            <a:srgbClr val="000000"/>
                          </a:solidFill>
                          <a:effectLst/>
                          <a:latin typeface="inherit"/>
                        </a:rPr>
                        <a:t>Type</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a:solidFill>
                            <a:srgbClr val="000000"/>
                          </a:solidFill>
                          <a:effectLst/>
                          <a:latin typeface="inherit"/>
                        </a:rPr>
                        <a:t>Dummy codes</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a:solidFill>
                            <a:srgbClr val="000000"/>
                          </a:solidFill>
                          <a:effectLst/>
                          <a:latin typeface="inherit"/>
                        </a:rPr>
                        <a:t>Dummy codes</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r>
              <a:tr h="2669902">
                <a:tc>
                  <a:txBody>
                    <a:bodyPr/>
                    <a:lstStyle/>
                    <a:p>
                      <a:pPr algn="ctr" fontAlgn="base"/>
                      <a:r>
                        <a:rPr lang="en-US" sz="1600" dirty="0">
                          <a:solidFill>
                            <a:srgbClr val="000000"/>
                          </a:solidFill>
                          <a:effectLst/>
                          <a:latin typeface="inherit"/>
                        </a:rPr>
                        <a:t>Description</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dirty="0">
                          <a:solidFill>
                            <a:srgbClr val="000000"/>
                          </a:solidFill>
                          <a:effectLst/>
                          <a:latin typeface="inherit"/>
                        </a:rPr>
                        <a:t>Routines that don’t actually do anything except declare themselves and the parameters they accept. The rest of the code can then take these parameters and use them as inputs</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dirty="0">
                          <a:solidFill>
                            <a:srgbClr val="000000"/>
                          </a:solidFill>
                          <a:effectLst/>
                          <a:latin typeface="inherit"/>
                        </a:rPr>
                        <a:t>Routines that don’t actually do anything except declare themselves and the parameters they accept. The rest of the code can then take these parameters and use them as inputs</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r>
              <a:tr h="503342">
                <a:tc>
                  <a:txBody>
                    <a:bodyPr/>
                    <a:lstStyle/>
                    <a:p>
                      <a:pPr algn="ctr" fontAlgn="base"/>
                      <a:r>
                        <a:rPr lang="en-US" sz="1600">
                          <a:solidFill>
                            <a:srgbClr val="000000"/>
                          </a:solidFill>
                          <a:effectLst/>
                          <a:latin typeface="inherit"/>
                        </a:rPr>
                        <a:t>Used in</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a:solidFill>
                            <a:srgbClr val="000000"/>
                          </a:solidFill>
                          <a:effectLst/>
                          <a:latin typeface="inherit"/>
                        </a:rPr>
                        <a:t>Top Down Integration</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dirty="0">
                          <a:solidFill>
                            <a:srgbClr val="000000"/>
                          </a:solidFill>
                          <a:effectLst/>
                          <a:latin typeface="inherit"/>
                        </a:rPr>
                        <a:t>Bottom Up Integration</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r>
              <a:tr h="1685102">
                <a:tc>
                  <a:txBody>
                    <a:bodyPr/>
                    <a:lstStyle/>
                    <a:p>
                      <a:pPr algn="ctr" fontAlgn="base"/>
                      <a:r>
                        <a:rPr lang="en-US" sz="1600">
                          <a:solidFill>
                            <a:srgbClr val="000000"/>
                          </a:solidFill>
                          <a:effectLst/>
                          <a:latin typeface="inherit"/>
                        </a:rPr>
                        <a:t>Purpose</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a:solidFill>
                            <a:srgbClr val="000000"/>
                          </a:solidFill>
                          <a:effectLst/>
                          <a:latin typeface="inherit"/>
                        </a:rPr>
                        <a:t>To allow testing of the upper levels of the code, when the lower levels of the code are not yet developed.</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c>
                  <a:txBody>
                    <a:bodyPr/>
                    <a:lstStyle/>
                    <a:p>
                      <a:pPr algn="ctr" fontAlgn="base"/>
                      <a:r>
                        <a:rPr lang="en-US" sz="1600" dirty="0">
                          <a:solidFill>
                            <a:srgbClr val="000000"/>
                          </a:solidFill>
                          <a:effectLst/>
                          <a:latin typeface="inherit"/>
                        </a:rPr>
                        <a:t>To allow testing of the lower levels of the code, when the upper levels of the code are not yet developed.</a:t>
                      </a:r>
                    </a:p>
                  </a:txBody>
                  <a:tcPr marL="43513" marR="43513" marT="43513" marB="43513" anchor="ctr">
                    <a:lnL w="7620" cap="flat" cmpd="sng" algn="ctr">
                      <a:solidFill>
                        <a:srgbClr val="DBDBDB"/>
                      </a:solidFill>
                      <a:prstDash val="solid"/>
                      <a:round/>
                      <a:headEnd type="none" w="med" len="med"/>
                      <a:tailEnd type="none" w="med" len="med"/>
                    </a:lnL>
                    <a:lnR w="7620" cap="flat" cmpd="sng" algn="ctr">
                      <a:solidFill>
                        <a:srgbClr val="DBDBDB"/>
                      </a:solidFill>
                      <a:prstDash val="solid"/>
                      <a:round/>
                      <a:headEnd type="none" w="med" len="med"/>
                      <a:tailEnd type="none" w="med" len="med"/>
                    </a:lnR>
                    <a:lnT w="7620" cap="flat" cmpd="sng" algn="ctr">
                      <a:solidFill>
                        <a:srgbClr val="DBDBDB"/>
                      </a:solidFill>
                      <a:prstDash val="solid"/>
                      <a:round/>
                      <a:headEnd type="none" w="med" len="med"/>
                      <a:tailEnd type="none" w="med" len="med"/>
                    </a:lnT>
                    <a:lnB w="7620" cap="flat" cmpd="sng" algn="ctr">
                      <a:solidFill>
                        <a:srgbClr val="DBDBD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1566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533" y="624110"/>
            <a:ext cx="9721079" cy="742963"/>
          </a:xfrm>
        </p:spPr>
        <p:txBody>
          <a:bodyPr/>
          <a:lstStyle/>
          <a:p>
            <a:r>
              <a:rPr lang="en-US" b="1" dirty="0" smtClean="0"/>
              <a:t>Regression Testing</a:t>
            </a:r>
            <a:endParaRPr lang="en-US" b="1" dirty="0"/>
          </a:p>
        </p:txBody>
      </p:sp>
      <p:sp>
        <p:nvSpPr>
          <p:cNvPr id="3" name="Content Placeholder 2"/>
          <p:cNvSpPr>
            <a:spLocks noGrp="1"/>
          </p:cNvSpPr>
          <p:nvPr>
            <p:ph idx="1"/>
          </p:nvPr>
        </p:nvSpPr>
        <p:spPr>
          <a:xfrm>
            <a:off x="1792586" y="1575303"/>
            <a:ext cx="9712026" cy="4335919"/>
          </a:xfrm>
        </p:spPr>
        <p:txBody>
          <a:bodyPr>
            <a:normAutofit/>
          </a:bodyPr>
          <a:lstStyle/>
          <a:p>
            <a:r>
              <a:rPr lang="en-US" dirty="0" smtClean="0"/>
              <a:t>Regression Testing is defined as a type of software testing to confirm that a recent program or code change has not adversely affected existing features.</a:t>
            </a:r>
          </a:p>
          <a:p>
            <a:r>
              <a:rPr lang="en-US" dirty="0" smtClean="0"/>
              <a:t>Regression Testing is nothing but full or partial selection of already executed test cases which are re-executed to ensure existing functionalities work fine.</a:t>
            </a:r>
          </a:p>
          <a:p>
            <a:r>
              <a:rPr lang="en-US" dirty="0" smtClean="0"/>
              <a:t>This testing is done to make sure that new code changes should not have side effects on the existing functionalities. It ensures that old code still works once the new code changes are done. </a:t>
            </a:r>
          </a:p>
          <a:p>
            <a:r>
              <a:rPr lang="en-US" dirty="0" smtClean="0"/>
              <a:t>Regression Testing is required when there is a</a:t>
            </a:r>
          </a:p>
          <a:p>
            <a:pPr>
              <a:buFont typeface="Wingdings" pitchFamily="2" charset="2"/>
              <a:buChar char="ü"/>
            </a:pPr>
            <a:r>
              <a:rPr lang="en-US" dirty="0" smtClean="0"/>
              <a:t>Change in requirements and code is modified according to the requirement</a:t>
            </a:r>
          </a:p>
          <a:p>
            <a:pPr>
              <a:buFont typeface="Wingdings" pitchFamily="2" charset="2"/>
              <a:buChar char="ü"/>
            </a:pPr>
            <a:r>
              <a:rPr lang="en-US" dirty="0" smtClean="0"/>
              <a:t>New feature is added to the software</a:t>
            </a:r>
          </a:p>
          <a:p>
            <a:pPr>
              <a:buFont typeface="Wingdings" pitchFamily="2" charset="2"/>
              <a:buChar char="ü"/>
            </a:pPr>
            <a:r>
              <a:rPr lang="en-US" dirty="0" smtClean="0"/>
              <a:t>Defect fixing</a:t>
            </a:r>
          </a:p>
          <a:p>
            <a:pPr>
              <a:buFont typeface="Wingdings" pitchFamily="2" charset="2"/>
              <a:buChar char="ü"/>
            </a:pPr>
            <a:r>
              <a:rPr lang="en-US" dirty="0" smtClean="0"/>
              <a:t>Performance issue fix </a:t>
            </a:r>
          </a:p>
          <a:p>
            <a:pPr>
              <a:buNone/>
            </a:pPr>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cdn.guru99.com/images/regressiontestingtypes.png"/>
          <p:cNvPicPr>
            <a:picLocks noChangeAspect="1" noChangeArrowheads="1"/>
          </p:cNvPicPr>
          <p:nvPr/>
        </p:nvPicPr>
        <p:blipFill>
          <a:blip r:embed="rId2" cstate="print"/>
          <a:srcRect/>
          <a:stretch>
            <a:fillRect/>
          </a:stretch>
        </p:blipFill>
        <p:spPr bwMode="auto">
          <a:xfrm>
            <a:off x="2706985" y="2037030"/>
            <a:ext cx="7541537" cy="3904386"/>
          </a:xfrm>
          <a:prstGeom prst="rect">
            <a:avLst/>
          </a:prstGeom>
          <a:noFill/>
        </p:spPr>
      </p:pic>
      <p:sp>
        <p:nvSpPr>
          <p:cNvPr id="5" name="TextBox 4"/>
          <p:cNvSpPr txBox="1"/>
          <p:nvPr/>
        </p:nvSpPr>
        <p:spPr>
          <a:xfrm>
            <a:off x="2480650" y="597529"/>
            <a:ext cx="7976102" cy="461665"/>
          </a:xfrm>
          <a:prstGeom prst="rect">
            <a:avLst/>
          </a:prstGeom>
          <a:noFill/>
        </p:spPr>
        <p:txBody>
          <a:bodyPr wrap="square" rtlCol="0">
            <a:spAutoFit/>
          </a:bodyPr>
          <a:lstStyle/>
          <a:p>
            <a:r>
              <a:rPr lang="en-US" sz="2400" b="1" dirty="0" smtClean="0"/>
              <a:t>Regression Testing Techniques :</a:t>
            </a:r>
            <a:endParaRPr lang="en-US" sz="24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3532" y="579328"/>
            <a:ext cx="9741529" cy="6001643"/>
          </a:xfrm>
          <a:prstGeom prst="rect">
            <a:avLst/>
          </a:prstGeom>
        </p:spPr>
        <p:txBody>
          <a:bodyPr wrap="square">
            <a:spAutoFit/>
          </a:bodyPr>
          <a:lstStyle/>
          <a:p>
            <a:r>
              <a:rPr lang="en-US" sz="2400" b="1" dirty="0" smtClean="0"/>
              <a:t>Retest All</a:t>
            </a:r>
          </a:p>
          <a:p>
            <a:r>
              <a:rPr lang="en-US" sz="2400" dirty="0" smtClean="0"/>
              <a:t>This is one of the methods for Regression Testing in which all the tests in the existing test bucket or suite should be re-executed. This is very expensive as it requires huge time and resources.</a:t>
            </a:r>
          </a:p>
          <a:p>
            <a:r>
              <a:rPr lang="en-US" sz="2400" b="1" dirty="0" smtClean="0"/>
              <a:t>Regression Test Selection</a:t>
            </a:r>
          </a:p>
          <a:p>
            <a:r>
              <a:rPr lang="en-US" sz="2400" dirty="0" smtClean="0"/>
              <a:t>Instead of re-executing the entire test suite, it is better to select part of test suite to be run</a:t>
            </a:r>
          </a:p>
          <a:p>
            <a:r>
              <a:rPr lang="en-US" sz="2400" dirty="0" smtClean="0"/>
              <a:t>Test cases selected can be categorized as 1) Reusable Test Cases 2) Obsolete Test Cases.</a:t>
            </a:r>
          </a:p>
          <a:p>
            <a:r>
              <a:rPr lang="en-US" sz="2400" dirty="0" smtClean="0"/>
              <a:t>Re-usable Test cases can be used in succeeding regression cycles.</a:t>
            </a:r>
          </a:p>
          <a:p>
            <a:r>
              <a:rPr lang="en-US" sz="2400" dirty="0" smtClean="0"/>
              <a:t>Obsolete Test Cases can't be used in succeeding cycles.</a:t>
            </a:r>
          </a:p>
          <a:p>
            <a:r>
              <a:rPr lang="en-US" sz="2400" b="1" dirty="0" smtClean="0"/>
              <a:t>Prioritization of Test Cases</a:t>
            </a:r>
          </a:p>
          <a:p>
            <a:r>
              <a:rPr lang="en-US" sz="2400" dirty="0" smtClean="0"/>
              <a:t>Prioritize the test cases depending on business impact, critical &amp; frequently used functionalities. Selection of test cases based on priority will greatly reduce the regression test suite.</a:t>
            </a: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287" y="639044"/>
            <a:ext cx="9460871" cy="5632311"/>
          </a:xfrm>
          <a:prstGeom prst="rect">
            <a:avLst/>
          </a:prstGeom>
        </p:spPr>
        <p:txBody>
          <a:bodyPr wrap="square">
            <a:spAutoFit/>
          </a:bodyPr>
          <a:lstStyle/>
          <a:p>
            <a:r>
              <a:rPr lang="en-US" sz="2000" b="1" dirty="0" smtClean="0"/>
              <a:t>Selecting test cases for regression testing</a:t>
            </a:r>
          </a:p>
          <a:p>
            <a:r>
              <a:rPr lang="en-US" sz="2000" dirty="0" smtClean="0"/>
              <a:t>It was found from industry data that good number of the defects reported by customers were due to last minute bug fixes creating side effects and hence selecting the</a:t>
            </a:r>
            <a:r>
              <a:rPr lang="en-US" sz="2000" dirty="0" smtClean="0">
                <a:hlinkClick r:id="rId2"/>
              </a:rPr>
              <a:t> Test Case </a:t>
            </a:r>
            <a:r>
              <a:rPr lang="en-US" sz="2000" dirty="0" smtClean="0"/>
              <a:t>for regression testing is an art and not that easy.</a:t>
            </a:r>
          </a:p>
          <a:p>
            <a:r>
              <a:rPr lang="en-US" sz="2000" dirty="0" smtClean="0"/>
              <a:t>  </a:t>
            </a:r>
          </a:p>
          <a:p>
            <a:r>
              <a:rPr lang="en-US" sz="2000" b="1" dirty="0" smtClean="0"/>
              <a:t>Effective Regression Tests can be done by selecting following test cases –</a:t>
            </a:r>
          </a:p>
          <a:p>
            <a:endParaRPr lang="en-US" sz="2000" b="1" dirty="0" smtClean="0"/>
          </a:p>
          <a:p>
            <a:pPr>
              <a:buFont typeface="Wingdings" pitchFamily="2" charset="2"/>
              <a:buChar char="ü"/>
            </a:pPr>
            <a:r>
              <a:rPr lang="en-US" sz="2000" dirty="0" smtClean="0"/>
              <a:t>Test cases which have frequent defects</a:t>
            </a:r>
          </a:p>
          <a:p>
            <a:pPr>
              <a:buFont typeface="Wingdings" pitchFamily="2" charset="2"/>
              <a:buChar char="ü"/>
            </a:pPr>
            <a:r>
              <a:rPr lang="en-US" sz="2000" dirty="0" smtClean="0"/>
              <a:t>Functionalities which are more visible to the users</a:t>
            </a:r>
          </a:p>
          <a:p>
            <a:pPr>
              <a:buFont typeface="Wingdings" pitchFamily="2" charset="2"/>
              <a:buChar char="ü"/>
            </a:pPr>
            <a:r>
              <a:rPr lang="en-US" sz="2000" dirty="0" smtClean="0"/>
              <a:t>Test cases which verify core features of the product</a:t>
            </a:r>
          </a:p>
          <a:p>
            <a:pPr>
              <a:buFont typeface="Wingdings" pitchFamily="2" charset="2"/>
              <a:buChar char="ü"/>
            </a:pPr>
            <a:r>
              <a:rPr lang="en-US" sz="2000" dirty="0" smtClean="0"/>
              <a:t>Test cases of Functionalities which has undergone more and recent  changes</a:t>
            </a:r>
          </a:p>
          <a:p>
            <a:pPr>
              <a:buFont typeface="Wingdings" pitchFamily="2" charset="2"/>
              <a:buChar char="ü"/>
            </a:pPr>
            <a:r>
              <a:rPr lang="en-US" sz="2000" dirty="0" smtClean="0"/>
              <a:t>All Integration Test Cases</a:t>
            </a:r>
          </a:p>
          <a:p>
            <a:pPr>
              <a:buFont typeface="Wingdings" pitchFamily="2" charset="2"/>
              <a:buChar char="ü"/>
            </a:pPr>
            <a:r>
              <a:rPr lang="en-US" sz="2000" dirty="0" smtClean="0"/>
              <a:t>All Complex Test Cases</a:t>
            </a:r>
          </a:p>
          <a:p>
            <a:pPr>
              <a:buFont typeface="Wingdings" pitchFamily="2" charset="2"/>
              <a:buChar char="ü"/>
            </a:pPr>
            <a:r>
              <a:rPr lang="en-US" sz="2000" dirty="0" smtClean="0"/>
              <a:t>Boundary value test cases</a:t>
            </a:r>
          </a:p>
          <a:p>
            <a:pPr>
              <a:buFont typeface="Wingdings" pitchFamily="2" charset="2"/>
              <a:buChar char="ü"/>
            </a:pPr>
            <a:r>
              <a:rPr lang="en-US" sz="2000" dirty="0" smtClean="0"/>
              <a:t>Sample of Successful test cases</a:t>
            </a:r>
          </a:p>
          <a:p>
            <a:pPr>
              <a:buFont typeface="Wingdings" pitchFamily="2" charset="2"/>
              <a:buChar char="ü"/>
            </a:pPr>
            <a:r>
              <a:rPr lang="en-US" sz="2000" dirty="0" smtClean="0"/>
              <a:t>Sample of Failure test cases</a:t>
            </a:r>
            <a:endParaRPr lang="en-US"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195" y="525102"/>
            <a:ext cx="10139881" cy="5909310"/>
          </a:xfrm>
          <a:prstGeom prst="rect">
            <a:avLst/>
          </a:prstGeom>
        </p:spPr>
        <p:txBody>
          <a:bodyPr wrap="square">
            <a:spAutoFit/>
          </a:bodyPr>
          <a:lstStyle/>
          <a:p>
            <a:r>
              <a:rPr lang="en-US" b="1" dirty="0" smtClean="0"/>
              <a:t>Regression Testing Tools</a:t>
            </a:r>
          </a:p>
          <a:p>
            <a:r>
              <a:rPr lang="en-US" dirty="0" smtClean="0"/>
              <a:t>  </a:t>
            </a:r>
            <a:r>
              <a:rPr lang="en-US" sz="2000" dirty="0" smtClean="0"/>
              <a:t>If your software undergoes frequent changes, regression testing costs will escalate.</a:t>
            </a:r>
          </a:p>
          <a:p>
            <a:r>
              <a:rPr lang="en-US" sz="2000" dirty="0" smtClean="0"/>
              <a:t>In such cases, Manual execution of test cases increases test execution time as well as  costs.</a:t>
            </a:r>
          </a:p>
          <a:p>
            <a:endParaRPr lang="en-US" sz="2000" dirty="0" smtClean="0"/>
          </a:p>
          <a:p>
            <a:r>
              <a:rPr lang="en-US" sz="2000" dirty="0" smtClean="0"/>
              <a:t>Following are most important tools used for both functional and regression testing:</a:t>
            </a:r>
          </a:p>
          <a:p>
            <a:r>
              <a:rPr lang="en-US" sz="2000" b="1" dirty="0" smtClean="0">
                <a:hlinkClick r:id="rId2"/>
              </a:rPr>
              <a:t>Selenium</a:t>
            </a:r>
            <a:r>
              <a:rPr lang="en-US" sz="2000" b="1" dirty="0" smtClean="0"/>
              <a:t>:</a:t>
            </a:r>
            <a:r>
              <a:rPr lang="en-US" sz="2000" dirty="0" smtClean="0"/>
              <a:t> This is an open source tool used for automating web applications. Selenium can be used for browser based regression testing.</a:t>
            </a:r>
          </a:p>
          <a:p>
            <a:endParaRPr lang="en-US" sz="2000" dirty="0" smtClean="0"/>
          </a:p>
          <a:p>
            <a:r>
              <a:rPr lang="en-US" sz="2000" b="1" dirty="0" smtClean="0">
                <a:hlinkClick r:id="rId3"/>
              </a:rPr>
              <a:t>Quick Test Professional (QTP)</a:t>
            </a:r>
            <a:r>
              <a:rPr lang="en-US" sz="2000" b="1" dirty="0" smtClean="0"/>
              <a:t>:</a:t>
            </a:r>
            <a:r>
              <a:rPr lang="en-US" sz="2000" dirty="0" smtClean="0"/>
              <a:t> HP Quick Test Professional is automated software designed to automate functional and regression test cases. It uses</a:t>
            </a:r>
            <a:r>
              <a:rPr lang="en-US" sz="2000" dirty="0" smtClean="0">
                <a:hlinkClick r:id="rId4"/>
              </a:rPr>
              <a:t> VBScript </a:t>
            </a:r>
            <a:r>
              <a:rPr lang="en-US" sz="2000" dirty="0" smtClean="0"/>
              <a:t> language for automation. It is a Data driven, Keyword based tool. </a:t>
            </a:r>
          </a:p>
          <a:p>
            <a:endParaRPr lang="en-US" sz="2000" dirty="0" smtClean="0"/>
          </a:p>
          <a:p>
            <a:r>
              <a:rPr lang="en-US" sz="2000" b="1" dirty="0" smtClean="0"/>
              <a:t>Rational Functional Tester (RFT):</a:t>
            </a:r>
            <a:r>
              <a:rPr lang="en-US" sz="2000" dirty="0" smtClean="0"/>
              <a:t> IBM's rational functional tester is a</a:t>
            </a:r>
            <a:r>
              <a:rPr lang="en-US" sz="2000" dirty="0" smtClean="0">
                <a:hlinkClick r:id="rId5"/>
              </a:rPr>
              <a:t> Java </a:t>
            </a:r>
            <a:r>
              <a:rPr lang="en-US" sz="2000" dirty="0" smtClean="0"/>
              <a:t>tool used to automate the test cases of software applications. This is primarily used for automating regression test cases and it also integrates with Rational Test Manager.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496" y="0"/>
            <a:ext cx="9585277" cy="797284"/>
          </a:xfrm>
        </p:spPr>
        <p:txBody>
          <a:bodyPr/>
          <a:lstStyle/>
          <a:p>
            <a:r>
              <a:rPr lang="en-US" b="1" dirty="0" smtClean="0"/>
              <a:t>GUI Testing</a:t>
            </a:r>
            <a:endParaRPr lang="en-US" b="1" dirty="0"/>
          </a:p>
        </p:txBody>
      </p:sp>
      <p:sp>
        <p:nvSpPr>
          <p:cNvPr id="3" name="Content Placeholder 2"/>
          <p:cNvSpPr>
            <a:spLocks noGrp="1"/>
          </p:cNvSpPr>
          <p:nvPr>
            <p:ph idx="1"/>
          </p:nvPr>
        </p:nvSpPr>
        <p:spPr>
          <a:xfrm>
            <a:off x="2000815" y="603564"/>
            <a:ext cx="9404209" cy="6254435"/>
          </a:xfrm>
        </p:spPr>
        <p:txBody>
          <a:bodyPr/>
          <a:lstStyle/>
          <a:p>
            <a:r>
              <a:rPr lang="en-US" dirty="0" smtClean="0"/>
              <a:t>There are two types of interfaces for a computer application.</a:t>
            </a:r>
          </a:p>
          <a:p>
            <a:r>
              <a:rPr lang="en-US" dirty="0" smtClean="0"/>
              <a:t>Command Line Interface is where you type text and computer responds to that command.</a:t>
            </a:r>
          </a:p>
          <a:p>
            <a:r>
              <a:rPr lang="en-US" dirty="0" smtClean="0"/>
              <a:t>GUI stands for Graphical User Interface where you interact with the computer using images rather than text.</a:t>
            </a:r>
          </a:p>
          <a:p>
            <a:r>
              <a:rPr lang="en-US" dirty="0" smtClean="0"/>
              <a:t>GUI testing is the process of testing the system's Graphical User Interface of the Application Under Test. GUI testing involves checking the screens with the controls like menus, buttons, icons, and all types of bars - toolbar, menu bar, dialog boxes and windows, etc.</a:t>
            </a:r>
          </a:p>
          <a:p>
            <a:r>
              <a:rPr lang="en-US" dirty="0" smtClean="0"/>
              <a:t>GUI is what user sees. A user does not see the source code. The interface is visible to the user. Especially the focus is on the design structure, images that they are working properly or not.</a:t>
            </a:r>
          </a:p>
          <a:p>
            <a:r>
              <a:rPr lang="en-US" dirty="0" smtClean="0">
                <a:solidFill>
                  <a:srgbClr val="343434"/>
                </a:solidFill>
                <a:latin typeface="Arial"/>
              </a:rPr>
              <a:t>Following are the GUI elements which can be used for interaction between the user and application:</a:t>
            </a:r>
          </a:p>
          <a:p>
            <a:endParaRPr lang="en-US" dirty="0"/>
          </a:p>
        </p:txBody>
      </p:sp>
      <p:pic>
        <p:nvPicPr>
          <p:cNvPr id="1026" name="Picture 2" descr="https://cdn.guru99.com/images/3-2016/032216_0738_CompleteGui1.png"/>
          <p:cNvPicPr>
            <a:picLocks noChangeAspect="1" noChangeArrowheads="1"/>
          </p:cNvPicPr>
          <p:nvPr/>
        </p:nvPicPr>
        <p:blipFill>
          <a:blip r:embed="rId2" cstate="print"/>
          <a:srcRect/>
          <a:stretch>
            <a:fillRect/>
          </a:stretch>
        </p:blipFill>
        <p:spPr bwMode="auto">
          <a:xfrm>
            <a:off x="4182702" y="4943192"/>
            <a:ext cx="3983523" cy="1765426"/>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83532" y="398074"/>
            <a:ext cx="9478979" cy="2185214"/>
          </a:xfrm>
          <a:prstGeom prst="rect">
            <a:avLst/>
          </a:prstGeom>
        </p:spPr>
        <p:txBody>
          <a:bodyPr wrap="square">
            <a:spAutoFit/>
          </a:bodyPr>
          <a:lstStyle/>
          <a:p>
            <a:r>
              <a:rPr lang="en-US" dirty="0" smtClean="0"/>
              <a:t> </a:t>
            </a:r>
            <a:r>
              <a:rPr lang="en-US" sz="2000" dirty="0" smtClean="0"/>
              <a:t>In addition to functionality, GUI testing evaluates design elements such as layout, colors, </a:t>
            </a:r>
            <a:r>
              <a:rPr lang="en-US" sz="2000" u="sng" dirty="0" smtClean="0">
                <a:hlinkClick r:id="rId2"/>
              </a:rPr>
              <a:t>fonts</a:t>
            </a:r>
            <a:r>
              <a:rPr lang="en-US" sz="2000" dirty="0" smtClean="0"/>
              <a:t>, font sizes, labels, text boxes, text formatting, captions, buttons, lists, icons, links and content. GUI testing processes can be either manual or automatic, and are often performed by third -party companies, rather than developers or end users.</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0124"/>
          </a:xfrm>
        </p:spPr>
        <p:txBody>
          <a:bodyPr/>
          <a:lstStyle/>
          <a:p>
            <a:r>
              <a:rPr lang="en-US" dirty="0" smtClean="0"/>
              <a:t>Object Oriented Application Testing</a:t>
            </a:r>
            <a:endParaRPr lang="en-US" dirty="0"/>
          </a:p>
        </p:txBody>
      </p:sp>
      <p:sp>
        <p:nvSpPr>
          <p:cNvPr id="3" name="Content Placeholder 2"/>
          <p:cNvSpPr>
            <a:spLocks noGrp="1"/>
          </p:cNvSpPr>
          <p:nvPr>
            <p:ph idx="1"/>
          </p:nvPr>
        </p:nvSpPr>
        <p:spPr>
          <a:xfrm>
            <a:off x="2589212" y="1358020"/>
            <a:ext cx="8915400" cy="4879818"/>
          </a:xfrm>
        </p:spPr>
        <p:txBody>
          <a:bodyPr/>
          <a:lstStyle/>
          <a:p>
            <a:pPr lvl="0"/>
            <a:r>
              <a:rPr lang="en-US" dirty="0" smtClean="0"/>
              <a:t>The process of testing object-oriented systems begins with a review of the object-oriented analysis and design models. Once the code is written object-oriented testing (OOT) begins by testing "in the small" with class testing (class operations and collaborations). As classes are integrated to become subsystems class collaboration problems are investigated. Finally, use-cases from the OOA model are used to uncover software validation errors. </a:t>
            </a:r>
          </a:p>
          <a:p>
            <a:pPr lvl="0"/>
            <a:r>
              <a:rPr lang="en-US" dirty="0" smtClean="0"/>
              <a:t>Test cases are developed to exercise the classes, their collaborations, and behavior. </a:t>
            </a:r>
          </a:p>
          <a:p>
            <a:pPr lvl="0"/>
            <a:r>
              <a:rPr lang="en-US" dirty="0" smtClean="0"/>
              <a:t>OOT tends to focus more on integration problems than on unit testing. </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148" y="223319"/>
            <a:ext cx="8915400" cy="3777622"/>
          </a:xfrm>
        </p:spPr>
        <p:txBody>
          <a:bodyPr/>
          <a:lstStyle/>
          <a:p>
            <a:pPr lvl="0"/>
            <a:r>
              <a:rPr lang="en-US" b="1" u="sng" dirty="0" smtClean="0"/>
              <a:t>Unit testing</a:t>
            </a:r>
            <a:r>
              <a:rPr lang="en-US" u="sng" dirty="0" smtClean="0"/>
              <a:t> in the OO context</a:t>
            </a:r>
            <a:endParaRPr lang="en-US" sz="1400" dirty="0" smtClean="0"/>
          </a:p>
          <a:p>
            <a:pPr lvl="0">
              <a:buFont typeface="Courier New" pitchFamily="49" charset="0"/>
              <a:buChar char="o"/>
            </a:pPr>
            <a:r>
              <a:rPr lang="en-US" dirty="0" smtClean="0"/>
              <a:t>Smallest testable unit is the encapsulated class or object </a:t>
            </a:r>
            <a:endParaRPr lang="en-US" sz="1400" dirty="0" smtClean="0"/>
          </a:p>
          <a:p>
            <a:pPr lvl="0">
              <a:buFont typeface="Courier New" pitchFamily="49" charset="0"/>
              <a:buChar char="o"/>
            </a:pPr>
            <a:r>
              <a:rPr lang="en-US" dirty="0" smtClean="0"/>
              <a:t>Similar to system testing of conventional software </a:t>
            </a:r>
            <a:endParaRPr lang="en-US" sz="1400" dirty="0" smtClean="0"/>
          </a:p>
          <a:p>
            <a:pPr lvl="0">
              <a:buFont typeface="Courier New" pitchFamily="49" charset="0"/>
              <a:buChar char="o"/>
            </a:pPr>
            <a:r>
              <a:rPr lang="en-US" dirty="0" smtClean="0"/>
              <a:t>Do not test operations in isolation from one another </a:t>
            </a:r>
            <a:endParaRPr lang="en-US" sz="1400" dirty="0" smtClean="0"/>
          </a:p>
          <a:p>
            <a:pPr lvl="0">
              <a:buFont typeface="Courier New" pitchFamily="49" charset="0"/>
              <a:buChar char="o"/>
            </a:pPr>
            <a:r>
              <a:rPr lang="en-US" dirty="0" smtClean="0"/>
              <a:t>Driven by class operations and state behavior, not algorithmic detail and data flow across module interface</a:t>
            </a:r>
            <a:endParaRPr lang="en-US" sz="1400" dirty="0" smtClean="0"/>
          </a:p>
          <a:p>
            <a:pPr lvl="0">
              <a:buFont typeface="Courier New" pitchFamily="49" charset="0"/>
              <a:buChar char="o"/>
            </a:pPr>
            <a:r>
              <a:rPr lang="en-GB" dirty="0" smtClean="0"/>
              <a:t>Complete test coverage of a class involves</a:t>
            </a:r>
            <a:endParaRPr lang="en-US" sz="1400" dirty="0" smtClean="0"/>
          </a:p>
          <a:p>
            <a:pPr lvl="1">
              <a:buFont typeface="Courier New" pitchFamily="49" charset="0"/>
              <a:buChar char="o"/>
            </a:pPr>
            <a:r>
              <a:rPr lang="en-GB" dirty="0" smtClean="0"/>
              <a:t>Testing all operations associated with an object</a:t>
            </a:r>
            <a:endParaRPr lang="en-US" sz="1200" dirty="0" smtClean="0"/>
          </a:p>
          <a:p>
            <a:pPr lvl="1">
              <a:buFont typeface="Courier New" pitchFamily="49" charset="0"/>
              <a:buChar char="o"/>
            </a:pPr>
            <a:r>
              <a:rPr lang="en-GB" dirty="0" smtClean="0"/>
              <a:t>Setting and interrogating all object attributes</a:t>
            </a:r>
            <a:endParaRPr lang="en-US" sz="1200" dirty="0" smtClean="0"/>
          </a:p>
          <a:p>
            <a:pPr lvl="1">
              <a:buFont typeface="Courier New" pitchFamily="49" charset="0"/>
              <a:buChar char="o"/>
            </a:pPr>
            <a:r>
              <a:rPr lang="en-GB" dirty="0" smtClean="0"/>
              <a:t>Exercising the object in all possible states</a:t>
            </a:r>
            <a:endParaRPr lang="en-US" sz="1200" dirty="0" smtClean="0"/>
          </a:p>
          <a:p>
            <a:endParaRPr lang="en-US" dirty="0"/>
          </a:p>
        </p:txBody>
      </p:sp>
      <p:pic>
        <p:nvPicPr>
          <p:cNvPr id="99330" name="Picture 2" descr="Object-oriented Testing Methods"/>
          <p:cNvPicPr>
            <a:picLocks noChangeAspect="1" noChangeArrowheads="1"/>
          </p:cNvPicPr>
          <p:nvPr/>
        </p:nvPicPr>
        <p:blipFill>
          <a:blip r:embed="rId2" cstate="print"/>
          <a:srcRect/>
          <a:stretch>
            <a:fillRect/>
          </a:stretch>
        </p:blipFill>
        <p:spPr bwMode="auto">
          <a:xfrm>
            <a:off x="4001632" y="4139335"/>
            <a:ext cx="4327556" cy="2718665"/>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711" y="225757"/>
            <a:ext cx="8911687" cy="752017"/>
          </a:xfrm>
        </p:spPr>
        <p:txBody>
          <a:bodyPr/>
          <a:lstStyle/>
          <a:p>
            <a:r>
              <a:rPr lang="en-US" dirty="0" smtClean="0"/>
              <a:t>State-based testing</a:t>
            </a:r>
            <a:endParaRPr lang="en-US" dirty="0"/>
          </a:p>
        </p:txBody>
      </p:sp>
      <p:sp>
        <p:nvSpPr>
          <p:cNvPr id="3" name="Content Placeholder 2"/>
          <p:cNvSpPr>
            <a:spLocks noGrp="1"/>
          </p:cNvSpPr>
          <p:nvPr>
            <p:ph idx="1"/>
          </p:nvPr>
        </p:nvSpPr>
        <p:spPr>
          <a:xfrm>
            <a:off x="2027976" y="923453"/>
            <a:ext cx="9687208" cy="5739897"/>
          </a:xfrm>
        </p:spPr>
        <p:txBody>
          <a:bodyPr>
            <a:normAutofit/>
          </a:bodyPr>
          <a:lstStyle/>
          <a:p>
            <a:r>
              <a:rPr lang="en-US" dirty="0" smtClean="0"/>
              <a:t>State-based testing is used to verify whether the methods (a procedure that is executed by an object) of a class are interacting properly with each other. This testing seeks to exercise the transitions among the states of objects based upon the identified inputs.</a:t>
            </a:r>
          </a:p>
          <a:p>
            <a:r>
              <a:rPr lang="en-US" dirty="0" smtClean="0"/>
              <a:t>For this testing, finite-state machine (FSM) or state-transition diagram representing the possible states of the object and how state transition occurs is built. In addition, state-based testing generates test cases, which check whether the method is able to change the state of object as expected. If any method of the class does not change the object state as expected, the method is said to contain errors.</a:t>
            </a:r>
          </a:p>
          <a:p>
            <a:r>
              <a:rPr lang="en-US" dirty="0" smtClean="0"/>
              <a:t>To perform state-based testing, a number of steps are followed, which are listed below.</a:t>
            </a:r>
          </a:p>
          <a:p>
            <a:pPr>
              <a:buFont typeface="Wingdings" pitchFamily="2" charset="2"/>
              <a:buChar char="q"/>
            </a:pPr>
            <a:r>
              <a:rPr lang="en-US" dirty="0" smtClean="0"/>
              <a:t>Derive a new class from an existing class with some additional features, which are used to examine and set the state of the object.</a:t>
            </a:r>
          </a:p>
          <a:p>
            <a:pPr>
              <a:buFont typeface="Wingdings" pitchFamily="2" charset="2"/>
              <a:buChar char="q"/>
            </a:pPr>
            <a:r>
              <a:rPr lang="en-US" dirty="0" smtClean="0"/>
              <a:t>Next, the test driver is written. This test driver contains a main program to create an object, send messages to set the state of the object, send messages to invoke methods of the class that is being tested and send messages to check the final state of the object.</a:t>
            </a:r>
          </a:p>
          <a:p>
            <a:pPr>
              <a:buFont typeface="Wingdings" pitchFamily="2" charset="2"/>
              <a:buChar char="q"/>
            </a:pPr>
            <a:r>
              <a:rPr lang="en-US" dirty="0" smtClean="0"/>
              <a:t>Finally, stubs are written. These stubs call the untested methods.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2589212" y="1299411"/>
            <a:ext cx="8915400" cy="4828673"/>
          </a:xfrm>
        </p:spPr>
        <p:txBody>
          <a:bodyPr>
            <a:noAutofit/>
          </a:bodyPr>
          <a:lstStyle/>
          <a:p>
            <a:r>
              <a:rPr lang="en-US" sz="2400" dirty="0"/>
              <a:t>Unit testing increases confidence in changing/ maintaining code. If good unit tests are written and if they are run every time any code is changed, we will be able to promptly catch any defects introduced due to the change. </a:t>
            </a:r>
            <a:endParaRPr lang="en-US" sz="2400" dirty="0" smtClean="0"/>
          </a:p>
          <a:p>
            <a:r>
              <a:rPr lang="en-US" sz="2400" dirty="0"/>
              <a:t>Codes are more reusable. </a:t>
            </a:r>
            <a:endParaRPr lang="en-US" sz="2400" dirty="0" smtClean="0"/>
          </a:p>
          <a:p>
            <a:r>
              <a:rPr lang="en-US" sz="2400" dirty="0"/>
              <a:t>Development is faster</a:t>
            </a:r>
            <a:r>
              <a:rPr lang="en-US" sz="2400" dirty="0" smtClean="0"/>
              <a:t>.</a:t>
            </a:r>
          </a:p>
          <a:p>
            <a:r>
              <a:rPr lang="en-US" sz="2400" dirty="0"/>
              <a:t>The cost of fixing a defect detected during unit testing is lesser in comparison to that of defects detected at higher levels</a:t>
            </a:r>
            <a:r>
              <a:rPr lang="en-US" sz="2400" dirty="0" smtClean="0"/>
              <a:t>.</a:t>
            </a:r>
          </a:p>
          <a:p>
            <a:r>
              <a:rPr lang="en-US" sz="2400" dirty="0"/>
              <a:t>Debugging is easy.</a:t>
            </a:r>
          </a:p>
        </p:txBody>
      </p:sp>
    </p:spTree>
    <p:extLst>
      <p:ext uri="{BB962C8B-B14F-4D97-AF65-F5344CB8AC3E}">
        <p14:creationId xmlns:p14="http://schemas.microsoft.com/office/powerpoint/2010/main" val="38667422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871" y="271024"/>
            <a:ext cx="8911687" cy="643375"/>
          </a:xfrm>
        </p:spPr>
        <p:txBody>
          <a:bodyPr>
            <a:normAutofit fontScale="90000"/>
          </a:bodyPr>
          <a:lstStyle/>
          <a:p>
            <a:r>
              <a:rPr lang="en-US" b="1" dirty="0" smtClean="0"/>
              <a:t>Fault-based Testing</a:t>
            </a:r>
            <a:br>
              <a:rPr lang="en-US" b="1" dirty="0" smtClean="0"/>
            </a:br>
            <a:endParaRPr lang="en-US" dirty="0"/>
          </a:p>
        </p:txBody>
      </p:sp>
      <p:sp>
        <p:nvSpPr>
          <p:cNvPr id="3" name="Content Placeholder 2"/>
          <p:cNvSpPr>
            <a:spLocks noGrp="1"/>
          </p:cNvSpPr>
          <p:nvPr>
            <p:ph idx="1"/>
          </p:nvPr>
        </p:nvSpPr>
        <p:spPr>
          <a:xfrm>
            <a:off x="1883041" y="929488"/>
            <a:ext cx="9850250" cy="5607113"/>
          </a:xfrm>
        </p:spPr>
        <p:txBody>
          <a:bodyPr>
            <a:normAutofit/>
          </a:bodyPr>
          <a:lstStyle/>
          <a:p>
            <a:r>
              <a:rPr lang="en-US" sz="2400" dirty="0" smtClean="0"/>
              <a:t>Fault-based testing is used to determine or uncover a set of plausible faults or the focus of tester in this testing is to detect the presence of possible faults. </a:t>
            </a:r>
          </a:p>
          <a:p>
            <a:r>
              <a:rPr lang="en-US" sz="2400" dirty="0" smtClean="0"/>
              <a:t>Fault-based testing starts by examining the analysis and design models of OO software as these models may provide an idea of problems in the implementation of software. </a:t>
            </a:r>
          </a:p>
          <a:p>
            <a:r>
              <a:rPr lang="en-US" sz="2400" dirty="0" smtClean="0"/>
              <a:t>With the knowledge of system under test and experience in the application domain, tester designs test cases where each test case targets to uncover some particular faults.</a:t>
            </a:r>
          </a:p>
          <a:p>
            <a:r>
              <a:rPr lang="en-US" sz="2400" dirty="0" smtClean="0"/>
              <a:t>The effectiveness of this testing depends highly on tester experience in application domain and the system under test. </a:t>
            </a:r>
          </a:p>
          <a:p>
            <a:r>
              <a:rPr lang="en-US" sz="2400" dirty="0" smtClean="0"/>
              <a:t>This is because if he fails to perceive real faults in the system to be plausible, testing may leave many faults undetected. </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71192"/>
            <a:ext cx="8915400" cy="5540030"/>
          </a:xfrm>
        </p:spPr>
        <p:txBody>
          <a:bodyPr>
            <a:normAutofit fontScale="92500"/>
          </a:bodyPr>
          <a:lstStyle/>
          <a:p>
            <a:r>
              <a:rPr lang="en-US" sz="2400" dirty="0" smtClean="0"/>
              <a:t>However, examining analysis and design models may enable tester to detect large number of errors with less effort. </a:t>
            </a:r>
          </a:p>
          <a:p>
            <a:r>
              <a:rPr lang="en-US" sz="2400" dirty="0" smtClean="0"/>
              <a:t>As testing only proves the existence and not the absence of errors, this testing approach is considered to be an effective method and hence is often used when security or safety of a system is to be tested.</a:t>
            </a:r>
          </a:p>
          <a:p>
            <a:r>
              <a:rPr lang="en-US" sz="2400" dirty="0" smtClean="0"/>
              <a:t>Integration testing applied for OO software targets to uncover the possible faults in both operation calls and various types of messages (like a message sent to invoke an object). </a:t>
            </a:r>
          </a:p>
          <a:p>
            <a:r>
              <a:rPr lang="en-US" sz="2400" dirty="0" smtClean="0"/>
              <a:t>These faults may be unexpected outputs, incorrect messages or operations, and incorrect invocation. </a:t>
            </a:r>
          </a:p>
          <a:p>
            <a:r>
              <a:rPr lang="en-US" sz="2400" dirty="0" smtClean="0"/>
              <a:t>The faults can be recognized by determining the behavior of all operations performed to invoke the methods of a class.</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503" y="289132"/>
            <a:ext cx="8911687" cy="634322"/>
          </a:xfrm>
        </p:spPr>
        <p:txBody>
          <a:bodyPr>
            <a:normAutofit fontScale="90000"/>
          </a:bodyPr>
          <a:lstStyle/>
          <a:p>
            <a:r>
              <a:rPr lang="en-US" b="1" dirty="0" smtClean="0"/>
              <a:t>Scenario-based Testing</a:t>
            </a:r>
            <a:br>
              <a:rPr lang="en-US" b="1" dirty="0" smtClean="0"/>
            </a:br>
            <a:endParaRPr lang="en-US" dirty="0"/>
          </a:p>
        </p:txBody>
      </p:sp>
      <p:sp>
        <p:nvSpPr>
          <p:cNvPr id="3" name="Content Placeholder 2"/>
          <p:cNvSpPr>
            <a:spLocks noGrp="1"/>
          </p:cNvSpPr>
          <p:nvPr>
            <p:ph idx="1"/>
          </p:nvPr>
        </p:nvSpPr>
        <p:spPr>
          <a:xfrm>
            <a:off x="1810693" y="869133"/>
            <a:ext cx="9813957" cy="5988867"/>
          </a:xfrm>
        </p:spPr>
        <p:txBody>
          <a:bodyPr>
            <a:noAutofit/>
          </a:bodyPr>
          <a:lstStyle/>
          <a:p>
            <a:r>
              <a:rPr lang="en-US" sz="2000" dirty="0" smtClean="0"/>
              <a:t>Scenario-based testing is used to detect errors that are caused due to incorrect specifications and improper interactions among various segments of the software. </a:t>
            </a:r>
          </a:p>
          <a:p>
            <a:r>
              <a:rPr lang="en-US" sz="2000" dirty="0" smtClean="0"/>
              <a:t>Incorrect interactions often lead to incorrect outputs that can cause malfunctioning of some segments of the software.</a:t>
            </a:r>
          </a:p>
          <a:p>
            <a:r>
              <a:rPr lang="en-US" sz="2000" dirty="0" smtClean="0"/>
              <a:t> The use of scenarios in testing is a common way of describing how a user might accomplish a task or achieve a goal within a specific context or environment. </a:t>
            </a:r>
          </a:p>
          <a:p>
            <a:r>
              <a:rPr lang="en-US" sz="2000" dirty="0" smtClean="0"/>
              <a:t>Note that these scenarios are more context- and user specific instead of being product-specific. Generally, the structure of a scenario includes the following points.</a:t>
            </a:r>
          </a:p>
          <a:p>
            <a:pPr>
              <a:buFont typeface="Wingdings" pitchFamily="2" charset="2"/>
              <a:buChar char="q"/>
            </a:pPr>
            <a:r>
              <a:rPr lang="en-US" sz="2000" dirty="0" smtClean="0"/>
              <a:t>A condition under which the scenario runs.</a:t>
            </a:r>
          </a:p>
          <a:p>
            <a:pPr>
              <a:buFont typeface="Wingdings" pitchFamily="2" charset="2"/>
              <a:buChar char="q"/>
            </a:pPr>
            <a:r>
              <a:rPr lang="en-US" sz="2000" dirty="0" smtClean="0"/>
              <a:t>A goal to achieve, which can also be a name of the scenario.</a:t>
            </a:r>
          </a:p>
          <a:p>
            <a:pPr>
              <a:buFont typeface="Wingdings" pitchFamily="2" charset="2"/>
              <a:buChar char="q"/>
            </a:pPr>
            <a:r>
              <a:rPr lang="en-US" sz="2000" dirty="0" smtClean="0"/>
              <a:t>A set of steps of actions.</a:t>
            </a:r>
          </a:p>
          <a:p>
            <a:pPr>
              <a:buFont typeface="Wingdings" pitchFamily="2" charset="2"/>
              <a:buChar char="q"/>
            </a:pPr>
            <a:r>
              <a:rPr lang="en-US" sz="2000" dirty="0" smtClean="0"/>
              <a:t>An end condition at which the goal is achieved.</a:t>
            </a:r>
          </a:p>
          <a:p>
            <a:pPr>
              <a:buFont typeface="Wingdings" pitchFamily="2" charset="2"/>
              <a:buChar char="q"/>
            </a:pPr>
            <a:r>
              <a:rPr lang="en-US" sz="2000" dirty="0" smtClean="0"/>
              <a:t>A possible set of extensions written as scenario fragments.</a:t>
            </a:r>
          </a:p>
          <a:p>
            <a:endParaRPr lang="en-US"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121" y="470779"/>
            <a:ext cx="9804903" cy="5984341"/>
          </a:xfrm>
        </p:spPr>
        <p:txBody>
          <a:bodyPr>
            <a:normAutofit/>
          </a:bodyPr>
          <a:lstStyle/>
          <a:p>
            <a:r>
              <a:rPr lang="en-US" sz="2000" dirty="0" smtClean="0"/>
              <a:t>Scenario- based testing combines all the classes that support a use-case (scenarios are subset of use-cases) and executes a test case to test them. Execution of all the test cases ensures that all methods in all the classes are executed at least once during testing. </a:t>
            </a:r>
          </a:p>
          <a:p>
            <a:r>
              <a:rPr lang="en-US" sz="2000" dirty="0" smtClean="0"/>
              <a:t>However, testing all the objects (present in the classes combined together) collectively is difficult. Thus, rather than testing all objects collectively, they are tested using either top-down or bottom-up integration approach.</a:t>
            </a:r>
          </a:p>
          <a:p>
            <a:r>
              <a:rPr lang="en-US" sz="2000" dirty="0" smtClean="0"/>
              <a:t>This testing is considered to be the most effective method as scenarios can be organized in such a manner that the most likely scenarios are tested first with unusual or exceptional scenarios considered later in the testing process. </a:t>
            </a:r>
          </a:p>
          <a:p>
            <a:r>
              <a:rPr lang="en-US" sz="2000" dirty="0" smtClean="0"/>
              <a:t>This satisfies a fundamental principle of testing that most testing effort should be devoted to those paths of the system that are mostly used.</a:t>
            </a:r>
          </a:p>
          <a:p>
            <a:endParaRPr lang="en-US"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5667" y="58846"/>
            <a:ext cx="9540815" cy="5909310"/>
          </a:xfrm>
          <a:prstGeom prst="rect">
            <a:avLst/>
          </a:prstGeom>
        </p:spPr>
        <p:txBody>
          <a:bodyPr wrap="square">
            <a:spAutoFit/>
          </a:bodyPr>
          <a:lstStyle/>
          <a:p>
            <a:r>
              <a:rPr lang="en-US" b="1" dirty="0" smtClean="0"/>
              <a:t>Types of UML Diagrams</a:t>
            </a:r>
          </a:p>
          <a:p>
            <a:r>
              <a:rPr lang="en-US" dirty="0" smtClean="0"/>
              <a:t>The current UML standards call for 13 different types of diagrams: class, activity, object, use case, sequence, package, state, component, communication, composite structure, interaction overview, timing, and deployment.</a:t>
            </a:r>
          </a:p>
          <a:p>
            <a:r>
              <a:rPr lang="en-US" dirty="0" smtClean="0"/>
              <a:t>These diagrams are organized into two distinct groups: structural diagrams and behavioral or interaction diagrams.</a:t>
            </a:r>
          </a:p>
          <a:p>
            <a:r>
              <a:rPr lang="en-US" b="1" dirty="0" smtClean="0"/>
              <a:t>Structural UML diagrams</a:t>
            </a:r>
          </a:p>
          <a:p>
            <a:r>
              <a:rPr lang="en-US" dirty="0" smtClean="0"/>
              <a:t>Class diagram</a:t>
            </a:r>
          </a:p>
          <a:p>
            <a:r>
              <a:rPr lang="en-US" dirty="0" smtClean="0"/>
              <a:t>Package diagram</a:t>
            </a:r>
          </a:p>
          <a:p>
            <a:r>
              <a:rPr lang="en-US" dirty="0" smtClean="0"/>
              <a:t>Object diagram</a:t>
            </a:r>
          </a:p>
          <a:p>
            <a:r>
              <a:rPr lang="en-US" dirty="0" smtClean="0"/>
              <a:t>Component diagram</a:t>
            </a:r>
          </a:p>
          <a:p>
            <a:r>
              <a:rPr lang="en-US" dirty="0" smtClean="0"/>
              <a:t>Composite structure diagram</a:t>
            </a:r>
          </a:p>
          <a:p>
            <a:r>
              <a:rPr lang="en-US" dirty="0" smtClean="0"/>
              <a:t>Deployment diagram</a:t>
            </a:r>
          </a:p>
          <a:p>
            <a:r>
              <a:rPr lang="en-US" b="1" dirty="0" smtClean="0"/>
              <a:t>Behavioral UML diagrams</a:t>
            </a:r>
          </a:p>
          <a:p>
            <a:r>
              <a:rPr lang="en-US" dirty="0" smtClean="0"/>
              <a:t>Activity diagram</a:t>
            </a:r>
          </a:p>
          <a:p>
            <a:r>
              <a:rPr lang="en-US" dirty="0" smtClean="0"/>
              <a:t>Sequence diagram</a:t>
            </a:r>
          </a:p>
          <a:p>
            <a:r>
              <a:rPr lang="en-US" dirty="0" smtClean="0"/>
              <a:t>Use case diagram</a:t>
            </a:r>
          </a:p>
          <a:p>
            <a:r>
              <a:rPr lang="en-US" dirty="0" smtClean="0"/>
              <a:t>State diagram</a:t>
            </a:r>
          </a:p>
          <a:p>
            <a:r>
              <a:rPr lang="en-US" dirty="0" smtClean="0"/>
              <a:t>Communication diagram</a:t>
            </a:r>
          </a:p>
          <a:p>
            <a:r>
              <a:rPr lang="en-US" dirty="0" smtClean="0"/>
              <a:t>Interaction overview diagram</a:t>
            </a:r>
          </a:p>
          <a:p>
            <a:r>
              <a:rPr lang="en-US" dirty="0" smtClean="0"/>
              <a:t>Timing diagram</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diagram example"/>
          <p:cNvPicPr>
            <a:picLocks noChangeAspect="1" noChangeArrowheads="1"/>
          </p:cNvPicPr>
          <p:nvPr/>
        </p:nvPicPr>
        <p:blipFill>
          <a:blip r:embed="rId2" cstate="print"/>
          <a:srcRect/>
          <a:stretch>
            <a:fillRect/>
          </a:stretch>
        </p:blipFill>
        <p:spPr bwMode="auto">
          <a:xfrm>
            <a:off x="2380891" y="2104845"/>
            <a:ext cx="7640787" cy="4537495"/>
          </a:xfrm>
          <a:prstGeom prst="rect">
            <a:avLst/>
          </a:prstGeom>
          <a:noFill/>
        </p:spPr>
      </p:pic>
      <p:sp>
        <p:nvSpPr>
          <p:cNvPr id="3" name="Rectangle 2"/>
          <p:cNvSpPr/>
          <p:nvPr/>
        </p:nvSpPr>
        <p:spPr>
          <a:xfrm>
            <a:off x="2366513" y="335802"/>
            <a:ext cx="6967267" cy="1200329"/>
          </a:xfrm>
          <a:prstGeom prst="rect">
            <a:avLst/>
          </a:prstGeom>
        </p:spPr>
        <p:txBody>
          <a:bodyPr wrap="square">
            <a:spAutoFit/>
          </a:bodyPr>
          <a:lstStyle/>
          <a:p>
            <a:r>
              <a:rPr lang="en-US" b="1" dirty="0" smtClean="0"/>
              <a:t>Class Diagram </a:t>
            </a:r>
            <a:r>
              <a:rPr lang="en-US" dirty="0" smtClean="0"/>
              <a:t/>
            </a:r>
            <a:br>
              <a:rPr lang="en-US" dirty="0" smtClean="0"/>
            </a:br>
            <a:r>
              <a:rPr lang="en-US" dirty="0" smtClean="0">
                <a:hlinkClick r:id="rId3"/>
              </a:rPr>
              <a:t>Class diagrams</a:t>
            </a:r>
            <a:r>
              <a:rPr lang="en-US" dirty="0" smtClean="0"/>
              <a:t> are the backbone of almost every object-oriented method, including UML. They describe the static structure of a system</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468" y="162320"/>
            <a:ext cx="9374038" cy="1200329"/>
          </a:xfrm>
          <a:prstGeom prst="rect">
            <a:avLst/>
          </a:prstGeom>
        </p:spPr>
        <p:txBody>
          <a:bodyPr wrap="square">
            <a:spAutoFit/>
          </a:bodyPr>
          <a:lstStyle/>
          <a:p>
            <a:r>
              <a:rPr lang="en-US" b="1" dirty="0" smtClean="0"/>
              <a:t>Package Diagram</a:t>
            </a:r>
            <a:r>
              <a:rPr lang="en-US" dirty="0" smtClean="0"/>
              <a:t/>
            </a:r>
            <a:br>
              <a:rPr lang="en-US" dirty="0" smtClean="0"/>
            </a:br>
            <a:r>
              <a:rPr lang="en-US" dirty="0" smtClean="0"/>
              <a:t>Package diagrams are a subset of class diagrams, but developers sometimes treat them as a separate technique. Package diagrams organize elements of a system into related groups to minimize dependencies between packages.</a:t>
            </a:r>
            <a:endParaRPr lang="en-US" dirty="0"/>
          </a:p>
        </p:txBody>
      </p:sp>
      <p:pic>
        <p:nvPicPr>
          <p:cNvPr id="109570" name="Picture 2" descr="UML Package Diagram"/>
          <p:cNvPicPr>
            <a:picLocks noChangeAspect="1" noChangeArrowheads="1"/>
          </p:cNvPicPr>
          <p:nvPr/>
        </p:nvPicPr>
        <p:blipFill>
          <a:blip r:embed="rId2" cstate="print"/>
          <a:srcRect/>
          <a:stretch>
            <a:fillRect/>
          </a:stretch>
        </p:blipFill>
        <p:spPr bwMode="auto">
          <a:xfrm>
            <a:off x="2156604" y="1875585"/>
            <a:ext cx="7729268" cy="3955871"/>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037" y="197779"/>
            <a:ext cx="10021019" cy="923330"/>
          </a:xfrm>
          <a:prstGeom prst="rect">
            <a:avLst/>
          </a:prstGeom>
        </p:spPr>
        <p:txBody>
          <a:bodyPr wrap="square">
            <a:spAutoFit/>
          </a:bodyPr>
          <a:lstStyle/>
          <a:p>
            <a:r>
              <a:rPr lang="en-US" b="1" dirty="0" smtClean="0"/>
              <a:t>Object Diagram</a:t>
            </a:r>
            <a:r>
              <a:rPr lang="en-US" dirty="0" smtClean="0"/>
              <a:t/>
            </a:r>
            <a:br>
              <a:rPr lang="en-US" dirty="0" smtClean="0"/>
            </a:br>
            <a:r>
              <a:rPr lang="en-US" dirty="0" smtClean="0"/>
              <a:t>Object diagrams describe the static structure of a system at a particular time. They can be used to test class diagrams for accuracy.</a:t>
            </a:r>
            <a:endParaRPr lang="en-US" dirty="0"/>
          </a:p>
        </p:txBody>
      </p:sp>
      <p:pic>
        <p:nvPicPr>
          <p:cNvPr id="110594" name="Picture 2" descr="UML Object Diagram"/>
          <p:cNvPicPr>
            <a:picLocks noChangeAspect="1" noChangeArrowheads="1"/>
          </p:cNvPicPr>
          <p:nvPr/>
        </p:nvPicPr>
        <p:blipFill>
          <a:blip r:embed="rId2" cstate="print"/>
          <a:srcRect/>
          <a:stretch>
            <a:fillRect/>
          </a:stretch>
        </p:blipFill>
        <p:spPr bwMode="auto">
          <a:xfrm>
            <a:off x="2708693" y="1787195"/>
            <a:ext cx="7237563" cy="4423824"/>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950" y="344904"/>
            <a:ext cx="9443049" cy="646331"/>
          </a:xfrm>
          <a:prstGeom prst="rect">
            <a:avLst/>
          </a:prstGeom>
        </p:spPr>
        <p:txBody>
          <a:bodyPr wrap="square">
            <a:spAutoFit/>
          </a:bodyPr>
          <a:lstStyle/>
          <a:p>
            <a:r>
              <a:rPr lang="en-US" b="1" dirty="0" smtClean="0"/>
              <a:t>Use Case Diagram </a:t>
            </a:r>
            <a:r>
              <a:rPr lang="en-US" dirty="0" smtClean="0"/>
              <a:t/>
            </a:r>
            <a:br>
              <a:rPr lang="en-US" dirty="0" smtClean="0"/>
            </a:br>
            <a:r>
              <a:rPr lang="en-US" dirty="0" smtClean="0">
                <a:hlinkClick r:id="rId2"/>
              </a:rPr>
              <a:t>Use case diagrams</a:t>
            </a:r>
            <a:r>
              <a:rPr lang="en-US" dirty="0" smtClean="0"/>
              <a:t> model the functionality of a system using actors and use cases</a:t>
            </a:r>
            <a:endParaRPr lang="en-US" dirty="0"/>
          </a:p>
        </p:txBody>
      </p:sp>
      <p:pic>
        <p:nvPicPr>
          <p:cNvPr id="111618" name="Picture 2" descr="UML Use Case Diagram"/>
          <p:cNvPicPr>
            <a:picLocks noChangeAspect="1" noChangeArrowheads="1"/>
          </p:cNvPicPr>
          <p:nvPr/>
        </p:nvPicPr>
        <p:blipFill>
          <a:blip r:embed="rId3" cstate="print"/>
          <a:srcRect/>
          <a:stretch>
            <a:fillRect/>
          </a:stretch>
        </p:blipFill>
        <p:spPr bwMode="auto">
          <a:xfrm>
            <a:off x="2769079" y="1570008"/>
            <a:ext cx="6752985" cy="427007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4203" y="161366"/>
            <a:ext cx="9857117" cy="1477328"/>
          </a:xfrm>
          <a:prstGeom prst="rect">
            <a:avLst/>
          </a:prstGeom>
        </p:spPr>
        <p:txBody>
          <a:bodyPr wrap="square">
            <a:spAutoFit/>
          </a:bodyPr>
          <a:lstStyle/>
          <a:p>
            <a:r>
              <a:rPr lang="en-US" b="1" dirty="0" smtClean="0"/>
              <a:t>Activity Diagram</a:t>
            </a:r>
            <a:r>
              <a:rPr lang="en-US" dirty="0" smtClean="0"/>
              <a:t/>
            </a:r>
            <a:br>
              <a:rPr lang="en-US" dirty="0" smtClean="0"/>
            </a:br>
            <a:r>
              <a:rPr lang="en-US" dirty="0" smtClean="0">
                <a:hlinkClick r:id="rId2"/>
              </a:rPr>
              <a:t>Activity diagrams</a:t>
            </a:r>
            <a:r>
              <a:rPr lang="en-US" dirty="0" smtClean="0"/>
              <a:t> illustrate the dynamic nature of a system by modeling the flow of control from activity to activity. An activity represents an operation on some class in the system that results in a change in the state of the system. Typically, activity diagrams are used to model workflow or business processes and internal operation.</a:t>
            </a:r>
            <a:endParaRPr lang="en-US" dirty="0"/>
          </a:p>
        </p:txBody>
      </p:sp>
      <p:pic>
        <p:nvPicPr>
          <p:cNvPr id="112642" name="Picture 2" descr="UML Activity Diagram"/>
          <p:cNvPicPr>
            <a:picLocks noChangeAspect="1" noChangeArrowheads="1"/>
          </p:cNvPicPr>
          <p:nvPr/>
        </p:nvPicPr>
        <p:blipFill>
          <a:blip r:embed="rId3" cstate="print"/>
          <a:srcRect/>
          <a:stretch>
            <a:fillRect/>
          </a:stretch>
        </p:blipFill>
        <p:spPr bwMode="auto">
          <a:xfrm>
            <a:off x="3174521" y="1716657"/>
            <a:ext cx="6642339" cy="514134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Testing</a:t>
            </a:r>
            <a:endParaRPr lang="en-US" dirty="0"/>
          </a:p>
        </p:txBody>
      </p:sp>
      <p:sp>
        <p:nvSpPr>
          <p:cNvPr id="3" name="Content Placeholder 2"/>
          <p:cNvSpPr>
            <a:spLocks noGrp="1"/>
          </p:cNvSpPr>
          <p:nvPr>
            <p:ph idx="1"/>
          </p:nvPr>
        </p:nvSpPr>
        <p:spPr>
          <a:xfrm>
            <a:off x="2268370" y="1451810"/>
            <a:ext cx="8915400" cy="4932948"/>
          </a:xfrm>
        </p:spPr>
        <p:txBody>
          <a:bodyPr/>
          <a:lstStyle/>
          <a:p>
            <a:r>
              <a:rPr lang="en-US" b="1" dirty="0"/>
              <a:t>Integration Testing</a:t>
            </a:r>
            <a:r>
              <a:rPr lang="en-US" dirty="0"/>
              <a:t> is a </a:t>
            </a:r>
            <a:r>
              <a:rPr lang="en-US" dirty="0">
                <a:hlinkClick r:id="rId2"/>
              </a:rPr>
              <a:t>level of software testing</a:t>
            </a:r>
            <a:r>
              <a:rPr lang="en-US" dirty="0"/>
              <a:t> where individual units are combined and tested as a group</a:t>
            </a:r>
            <a:r>
              <a:rPr lang="en-US" dirty="0" smtClean="0"/>
              <a:t>.</a:t>
            </a:r>
          </a:p>
          <a:p>
            <a:r>
              <a:rPr lang="en-US" dirty="0"/>
              <a:t>In integration Testing, individual software modules are integrated logically and tested as a group</a:t>
            </a:r>
            <a:r>
              <a:rPr lang="en-US" dirty="0" smtClean="0"/>
              <a:t>.</a:t>
            </a:r>
          </a:p>
          <a:p>
            <a:r>
              <a:rPr lang="en-US" b="1" dirty="0"/>
              <a:t>Integration testing</a:t>
            </a:r>
            <a:r>
              <a:rPr lang="en-US" dirty="0"/>
              <a:t> tests integration or interfaces between components, interactions to different parts of the system such as an operating system, file </a:t>
            </a:r>
            <a:r>
              <a:rPr lang="en-US" dirty="0" smtClean="0"/>
              <a:t>system </a:t>
            </a:r>
            <a:r>
              <a:rPr lang="en-US" dirty="0"/>
              <a:t>and hardware or interfaces between systems</a:t>
            </a:r>
            <a:r>
              <a:rPr lang="en-US" dirty="0" smtClean="0"/>
              <a:t>.</a:t>
            </a:r>
          </a:p>
          <a:p>
            <a:r>
              <a:rPr lang="en-US" dirty="0"/>
              <a:t>As displayed in the image below when two different modules ‘Module A’ and ‘Module B’ are integrated then the integration testing is done.</a:t>
            </a:r>
          </a:p>
        </p:txBody>
      </p:sp>
      <p:pic>
        <p:nvPicPr>
          <p:cNvPr id="4" name="Picture 3"/>
          <p:cNvPicPr>
            <a:picLocks noChangeAspect="1"/>
          </p:cNvPicPr>
          <p:nvPr/>
        </p:nvPicPr>
        <p:blipFill>
          <a:blip r:embed="rId3" cstate="print"/>
          <a:stretch>
            <a:fillRect/>
          </a:stretch>
        </p:blipFill>
        <p:spPr>
          <a:xfrm>
            <a:off x="4572001" y="4531895"/>
            <a:ext cx="3785936" cy="2061410"/>
          </a:xfrm>
          <a:prstGeom prst="rect">
            <a:avLst/>
          </a:prstGeom>
        </p:spPr>
      </p:pic>
    </p:spTree>
    <p:extLst>
      <p:ext uri="{BB962C8B-B14F-4D97-AF65-F5344CB8AC3E}">
        <p14:creationId xmlns:p14="http://schemas.microsoft.com/office/powerpoint/2010/main" val="41206612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807" y="215032"/>
            <a:ext cx="10193547" cy="923330"/>
          </a:xfrm>
          <a:prstGeom prst="rect">
            <a:avLst/>
          </a:prstGeom>
        </p:spPr>
        <p:txBody>
          <a:bodyPr wrap="square">
            <a:spAutoFit/>
          </a:bodyPr>
          <a:lstStyle/>
          <a:p>
            <a:r>
              <a:rPr lang="en-US" b="1" dirty="0" smtClean="0"/>
              <a:t>Sequence Diagram</a:t>
            </a:r>
            <a:r>
              <a:rPr lang="en-US" dirty="0" smtClean="0"/>
              <a:t/>
            </a:r>
            <a:br>
              <a:rPr lang="en-US" dirty="0" smtClean="0"/>
            </a:br>
            <a:r>
              <a:rPr lang="en-US" dirty="0" smtClean="0">
                <a:hlinkClick r:id="rId2"/>
              </a:rPr>
              <a:t>Sequence diagrams</a:t>
            </a:r>
            <a:r>
              <a:rPr lang="en-US" dirty="0" smtClean="0"/>
              <a:t> describe interactions among classes in terms of an exchange of messages over time</a:t>
            </a:r>
            <a:endParaRPr lang="en-US" dirty="0"/>
          </a:p>
        </p:txBody>
      </p:sp>
      <p:pic>
        <p:nvPicPr>
          <p:cNvPr id="113666" name="Picture 2" descr="UML Sequence Diagram"/>
          <p:cNvPicPr>
            <a:picLocks noChangeAspect="1" noChangeArrowheads="1"/>
          </p:cNvPicPr>
          <p:nvPr/>
        </p:nvPicPr>
        <p:blipFill>
          <a:blip r:embed="rId3" cstate="print"/>
          <a:srcRect/>
          <a:stretch>
            <a:fillRect/>
          </a:stretch>
        </p:blipFill>
        <p:spPr bwMode="auto">
          <a:xfrm>
            <a:off x="3372929" y="1613169"/>
            <a:ext cx="6996022" cy="4848016"/>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422" y="204976"/>
            <a:ext cx="10064151" cy="1477328"/>
          </a:xfrm>
          <a:prstGeom prst="rect">
            <a:avLst/>
          </a:prstGeom>
        </p:spPr>
        <p:txBody>
          <a:bodyPr wrap="square">
            <a:spAutoFit/>
          </a:bodyPr>
          <a:lstStyle/>
          <a:p>
            <a:r>
              <a:rPr lang="en-US" b="1" dirty="0" smtClean="0"/>
              <a:t>State Diagram</a:t>
            </a:r>
            <a:r>
              <a:rPr lang="en-US" dirty="0" smtClean="0"/>
              <a:t/>
            </a:r>
            <a:br>
              <a:rPr lang="en-US" dirty="0" smtClean="0"/>
            </a:br>
            <a:r>
              <a:rPr lang="en-US" dirty="0" err="1" smtClean="0">
                <a:hlinkClick r:id="rId2"/>
              </a:rPr>
              <a:t>Statechart</a:t>
            </a:r>
            <a:r>
              <a:rPr lang="en-US" dirty="0" smtClean="0">
                <a:hlinkClick r:id="rId2"/>
              </a:rPr>
              <a:t> diagrams</a:t>
            </a:r>
            <a:r>
              <a:rPr lang="en-US" dirty="0" smtClean="0"/>
              <a:t>, now known as state machine diagrams and state diagrams describe the dynamic behavior of a system in response to external stimuli. State diagrams are especially useful in modeling reactive objects whose states are triggered by specific events</a:t>
            </a:r>
            <a:endParaRPr lang="en-US" dirty="0"/>
          </a:p>
        </p:txBody>
      </p:sp>
      <p:pic>
        <p:nvPicPr>
          <p:cNvPr id="114690" name="Picture 2" descr="UML State Diagram"/>
          <p:cNvPicPr>
            <a:picLocks noChangeAspect="1" noChangeArrowheads="1"/>
          </p:cNvPicPr>
          <p:nvPr/>
        </p:nvPicPr>
        <p:blipFill>
          <a:blip r:embed="rId3" cstate="print"/>
          <a:srcRect/>
          <a:stretch>
            <a:fillRect/>
          </a:stretch>
        </p:blipFill>
        <p:spPr bwMode="auto">
          <a:xfrm>
            <a:off x="3830128" y="1456396"/>
            <a:ext cx="4948268" cy="5029201"/>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423" y="232285"/>
            <a:ext cx="10055524" cy="923330"/>
          </a:xfrm>
          <a:prstGeom prst="rect">
            <a:avLst/>
          </a:prstGeom>
        </p:spPr>
        <p:txBody>
          <a:bodyPr wrap="square">
            <a:spAutoFit/>
          </a:bodyPr>
          <a:lstStyle/>
          <a:p>
            <a:r>
              <a:rPr lang="en-US" b="1" dirty="0" smtClean="0"/>
              <a:t>Component Diagram</a:t>
            </a:r>
            <a:r>
              <a:rPr lang="en-US" dirty="0" smtClean="0"/>
              <a:t/>
            </a:r>
            <a:br>
              <a:rPr lang="en-US" dirty="0" smtClean="0"/>
            </a:br>
            <a:r>
              <a:rPr lang="en-US" dirty="0" smtClean="0">
                <a:hlinkClick r:id="rId2"/>
              </a:rPr>
              <a:t>Component diagrams</a:t>
            </a:r>
            <a:r>
              <a:rPr lang="en-US" dirty="0" smtClean="0"/>
              <a:t> describe the organization of physical software components, including source code, run-time (binary) code, and executables. </a:t>
            </a:r>
            <a:endParaRPr lang="en-US" dirty="0"/>
          </a:p>
        </p:txBody>
      </p:sp>
      <p:pic>
        <p:nvPicPr>
          <p:cNvPr id="115714" name="Picture 2" descr="UML Component Diagram"/>
          <p:cNvPicPr>
            <a:picLocks noChangeAspect="1" noChangeArrowheads="1"/>
          </p:cNvPicPr>
          <p:nvPr/>
        </p:nvPicPr>
        <p:blipFill>
          <a:blip r:embed="rId3" cstate="print"/>
          <a:srcRect/>
          <a:stretch>
            <a:fillRect/>
          </a:stretch>
        </p:blipFill>
        <p:spPr bwMode="auto">
          <a:xfrm>
            <a:off x="2778005" y="1375912"/>
            <a:ext cx="8391525" cy="5171536"/>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9570" y="335846"/>
            <a:ext cx="9187132" cy="5909310"/>
          </a:xfrm>
          <a:prstGeom prst="rect">
            <a:avLst/>
          </a:prstGeom>
        </p:spPr>
        <p:txBody>
          <a:bodyPr wrap="square">
            <a:spAutoFit/>
          </a:bodyPr>
          <a:lstStyle/>
          <a:p>
            <a:r>
              <a:rPr lang="en-US" b="1" dirty="0" smtClean="0"/>
              <a:t>Interaction Overview Diagram</a:t>
            </a:r>
          </a:p>
          <a:p>
            <a:r>
              <a:rPr lang="en-US" dirty="0" smtClean="0"/>
              <a:t/>
            </a:r>
            <a:br>
              <a:rPr lang="en-US" dirty="0" smtClean="0"/>
            </a:br>
            <a:r>
              <a:rPr lang="en-US" dirty="0" smtClean="0"/>
              <a:t>Interaction overview diagrams are a combination of activity and sequence diagrams. They model a sequence of actions and let you deconstruct more complex interactions into manageable occurrences. You should use the same notation on interaction overview diagrams that you would see on an activity diagram.</a:t>
            </a:r>
          </a:p>
          <a:p>
            <a:endParaRPr lang="en-US" dirty="0" smtClean="0"/>
          </a:p>
          <a:p>
            <a:r>
              <a:rPr lang="en-US" b="1" dirty="0" smtClean="0"/>
              <a:t>Timing Diagram</a:t>
            </a:r>
          </a:p>
          <a:p>
            <a:r>
              <a:rPr lang="en-US" dirty="0" smtClean="0"/>
              <a:t/>
            </a:r>
            <a:br>
              <a:rPr lang="en-US" dirty="0" smtClean="0"/>
            </a:br>
            <a:r>
              <a:rPr lang="en-US" dirty="0" smtClean="0"/>
              <a:t>A timing diagram is a type of behavioral or interaction UML diagram that focuses on processes that take place during a specific period of time. They're a special instance of a sequence diagram, except time is shown to increase from left to right instead of top down.</a:t>
            </a:r>
          </a:p>
          <a:p>
            <a:endParaRPr lang="en-US" dirty="0" smtClean="0"/>
          </a:p>
          <a:p>
            <a:r>
              <a:rPr lang="en-US" b="1" dirty="0" smtClean="0"/>
              <a:t>Communication Diagram</a:t>
            </a:r>
          </a:p>
          <a:p>
            <a:r>
              <a:rPr lang="en-US" dirty="0" smtClean="0"/>
              <a:t/>
            </a:r>
            <a:br>
              <a:rPr lang="en-US" dirty="0" smtClean="0"/>
            </a:br>
            <a:r>
              <a:rPr lang="en-US" dirty="0" smtClean="0"/>
              <a:t>Communication diagrams model the interactions between objects in sequence. They describe both the static structure and the dynamic behavior of a system. In many ways, a communication diagram is a simplified version of a collaboration diagram introduced in UML 2.0.</a:t>
            </a:r>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65350</TotalTime>
  <Words>5449</Words>
  <Application>Microsoft Office PowerPoint</Application>
  <PresentationFormat>Widescreen</PresentationFormat>
  <Paragraphs>606</Paragraphs>
  <Slides>93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93</vt:i4>
      </vt:variant>
    </vt:vector>
  </HeadingPairs>
  <TitlesOfParts>
    <vt:vector size="105" baseType="lpstr">
      <vt:lpstr>Arial</vt:lpstr>
      <vt:lpstr>Calibri</vt:lpstr>
      <vt:lpstr>Century Gothic</vt:lpstr>
      <vt:lpstr>Courier New</vt:lpstr>
      <vt:lpstr>Georgia</vt:lpstr>
      <vt:lpstr>inherit</vt:lpstr>
      <vt:lpstr>Lato</vt:lpstr>
      <vt:lpstr>Times New Roman</vt:lpstr>
      <vt:lpstr>Trebuchet MS</vt:lpstr>
      <vt:lpstr>Wingdings</vt:lpstr>
      <vt:lpstr>Wingdings 3</vt:lpstr>
      <vt:lpstr>Wisp</vt:lpstr>
      <vt:lpstr>Chapter 3</vt:lpstr>
      <vt:lpstr>Levels Of Testing</vt:lpstr>
      <vt:lpstr>Unit Testing</vt:lpstr>
      <vt:lpstr>PowerPoint Presentation</vt:lpstr>
      <vt:lpstr>Drivers</vt:lpstr>
      <vt:lpstr>Stubs</vt:lpstr>
      <vt:lpstr>PowerPoint Presentation</vt:lpstr>
      <vt:lpstr>Benefits</vt:lpstr>
      <vt:lpstr>Integration Testing</vt:lpstr>
      <vt:lpstr>Integration Testing Approaches</vt:lpstr>
      <vt:lpstr>Big Bang integration testing</vt:lpstr>
      <vt:lpstr>Pros And Cons</vt:lpstr>
      <vt:lpstr>Incremental Approach: </vt:lpstr>
      <vt:lpstr>Bottom up Integration </vt:lpstr>
      <vt:lpstr>PowerPoint Presentation</vt:lpstr>
      <vt:lpstr>Top down Integration: </vt:lpstr>
      <vt:lpstr>PowerPoint Presentation</vt:lpstr>
      <vt:lpstr>PowerPoint Presentation</vt:lpstr>
      <vt:lpstr>System Testing</vt:lpstr>
      <vt:lpstr>PowerPoint Presentation</vt:lpstr>
      <vt:lpstr>PowerPoint Presentation</vt:lpstr>
      <vt:lpstr>Recovery Testing</vt:lpstr>
      <vt:lpstr>Security Testing</vt:lpstr>
      <vt:lpstr>PowerPoint Presentation</vt:lpstr>
      <vt:lpstr>PowerPoint Presentation</vt:lpstr>
      <vt:lpstr>PowerPoint Presentation</vt:lpstr>
      <vt:lpstr>Performance Testing</vt:lpstr>
      <vt:lpstr>Performance Testing Process</vt:lpstr>
      <vt:lpstr>PowerPoint Presentation</vt:lpstr>
      <vt:lpstr>PowerPoint Presentation</vt:lpstr>
      <vt:lpstr>PowerPoint Presentation</vt:lpstr>
      <vt:lpstr>Test objectives frequently include the following: </vt:lpstr>
      <vt:lpstr>Types of Performance Testing</vt:lpstr>
      <vt:lpstr>Load Testing </vt:lpstr>
      <vt:lpstr>Simple examples of load testing: </vt:lpstr>
      <vt:lpstr>Stress Testing</vt:lpstr>
      <vt:lpstr>Data Volume Testing</vt:lpstr>
      <vt:lpstr>Storage Testing</vt:lpstr>
      <vt:lpstr>Usability Testing</vt:lpstr>
      <vt:lpstr>Usability testing includes the following five components:</vt:lpstr>
      <vt:lpstr>Benefits of usability testing to the end user or the customer:</vt:lpstr>
      <vt:lpstr>Compatibility Testing</vt:lpstr>
      <vt:lpstr>PowerPoint Presentation</vt:lpstr>
      <vt:lpstr>Why it is required</vt:lpstr>
      <vt:lpstr>Types of Compatibility Testing</vt:lpstr>
      <vt:lpstr>PowerPoint Presentation</vt:lpstr>
      <vt:lpstr>The Isolation of Configuration bug </vt:lpstr>
      <vt:lpstr>Acceptance Testing</vt:lpstr>
      <vt:lpstr>Acceptance Criteria </vt:lpstr>
      <vt:lpstr>Types Of Acceptance Testing</vt:lpstr>
      <vt:lpstr>PowerPoint Presentation</vt:lpstr>
      <vt:lpstr>PowerPoint Presentation</vt:lpstr>
      <vt:lpstr>PowerPoint Presentation</vt:lpstr>
      <vt:lpstr>Alpha Testing</vt:lpstr>
      <vt:lpstr>Pros And Cons</vt:lpstr>
      <vt:lpstr>Beta Testing</vt:lpstr>
      <vt:lpstr>Advantages of beta testing </vt:lpstr>
      <vt:lpstr>PowerPoint Presentation</vt:lpstr>
      <vt:lpstr>PowerPoint Presentation</vt:lpstr>
      <vt:lpstr>PowerPoint Presentation</vt:lpstr>
      <vt:lpstr>PowerPoint Presentation</vt:lpstr>
      <vt:lpstr>PowerPoint Presentation</vt:lpstr>
      <vt:lpstr>Smoke Testing</vt:lpstr>
      <vt:lpstr>PowerPoint Presentation</vt:lpstr>
      <vt:lpstr>PowerPoint Presentation</vt:lpstr>
      <vt:lpstr>Sanity Testing</vt:lpstr>
      <vt:lpstr>PowerPoint Presentation</vt:lpstr>
      <vt:lpstr>PowerPoint Presentation</vt:lpstr>
      <vt:lpstr>PowerPoint Presentation</vt:lpstr>
      <vt:lpstr>Regression Testing</vt:lpstr>
      <vt:lpstr>PowerPoint Presentation</vt:lpstr>
      <vt:lpstr>PowerPoint Presentation</vt:lpstr>
      <vt:lpstr>PowerPoint Presentation</vt:lpstr>
      <vt:lpstr>PowerPoint Presentation</vt:lpstr>
      <vt:lpstr>GUI Testing</vt:lpstr>
      <vt:lpstr>PowerPoint Presentation</vt:lpstr>
      <vt:lpstr>Object Oriented Application Testing</vt:lpstr>
      <vt:lpstr>PowerPoint Presentation</vt:lpstr>
      <vt:lpstr>State-based testing</vt:lpstr>
      <vt:lpstr>Fault-based Testing </vt:lpstr>
      <vt:lpstr>PowerPoint Presentation</vt:lpstr>
      <vt:lpstr>Scenario-based Testing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Administrator</dc:creator>
  <cp:lastModifiedBy>Lapcom</cp:lastModifiedBy>
  <cp:revision>49</cp:revision>
  <dcterms:created xsi:type="dcterms:W3CDTF">2017-12-04T10:09:22Z</dcterms:created>
  <dcterms:modified xsi:type="dcterms:W3CDTF">2019-02-07T04:10:00Z</dcterms:modified>
</cp:coreProperties>
</file>