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288B4-4C4D-4F40-A38B-AAFA466FFA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A61E8-3460-45FE-AD86-76D756CA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0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349-5F33-4C06-BF45-A508249D017B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61AC-7507-4E17-99AB-E8FD79AF3390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C2CE-17F9-4341-B952-8060834B8C93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20B-DAA9-4BCF-921B-1252292CBEC0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9291-E315-4C7A-A5C3-BD2CF97440CE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3068-11B2-450F-B913-88EDB6CEA207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88F-D939-4DC1-9977-11AF686D9990}" type="datetime1">
              <a:rPr lang="en-US" smtClean="0"/>
              <a:t>11/6/2020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4103-DB20-4EF3-8A5C-047E9233CB43}" type="datetime1">
              <a:rPr lang="en-US" smtClean="0"/>
              <a:t>11/6/2020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B331-1074-419C-B7E9-F99CD6CF138D}" type="datetime1">
              <a:rPr lang="en-US" smtClean="0"/>
              <a:t>11/6/2020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BA3-67B2-4BF9-A6A0-014E597ECE9A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8099-19B8-4F83-8F43-7F0784A6578C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6E59-F53D-4631-A66C-81C8D96E8F19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5291-3BFF-40AE-84B3-C91A279922D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en-US" sz="3800" b="1"/>
              <a:t>Adapter Class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800" b="1" dirty="0"/>
              <a:t>Java AWT Adapters</a:t>
            </a:r>
            <a:r>
              <a:rPr lang="en-IN" sz="2800" dirty="0"/>
              <a:t> are abstract classes from </a:t>
            </a:r>
            <a:r>
              <a:rPr lang="en-IN" sz="2800" b="1" dirty="0" err="1"/>
              <a:t>java.awt.even</a:t>
            </a:r>
            <a:r>
              <a:rPr lang="en-IN" sz="2800" dirty="0" err="1"/>
              <a:t>t</a:t>
            </a:r>
            <a:r>
              <a:rPr lang="en-IN" sz="2800" dirty="0"/>
              <a:t> package.</a:t>
            </a:r>
          </a:p>
          <a:p>
            <a:pPr algn="just">
              <a:buNone/>
            </a:pPr>
            <a:r>
              <a:rPr lang="en-IN" sz="2800" b="1" dirty="0"/>
              <a:t>Every listener that includes more than one abstract method has got a corresponding adapter class.</a:t>
            </a:r>
            <a:r>
              <a:rPr lang="en-IN" sz="2800" dirty="0"/>
              <a:t> </a:t>
            </a:r>
            <a:endParaRPr lang="en-US" sz="2900" dirty="0" smtClean="0"/>
          </a:p>
          <a:p>
            <a:r>
              <a:rPr lang="en-US" sz="2900" dirty="0" smtClean="0"/>
              <a:t>The </a:t>
            </a:r>
            <a:r>
              <a:rPr lang="en-US" sz="2900" dirty="0"/>
              <a:t>adapter classes are very special classes that are used to make event handling very easy.</a:t>
            </a:r>
          </a:p>
          <a:p>
            <a:r>
              <a:rPr lang="en-US" sz="2900" dirty="0"/>
              <a:t>There are listener interfaces that have many methods for event handling and we know that by implementing an interface we have to implement all the methods of that interface.</a:t>
            </a:r>
          </a:p>
          <a:p>
            <a:r>
              <a:rPr lang="en-US" sz="2900" dirty="0"/>
              <a:t>But </a:t>
            </a:r>
            <a:r>
              <a:rPr lang="en-US" sz="2900" b="1" dirty="0"/>
              <a:t>sometimes we need only one or some methods of the interface.</a:t>
            </a:r>
          </a:p>
          <a:p>
            <a:r>
              <a:rPr lang="en-US" sz="2900" dirty="0"/>
              <a:t>In that case, Adapter classes are the best solution.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2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"/>
            <a:ext cx="8786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Outerclass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{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Menlo"/>
                <a:cs typeface="Arial" pitchFamily="34" charset="0"/>
              </a:rPr>
              <a:t>	//instance method of the outer class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	void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my_Method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{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50" dirty="0">
                <a:solidFill>
                  <a:srgbClr val="313131"/>
                </a:solidFill>
                <a:latin typeface="Menlo"/>
                <a:cs typeface="Arial" pitchFamily="34" charset="0"/>
              </a:rPr>
              <a:t>	</a:t>
            </a:r>
            <a:r>
              <a:rPr lang="en-US" sz="1750" dirty="0" smtClean="0">
                <a:solidFill>
                  <a:srgbClr val="313131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175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int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num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=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Menlo"/>
                <a:cs typeface="Arial" pitchFamily="34" charset="0"/>
              </a:rPr>
              <a:t>23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;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Menlo"/>
                <a:cs typeface="Arial" pitchFamily="34" charset="0"/>
              </a:rPr>
              <a:t>		//method-local inner 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		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MethodInner_Demo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	{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			public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print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		{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     			     System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.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out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.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println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Menlo"/>
                <a:cs typeface="Arial" pitchFamily="34" charset="0"/>
              </a:rPr>
              <a:t>"This is method inner class "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+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num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);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		}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	}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Menlo"/>
                <a:cs typeface="Arial" pitchFamily="34" charset="0"/>
              </a:rPr>
              <a:t>//end of inner 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50" b="0" i="0" u="none" strike="noStrike" cap="none" normalizeH="0" baseline="0" dirty="0" smtClean="0">
              <a:ln>
                <a:noFill/>
              </a:ln>
              <a:solidFill>
                <a:srgbClr val="313131"/>
              </a:solidFill>
              <a:effectLst/>
              <a:latin typeface="Menlo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Menlo"/>
                <a:cs typeface="Arial" pitchFamily="34" charset="0"/>
              </a:rPr>
              <a:t>		//Accessing the inner 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50" dirty="0">
                <a:solidFill>
                  <a:srgbClr val="313131"/>
                </a:solidFill>
                <a:latin typeface="Menlo"/>
                <a:cs typeface="Arial" pitchFamily="34" charset="0"/>
              </a:rPr>
              <a:t>	</a:t>
            </a:r>
            <a:r>
              <a:rPr lang="en-US" sz="1750" dirty="0" smtClean="0">
                <a:solidFill>
                  <a:srgbClr val="313131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MethodInner_Demo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inner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=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MethodInner_Demo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		inner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.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print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50" dirty="0">
                <a:solidFill>
                  <a:srgbClr val="666600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}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	public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static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main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String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err="1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args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[])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{	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	Outerclass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outer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=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Outerclass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();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		outer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.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my_Method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();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	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Menlo"/>
                <a:cs typeface="Arial" pitchFamily="34" charset="0"/>
              </a:rPr>
              <a:t>}</a:t>
            </a:r>
            <a:r>
              <a:rPr kumimoji="0" lang="en-US" sz="17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066924"/>
            <a:ext cx="8473950" cy="3522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052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will be: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7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Advantage of java inner </a:t>
            </a:r>
            <a:r>
              <a:rPr lang="en-IN" dirty="0" smtClean="0"/>
              <a:t>classes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Nested </a:t>
            </a:r>
            <a:r>
              <a:rPr lang="en-IN" dirty="0"/>
              <a:t>classes represent a special type of relationship that is </a:t>
            </a:r>
            <a:r>
              <a:rPr lang="en-IN" dirty="0">
                <a:solidFill>
                  <a:srgbClr val="FF0000"/>
                </a:solidFill>
              </a:rPr>
              <a:t>it can access all the members (data members and methods) of </a:t>
            </a:r>
            <a:r>
              <a:rPr lang="en-IN" dirty="0" smtClean="0">
                <a:solidFill>
                  <a:srgbClr val="FF0000"/>
                </a:solidFill>
              </a:rPr>
              <a:t>outer class</a:t>
            </a:r>
            <a:r>
              <a:rPr lang="en-IN" dirty="0"/>
              <a:t> </a:t>
            </a:r>
            <a:r>
              <a:rPr lang="en-IN" dirty="0" smtClean="0"/>
              <a:t> including private </a:t>
            </a:r>
            <a:r>
              <a:rPr lang="en-IN" dirty="0"/>
              <a:t>and still have its own type</a:t>
            </a:r>
            <a:r>
              <a:rPr lang="en-IN" dirty="0" smtClean="0"/>
              <a:t>.</a:t>
            </a:r>
          </a:p>
          <a:p>
            <a:pPr algn="just"/>
            <a:endParaRPr lang="en-IN" sz="1100" dirty="0" smtClean="0"/>
          </a:p>
          <a:p>
            <a:pPr algn="just"/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outer class members which are going to be used by the inner class can be made private and </a:t>
            </a:r>
            <a:r>
              <a:rPr lang="en-IN" dirty="0">
                <a:solidFill>
                  <a:srgbClr val="FF0000"/>
                </a:solidFill>
              </a:rPr>
              <a:t>the inner class members can be hidden from the classes in the same package.</a:t>
            </a:r>
            <a:r>
              <a:rPr lang="en-IN" dirty="0"/>
              <a:t> This increases the level of encapsulation</a:t>
            </a:r>
            <a:r>
              <a:rPr lang="en-IN" dirty="0" smtClean="0"/>
              <a:t>.</a:t>
            </a:r>
          </a:p>
          <a:p>
            <a:pPr algn="just"/>
            <a:endParaRPr lang="en-IN" sz="1100" dirty="0"/>
          </a:p>
          <a:p>
            <a:pPr algn="just"/>
            <a:r>
              <a:rPr lang="en-IN" dirty="0" smtClean="0"/>
              <a:t>Nested </a:t>
            </a:r>
            <a:r>
              <a:rPr lang="en-IN" dirty="0"/>
              <a:t>classes are used </a:t>
            </a:r>
            <a:r>
              <a:rPr lang="en-IN" dirty="0">
                <a:solidFill>
                  <a:srgbClr val="FF0000"/>
                </a:solidFill>
              </a:rPr>
              <a:t>to develop more readable and maintainable code</a:t>
            </a:r>
            <a:r>
              <a:rPr lang="en-IN" dirty="0"/>
              <a:t> because it logically group classes and interfaces in one place only</a:t>
            </a:r>
            <a:r>
              <a:rPr lang="en-IN" dirty="0" smtClean="0"/>
              <a:t>.</a:t>
            </a:r>
          </a:p>
          <a:p>
            <a:pPr algn="just"/>
            <a:endParaRPr lang="en-IN" sz="1200" dirty="0"/>
          </a:p>
          <a:p>
            <a:pPr algn="just"/>
            <a:r>
              <a:rPr lang="en-IN" dirty="0">
                <a:solidFill>
                  <a:srgbClr val="FF0000"/>
                </a:solidFill>
              </a:rPr>
              <a:t>Code Optimization</a:t>
            </a:r>
            <a:r>
              <a:rPr lang="en-IN" dirty="0"/>
              <a:t>: It requires less code to write.</a:t>
            </a:r>
          </a:p>
          <a:p>
            <a:pPr algn="just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9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6096000"/>
          </a:xfrm>
        </p:spPr>
        <p:txBody>
          <a:bodyPr/>
          <a:lstStyle/>
          <a:p>
            <a:r>
              <a:rPr lang="en-US" sz="2600"/>
              <a:t>For example, the MouseListener interface has five methods: mouseClicked(), mouseEntered(), mouseExited(), mousePressed() and mouseReleased().</a:t>
            </a:r>
          </a:p>
          <a:p>
            <a:r>
              <a:rPr lang="en-US" sz="2600"/>
              <a:t>If in your program, </a:t>
            </a:r>
            <a:r>
              <a:rPr lang="en-US" sz="2600" b="1"/>
              <a:t>you just need two events: mouseEntered() and mouseExited()</a:t>
            </a:r>
            <a:r>
              <a:rPr lang="en-US" sz="2600"/>
              <a:t> that time you </a:t>
            </a:r>
            <a:r>
              <a:rPr lang="en-US" sz="2600" b="1"/>
              <a:t>can use adapter class</a:t>
            </a:r>
            <a:r>
              <a:rPr lang="en-US" sz="2600"/>
              <a:t> for the mouseListener interface.</a:t>
            </a:r>
          </a:p>
          <a:p>
            <a:r>
              <a:rPr lang="en-US" sz="2600"/>
              <a:t>The adpter classes contain an empty implementation for each method of the event listener interface.</a:t>
            </a:r>
          </a:p>
          <a:p>
            <a:r>
              <a:rPr lang="en-US" sz="2600"/>
              <a:t>To use the adapter class, you have to extend that adapter class.</a:t>
            </a:r>
          </a:p>
          <a:p>
            <a:endParaRPr lang="en-US" sz="26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38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IN" b="1" dirty="0"/>
              <a:t>                                                       </a:t>
            </a:r>
            <a:endParaRPr lang="en-IN" dirty="0"/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</a:t>
            </a:r>
          </a:p>
          <a:p>
            <a:pPr algn="ctr">
              <a:buNone/>
            </a:pPr>
            <a:r>
              <a:rPr lang="en-IN" dirty="0"/>
              <a:t> </a:t>
            </a:r>
          </a:p>
          <a:p>
            <a:pPr algn="ctr">
              <a:buNone/>
            </a:pPr>
            <a:r>
              <a:rPr lang="en-IN" dirty="0"/>
              <a:t>                                                                </a:t>
            </a:r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0784"/>
              </p:ext>
            </p:extLst>
          </p:nvPr>
        </p:nvGraphicFramePr>
        <p:xfrm>
          <a:off x="1071538" y="857229"/>
          <a:ext cx="6956846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423"/>
                <a:gridCol w="3478423"/>
              </a:tblGrid>
              <a:tr h="670513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Listener Interface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Adapter Class 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ComponentListener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ComponentAdapter</a:t>
                      </a:r>
                      <a:r>
                        <a:rPr lang="en-IN" sz="2000" dirty="0" smtClean="0"/>
                        <a:t> 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ContainerListener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ContainerAdapter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FocusListener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FocusAdapter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KeyListener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KeyAdapter</a:t>
                      </a:r>
                      <a:r>
                        <a:rPr lang="en-IN" sz="2000" dirty="0" smtClean="0"/>
                        <a:t> 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MouseListener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MouseAdapter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MouseMotionListener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MouseMotionAdapter</a:t>
                      </a:r>
                      <a:endParaRPr lang="en-IN" sz="2000" dirty="0"/>
                    </a:p>
                  </a:txBody>
                  <a:tcPr anchor="ctr"/>
                </a:tc>
              </a:tr>
              <a:tr h="679825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WindowListener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WindowAdapter</a:t>
                      </a:r>
                      <a:endParaRPr lang="en-IN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42968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Here's a mouse adapter that beeps when the mouse is clicked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import java.awt.*;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import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java.awt.event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.*;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public class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MouseBeeper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extends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MouseAdapter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mouseClicked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Toolkit.getDefaultToolkit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().beep();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Without extending the 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MouseAdapter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class, I would have had to write the same class like this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import java.awt.*;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import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java.awt.event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.*;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public class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MouseBeeper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implements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MouseListener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mouseClicked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Toolkit.getDefaultToolkit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().beep();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mousePressed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{}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mouseReleased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{}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mouseEntered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{}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	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mouseExited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MouseEvent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evt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 {}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}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Inner Classes</a:t>
            </a:r>
            <a:endParaRPr lang="en-IN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Inner </a:t>
            </a:r>
            <a:r>
              <a:rPr lang="en-IN" dirty="0"/>
              <a:t>classes are a security mechanism in Java</a:t>
            </a:r>
            <a:r>
              <a:rPr lang="en-IN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/>
              <a:t>Inner class is a class defined inside other class and act like a member of the enclosing class.</a:t>
            </a: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/>
              <a:t>Unlike a class, an inner class can be private and once you declare an inner class private, it cannot be accessed from an object outside the class.</a:t>
            </a:r>
          </a:p>
          <a:p>
            <a:pPr algn="just">
              <a:buNone/>
            </a:pP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000" dirty="0"/>
              <a:t>class</a:t>
            </a:r>
            <a:r>
              <a:rPr lang="en-IN" sz="2000" dirty="0" smtClean="0"/>
              <a:t> </a:t>
            </a:r>
            <a:r>
              <a:rPr lang="en-IN" sz="2000" dirty="0" err="1" smtClean="0"/>
              <a:t>Outer_Demo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{ </a:t>
            </a:r>
          </a:p>
          <a:p>
            <a:pPr>
              <a:buNone/>
            </a:pPr>
            <a:r>
              <a:rPr lang="en-IN" sz="2000" dirty="0" smtClean="0"/>
              <a:t>	</a:t>
            </a:r>
            <a:r>
              <a:rPr lang="en-IN" sz="2000" dirty="0" err="1" smtClean="0"/>
              <a:t>int</a:t>
            </a:r>
            <a:r>
              <a:rPr lang="en-IN" sz="2000" dirty="0" smtClean="0"/>
              <a:t> num</a:t>
            </a:r>
            <a:r>
              <a:rPr lang="en-IN" sz="2000" dirty="0"/>
              <a:t>;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	//</a:t>
            </a:r>
            <a:r>
              <a:rPr lang="en-IN" sz="2000" dirty="0"/>
              <a:t>inner class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	private </a:t>
            </a:r>
            <a:r>
              <a:rPr lang="en-IN" sz="2000" dirty="0"/>
              <a:t>class</a:t>
            </a:r>
            <a:r>
              <a:rPr lang="en-IN" sz="2000" dirty="0" smtClean="0"/>
              <a:t> </a:t>
            </a:r>
            <a:r>
              <a:rPr lang="en-IN" sz="2000" dirty="0" err="1" smtClean="0"/>
              <a:t>Inner_Demo</a:t>
            </a:r>
            <a:endParaRPr lang="en-IN" sz="2000" dirty="0" smtClean="0"/>
          </a:p>
          <a:p>
            <a:pPr>
              <a:buNone/>
            </a:pPr>
            <a:r>
              <a:rPr lang="en-IN" sz="2000" dirty="0"/>
              <a:t>	</a:t>
            </a:r>
            <a:r>
              <a:rPr lang="en-IN" sz="2000" dirty="0" smtClean="0"/>
              <a:t>{ </a:t>
            </a:r>
          </a:p>
          <a:p>
            <a:pPr>
              <a:buNone/>
            </a:pPr>
            <a:r>
              <a:rPr lang="en-IN" sz="2000" dirty="0"/>
              <a:t>	</a:t>
            </a:r>
            <a:r>
              <a:rPr lang="en-IN" sz="2000" dirty="0" smtClean="0"/>
              <a:t>	public </a:t>
            </a:r>
            <a:r>
              <a:rPr lang="en-IN" sz="2000" dirty="0"/>
              <a:t>void</a:t>
            </a:r>
            <a:r>
              <a:rPr lang="en-IN" sz="2000" dirty="0" smtClean="0"/>
              <a:t> </a:t>
            </a:r>
            <a:r>
              <a:rPr lang="en-IN" sz="2000" dirty="0"/>
              <a:t>print</a:t>
            </a:r>
            <a:r>
              <a:rPr lang="en-IN" sz="2000" dirty="0" smtClean="0"/>
              <a:t>()</a:t>
            </a:r>
          </a:p>
          <a:p>
            <a:pPr>
              <a:buNone/>
            </a:pPr>
            <a:r>
              <a:rPr lang="en-IN" sz="2000" dirty="0" smtClean="0"/>
              <a:t>		{ </a:t>
            </a:r>
          </a:p>
          <a:p>
            <a:pPr>
              <a:buNone/>
            </a:pPr>
            <a:r>
              <a:rPr lang="en-IN" sz="2000" dirty="0"/>
              <a:t>	</a:t>
            </a:r>
            <a:r>
              <a:rPr lang="en-IN" sz="2000" dirty="0" smtClean="0"/>
              <a:t>		</a:t>
            </a:r>
            <a:r>
              <a:rPr lang="en-IN" sz="2000" dirty="0" err="1" smtClean="0"/>
              <a:t>System.out.println</a:t>
            </a:r>
            <a:r>
              <a:rPr lang="en-IN" sz="2000" dirty="0"/>
              <a:t>("This is an inner class");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		} </a:t>
            </a:r>
          </a:p>
          <a:p>
            <a:pPr>
              <a:buNone/>
            </a:pPr>
            <a:r>
              <a:rPr lang="en-IN" sz="2000" dirty="0" smtClean="0"/>
              <a:t>	} </a:t>
            </a:r>
          </a:p>
          <a:p>
            <a:pPr>
              <a:buNone/>
            </a:pPr>
            <a:r>
              <a:rPr lang="en-IN" sz="2000" dirty="0" smtClean="0"/>
              <a:t>//</a:t>
            </a:r>
            <a:r>
              <a:rPr lang="en-IN" sz="2000" dirty="0"/>
              <a:t>Accessing </a:t>
            </a:r>
            <a:r>
              <a:rPr lang="en-IN" sz="2000" dirty="0" smtClean="0"/>
              <a:t>the </a:t>
            </a:r>
            <a:r>
              <a:rPr lang="en-IN" sz="2000" dirty="0"/>
              <a:t>inner class from the method within</a:t>
            </a:r>
            <a:r>
              <a:rPr lang="en-IN" sz="2000" dirty="0" smtClean="0"/>
              <a:t> the outer class</a:t>
            </a:r>
          </a:p>
          <a:p>
            <a:pPr>
              <a:buNone/>
            </a:pPr>
            <a:r>
              <a:rPr lang="en-IN" sz="2000" dirty="0" smtClean="0"/>
              <a:t>void </a:t>
            </a:r>
            <a:r>
              <a:rPr lang="en-IN" sz="2000" dirty="0" err="1" smtClean="0"/>
              <a:t>display_Inner</a:t>
            </a:r>
            <a:r>
              <a:rPr lang="en-IN" sz="2000" dirty="0" smtClean="0"/>
              <a:t>()</a:t>
            </a:r>
          </a:p>
          <a:p>
            <a:pPr>
              <a:buNone/>
            </a:pPr>
            <a:r>
              <a:rPr lang="en-IN" sz="2000" dirty="0" smtClean="0"/>
              <a:t>	{ </a:t>
            </a:r>
          </a:p>
          <a:p>
            <a:pPr>
              <a:buNone/>
            </a:pPr>
            <a:r>
              <a:rPr lang="en-IN" sz="2000" dirty="0" smtClean="0"/>
              <a:t>		</a:t>
            </a:r>
            <a:r>
              <a:rPr lang="en-IN" sz="2000" dirty="0" err="1" smtClean="0"/>
              <a:t>Inner_Demo</a:t>
            </a:r>
            <a:r>
              <a:rPr lang="en-IN" sz="2000" dirty="0" smtClean="0"/>
              <a:t> inner </a:t>
            </a:r>
            <a:r>
              <a:rPr lang="en-IN" sz="2000" dirty="0"/>
              <a:t>=</a:t>
            </a:r>
            <a:r>
              <a:rPr lang="en-IN" sz="2000" dirty="0" smtClean="0"/>
              <a:t> </a:t>
            </a:r>
            <a:r>
              <a:rPr lang="en-IN" sz="2000" dirty="0"/>
              <a:t>new</a:t>
            </a:r>
            <a:r>
              <a:rPr lang="en-IN" sz="2000" dirty="0" smtClean="0"/>
              <a:t> </a:t>
            </a:r>
            <a:r>
              <a:rPr lang="en-IN" sz="2000" dirty="0" err="1"/>
              <a:t>Inner_Demo</a:t>
            </a:r>
            <a:r>
              <a:rPr lang="en-IN" sz="2000" dirty="0"/>
              <a:t>();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		</a:t>
            </a:r>
            <a:r>
              <a:rPr lang="en-IN" sz="2000" dirty="0" err="1" smtClean="0"/>
              <a:t>inner.print</a:t>
            </a:r>
            <a:r>
              <a:rPr lang="en-IN" sz="2000" dirty="0"/>
              <a:t>();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	}</a:t>
            </a:r>
          </a:p>
          <a:p>
            <a:pPr>
              <a:buNone/>
            </a:pPr>
            <a:r>
              <a:rPr lang="en-IN" sz="2000" dirty="0" smtClean="0"/>
              <a:t>}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7118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/>
              <a:t>public class </a:t>
            </a:r>
            <a:r>
              <a:rPr lang="en-IN" dirty="0" err="1" smtClean="0"/>
              <a:t>My_class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{ </a:t>
            </a:r>
          </a:p>
          <a:p>
            <a:pPr>
              <a:buNone/>
            </a:pPr>
            <a:r>
              <a:rPr lang="en-IN" dirty="0" smtClean="0"/>
              <a:t>	public static void main(String </a:t>
            </a:r>
            <a:r>
              <a:rPr lang="en-IN" dirty="0" err="1" smtClean="0"/>
              <a:t>args</a:t>
            </a:r>
            <a:r>
              <a:rPr lang="en-IN" dirty="0" smtClean="0"/>
              <a:t>[])</a:t>
            </a:r>
          </a:p>
          <a:p>
            <a:pPr>
              <a:buNone/>
            </a:pPr>
            <a:r>
              <a:rPr lang="en-IN" dirty="0" smtClean="0"/>
              <a:t>	{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//Instantiating the outer class 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Outer_Demo</a:t>
            </a:r>
            <a:r>
              <a:rPr lang="en-IN" dirty="0" smtClean="0"/>
              <a:t> outer=new </a:t>
            </a:r>
            <a:r>
              <a:rPr lang="en-IN" dirty="0" err="1" smtClean="0"/>
              <a:t>Outer_Demo</a:t>
            </a:r>
            <a:r>
              <a:rPr lang="en-IN" dirty="0" smtClean="0"/>
              <a:t>();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	//Accessing the </a:t>
            </a:r>
            <a:r>
              <a:rPr lang="en-IN" dirty="0" err="1" smtClean="0"/>
              <a:t>display_Inner</a:t>
            </a:r>
            <a:r>
              <a:rPr lang="en-IN" dirty="0" smtClean="0"/>
              <a:t>() method.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outer.display_Inner</a:t>
            </a:r>
            <a:r>
              <a:rPr lang="en-IN" dirty="0" smtClean="0"/>
              <a:t>(); </a:t>
            </a:r>
          </a:p>
          <a:p>
            <a:pPr>
              <a:buNone/>
            </a:pPr>
            <a:r>
              <a:rPr lang="en-IN" dirty="0" smtClean="0"/>
              <a:t>	}</a:t>
            </a:r>
          </a:p>
          <a:p>
            <a:pPr>
              <a:buNone/>
            </a:pPr>
            <a:r>
              <a:rPr lang="en-IN" dirty="0" smtClean="0"/>
              <a:t>}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4089226"/>
            <a:ext cx="81819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IN" dirty="0"/>
              <a:t>Inner classes are of three types depending on how and where you define them. They are:</a:t>
            </a:r>
          </a:p>
          <a:p>
            <a:pPr lvl="1"/>
            <a:r>
              <a:rPr lang="en-IN" dirty="0"/>
              <a:t>Inner Class</a:t>
            </a:r>
          </a:p>
          <a:p>
            <a:pPr lvl="1"/>
            <a:r>
              <a:rPr lang="en-IN" dirty="0"/>
              <a:t>Method-local Inner </a:t>
            </a:r>
            <a:r>
              <a:rPr lang="en-IN" dirty="0" smtClean="0"/>
              <a:t>Classes</a:t>
            </a:r>
            <a:endParaRPr lang="en-IN" dirty="0"/>
          </a:p>
          <a:p>
            <a:pPr lvl="1"/>
            <a:r>
              <a:rPr lang="en-IN" dirty="0"/>
              <a:t>Anonymous Inner Class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/>
              <a:t>Method-local Inner </a:t>
            </a:r>
            <a:r>
              <a:rPr lang="en-IN" b="1" dirty="0" smtClean="0"/>
              <a:t>Class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When </a:t>
            </a:r>
            <a:r>
              <a:rPr lang="en-IN" dirty="0"/>
              <a:t>an inner class is defined inside the method of Outer Class it becomes Method local inner </a:t>
            </a:r>
            <a:r>
              <a:rPr lang="en-IN" dirty="0" smtClean="0"/>
              <a:t>class.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Method local inner class can be instantiated within the method where it is defined and no where else.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i="1" dirty="0"/>
              <a:t> </a:t>
            </a:r>
            <a:r>
              <a:rPr lang="en-IN" dirty="0"/>
              <a:t>Method local inner class can only be declared as final or abstract. </a:t>
            </a: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Method </a:t>
            </a:r>
            <a:r>
              <a:rPr lang="en-IN" dirty="0"/>
              <a:t>local class can only access global variables or method local variables if declared as </a:t>
            </a:r>
            <a:r>
              <a:rPr lang="en-IN" dirty="0" smtClean="0"/>
              <a:t>final.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337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Adapter Class</vt:lpstr>
      <vt:lpstr>PowerPoint Presentation</vt:lpstr>
      <vt:lpstr>PowerPoint Presentation</vt:lpstr>
      <vt:lpstr>PowerPoint Presentation</vt:lpstr>
      <vt:lpstr>Inner Classes</vt:lpstr>
      <vt:lpstr>PowerPoint Presentation</vt:lpstr>
      <vt:lpstr>PowerPoint Presentation</vt:lpstr>
      <vt:lpstr>PowerPoint Presentation</vt:lpstr>
      <vt:lpstr>Method-local Inner Class</vt:lpstr>
      <vt:lpstr>PowerPoint Presentation</vt:lpstr>
      <vt:lpstr>PowerPoint Presentation</vt:lpstr>
      <vt:lpstr>Advantage of java inner classes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Adapter Classes</dc:title>
  <dc:creator>Prag</dc:creator>
  <cp:lastModifiedBy>PL LAB 136</cp:lastModifiedBy>
  <cp:revision>19</cp:revision>
  <dcterms:created xsi:type="dcterms:W3CDTF">2016-02-03T04:47:18Z</dcterms:created>
  <dcterms:modified xsi:type="dcterms:W3CDTF">2020-11-06T05:46:50Z</dcterms:modified>
</cp:coreProperties>
</file>