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64" r:id="rId2"/>
    <p:sldId id="256" r:id="rId3"/>
    <p:sldId id="318" r:id="rId4"/>
    <p:sldId id="257" r:id="rId5"/>
    <p:sldId id="258" r:id="rId6"/>
    <p:sldId id="260" r:id="rId7"/>
    <p:sldId id="274" r:id="rId8"/>
    <p:sldId id="261" r:id="rId9"/>
    <p:sldId id="262" r:id="rId10"/>
    <p:sldId id="266" r:id="rId11"/>
    <p:sldId id="267" r:id="rId12"/>
    <p:sldId id="275" r:id="rId13"/>
    <p:sldId id="268" r:id="rId14"/>
    <p:sldId id="269" r:id="rId15"/>
    <p:sldId id="309" r:id="rId16"/>
    <p:sldId id="312" r:id="rId17"/>
    <p:sldId id="310" r:id="rId18"/>
    <p:sldId id="311" r:id="rId19"/>
    <p:sldId id="303" r:id="rId20"/>
    <p:sldId id="304" r:id="rId21"/>
    <p:sldId id="305" r:id="rId22"/>
    <p:sldId id="306" r:id="rId23"/>
    <p:sldId id="307" r:id="rId24"/>
    <p:sldId id="308" r:id="rId25"/>
    <p:sldId id="270" r:id="rId26"/>
    <p:sldId id="271" r:id="rId27"/>
    <p:sldId id="272" r:id="rId28"/>
    <p:sldId id="289" r:id="rId29"/>
    <p:sldId id="290" r:id="rId30"/>
    <p:sldId id="292" r:id="rId31"/>
    <p:sldId id="294" r:id="rId32"/>
    <p:sldId id="293" r:id="rId33"/>
    <p:sldId id="291" r:id="rId34"/>
    <p:sldId id="288" r:id="rId35"/>
    <p:sldId id="295" r:id="rId36"/>
    <p:sldId id="296" r:id="rId37"/>
    <p:sldId id="297" r:id="rId38"/>
    <p:sldId id="299" r:id="rId39"/>
    <p:sldId id="298" r:id="rId40"/>
    <p:sldId id="300" r:id="rId41"/>
    <p:sldId id="301" r:id="rId42"/>
    <p:sldId id="319" r:id="rId43"/>
    <p:sldId id="302" r:id="rId44"/>
    <p:sldId id="273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313" r:id="rId57"/>
    <p:sldId id="317" r:id="rId58"/>
    <p:sldId id="314" r:id="rId59"/>
    <p:sldId id="316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6D373-4703-4329-8A15-E95FA7F6075B}" type="datetimeFigureOut">
              <a:rPr lang="en-US" smtClean="0"/>
              <a:pPr/>
              <a:t>11/6/2020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3FD06-F2F7-452A-B851-99CED662EE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0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FD06-F2F7-452A-B851-99CED662EEFB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218-F046-45E0-871B-F443CE662B32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30F9-C839-487B-801E-4F6977E83D15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D34C-E50A-4BC5-9F7E-66984D52C7A4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B859-90E4-4D29-8616-9FA0F2E0444A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8D43-5B35-4D3F-A553-7A484D97B095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0179-6584-4567-A10B-93B5728F1C01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643A-BB99-433E-8E35-DBABE20EF3F0}" type="datetime1">
              <a:rPr lang="en-US" smtClean="0"/>
              <a:t>11/6/2020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991C-7C38-4E93-9AAF-15CA91CB687C}" type="datetime1">
              <a:rPr lang="en-US" smtClean="0"/>
              <a:t>11/6/2020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7103-0E86-44C8-856D-5B807A2D5EE8}" type="datetime1">
              <a:rPr lang="en-US" smtClean="0"/>
              <a:t>11/6/2020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85A9-3DF6-41A5-9A7F-EBAA98C4A74C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99F-2D25-4217-9A4A-CFE7FF95F371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0A05-3D33-45D9-A2AD-941C9A77F69A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7CE8-A874-4201-8BAD-BAE47992D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x/swing/JPane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x/swing/JScrollPan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x/swing/JTre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uiswing/components/dialog.html" TargetMode="External"/><Relationship Id="rId2" Type="http://schemas.openxmlformats.org/officeDocument/2006/relationships/hyperlink" Target="https://docs.oracle.com/javase/tutorial/uiswing/components/fra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uiswing/components/applet.html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x/swing/JApplet.html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3399"/>
                </a:solidFill>
                <a:latin typeface="Cambria" pitchFamily="18" charset="0"/>
              </a:rPr>
              <a:t>Introduction to Swing</a:t>
            </a:r>
            <a:endParaRPr lang="en-IN" sz="4800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/>
              <a:t>		Swing API is set of extensible GUI Components to create JAVA based Front End/ GUI Applications. It is build upon top of AWT API and acts as replacement of AWT API as it has almost every control corresponding to AWT controls.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solidFill>
                  <a:srgbClr val="FF3399"/>
                </a:solidFill>
                <a:latin typeface="Cambria" pitchFamily="18" charset="0"/>
              </a:rPr>
              <a:t>JProgressBar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The class </a:t>
            </a:r>
            <a:r>
              <a:rPr lang="en-IN" b="1" dirty="0" err="1" smtClean="0"/>
              <a:t>JProgressBar</a:t>
            </a:r>
            <a:r>
              <a:rPr lang="en-IN" dirty="0" smtClean="0"/>
              <a:t> is a component which visually displays the progress of some task.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Constructors  of  </a:t>
            </a:r>
            <a:r>
              <a:rPr lang="en-IN" b="1" dirty="0" err="1" smtClean="0">
                <a:solidFill>
                  <a:srgbClr val="FF3399"/>
                </a:solidFill>
                <a:latin typeface="Cambria" pitchFamily="18" charset="0"/>
              </a:rPr>
              <a:t>JProgessBar</a:t>
            </a:r>
            <a:endParaRPr lang="en-IN" b="1" dirty="0" smtClean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20000"/>
          </a:bodyPr>
          <a:lstStyle/>
          <a:p>
            <a:pPr algn="just" fontAlgn="t">
              <a:buFont typeface="Wingdings" pitchFamily="2" charset="2"/>
              <a:buChar char="Ø"/>
            </a:pPr>
            <a:r>
              <a:rPr lang="en-IN" b="1" dirty="0" err="1" smtClean="0">
                <a:solidFill>
                  <a:srgbClr val="0033CC"/>
                </a:solidFill>
              </a:rPr>
              <a:t>JProgressBar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</a:p>
          <a:p>
            <a:pPr algn="just" fontAlgn="t"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horizontal progress bar that displays a border but no progress string.</a:t>
            </a:r>
          </a:p>
          <a:p>
            <a:pPr algn="just" fontAlgn="t">
              <a:buFont typeface="Wingdings" pitchFamily="2" charset="2"/>
              <a:buChar char="Ø"/>
            </a:pPr>
            <a:r>
              <a:rPr lang="en-IN" b="1" dirty="0" err="1" smtClean="0">
                <a:solidFill>
                  <a:srgbClr val="0033CC"/>
                </a:solidFill>
              </a:rPr>
              <a:t>JProgressBar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orient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algn="just" fontAlgn="t"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progress bar with the specified orientation, which can be either </a:t>
            </a:r>
            <a:r>
              <a:rPr lang="en-IN" dirty="0" err="1" smtClean="0"/>
              <a:t>SwingConstants</a:t>
            </a:r>
            <a:r>
              <a:rPr lang="en-IN" dirty="0" smtClean="0"/>
              <a:t>. VERTICAL or </a:t>
            </a:r>
            <a:r>
              <a:rPr lang="en-IN" dirty="0" err="1" smtClean="0"/>
              <a:t>SwingConstants.HORIZONTAL</a:t>
            </a:r>
            <a:r>
              <a:rPr lang="en-IN" dirty="0" smtClean="0"/>
              <a:t>.</a:t>
            </a:r>
          </a:p>
          <a:p>
            <a:pPr algn="just" fontAlgn="t">
              <a:buFont typeface="Wingdings" pitchFamily="2" charset="2"/>
              <a:buChar char="Ø"/>
            </a:pPr>
            <a:r>
              <a:rPr lang="en-IN" b="1" dirty="0" err="1" smtClean="0">
                <a:solidFill>
                  <a:srgbClr val="0033CC"/>
                </a:solidFill>
              </a:rPr>
              <a:t>JProgressBar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min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max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algn="just" fontAlgn="t"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horizontal progress bar with the specified minimum and maximum values.</a:t>
            </a:r>
          </a:p>
          <a:p>
            <a:pPr algn="just" fontAlgn="t">
              <a:buFont typeface="Wingdings" pitchFamily="2" charset="2"/>
              <a:buChar char="Ø"/>
            </a:pPr>
            <a:r>
              <a:rPr lang="en-IN" b="1" dirty="0" err="1" smtClean="0">
                <a:solidFill>
                  <a:srgbClr val="0033CC"/>
                </a:solidFill>
              </a:rPr>
              <a:t>JProgressBar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orient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min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max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algn="just" fontAlgn="t"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progress bar using the specified orientation, minimum and maximum values.</a:t>
            </a:r>
          </a:p>
          <a:p>
            <a:pPr algn="just"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used with </a:t>
            </a:r>
            <a:r>
              <a:rPr lang="en-US" dirty="0" err="1" smtClean="0"/>
              <a:t>JProgressBar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void </a:t>
            </a:r>
            <a:r>
              <a:rPr lang="en-IN" b="1" dirty="0" err="1" smtClean="0"/>
              <a:t>setStringPainted</a:t>
            </a:r>
            <a:r>
              <a:rPr lang="en-IN" b="1" dirty="0" smtClean="0"/>
              <a:t>(</a:t>
            </a:r>
            <a:r>
              <a:rPr lang="en-IN" b="1" dirty="0" err="1" smtClean="0"/>
              <a:t>boolean</a:t>
            </a:r>
            <a:r>
              <a:rPr lang="en-IN" b="1" dirty="0" smtClean="0"/>
              <a:t> b)</a:t>
            </a:r>
          </a:p>
          <a:p>
            <a:pPr lvl="1"/>
            <a:r>
              <a:rPr lang="en-IN" dirty="0" smtClean="0"/>
              <a:t>determines whether the progress bar should display a progress string.</a:t>
            </a:r>
          </a:p>
          <a:p>
            <a:r>
              <a:rPr lang="en-IN" b="1" dirty="0" err="1" smtClean="0"/>
              <a:t>int</a:t>
            </a:r>
            <a:r>
              <a:rPr lang="en-IN" b="1" dirty="0" smtClean="0"/>
              <a:t> </a:t>
            </a:r>
            <a:r>
              <a:rPr lang="en-IN" b="1" dirty="0" err="1"/>
              <a:t>getMaximum</a:t>
            </a:r>
            <a:r>
              <a:rPr lang="en-IN" b="1" dirty="0"/>
              <a:t>()</a:t>
            </a:r>
            <a:endParaRPr lang="en-IN" dirty="0"/>
          </a:p>
          <a:p>
            <a:pPr lvl="1"/>
            <a:r>
              <a:rPr lang="en-IN" dirty="0"/>
              <a:t>Returns the progress bar's maximum value</a:t>
            </a:r>
          </a:p>
          <a:p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b="1" dirty="0" err="1"/>
              <a:t>getMinimum</a:t>
            </a:r>
            <a:r>
              <a:rPr lang="en-IN" b="1" dirty="0"/>
              <a:t>()</a:t>
            </a:r>
            <a:endParaRPr lang="en-IN" dirty="0"/>
          </a:p>
          <a:p>
            <a:pPr lvl="1"/>
            <a:r>
              <a:rPr lang="en-IN" dirty="0"/>
              <a:t>Returns the progress bar's minimum value from the </a:t>
            </a:r>
            <a:r>
              <a:rPr lang="en-IN" dirty="0" err="1"/>
              <a:t>BoundedRangeModel</a:t>
            </a:r>
            <a:r>
              <a:rPr lang="en-IN" dirty="0"/>
              <a:t>.</a:t>
            </a:r>
          </a:p>
          <a:p>
            <a:r>
              <a:rPr lang="en-IN" b="1" dirty="0" err="1"/>
              <a:t>int</a:t>
            </a:r>
            <a:r>
              <a:rPr lang="en-IN" b="1" dirty="0"/>
              <a:t> </a:t>
            </a:r>
            <a:r>
              <a:rPr lang="en-IN" b="1" dirty="0" err="1"/>
              <a:t>getOrientation</a:t>
            </a:r>
            <a:r>
              <a:rPr lang="en-IN" b="1" dirty="0"/>
              <a:t>()</a:t>
            </a:r>
            <a:endParaRPr lang="en-IN" dirty="0"/>
          </a:p>
          <a:p>
            <a:pPr lvl="1"/>
            <a:r>
              <a:rPr lang="en-IN" dirty="0"/>
              <a:t>Returns </a:t>
            </a:r>
            <a:r>
              <a:rPr lang="en-IN" dirty="0" err="1"/>
              <a:t>SwingConstants.VERTICAL</a:t>
            </a:r>
            <a:r>
              <a:rPr lang="en-IN" dirty="0"/>
              <a:t> or </a:t>
            </a:r>
            <a:r>
              <a:rPr lang="en-IN" dirty="0" err="1"/>
              <a:t>SwingConstants.HORIZONTAL</a:t>
            </a:r>
            <a:r>
              <a:rPr lang="en-IN" dirty="0"/>
              <a:t>, depending on the orientation of the progress bar.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2918"/>
            <a:ext cx="4786314" cy="639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/>
              <a:t>import</a:t>
            </a:r>
            <a:r>
              <a:rPr lang="en-IN" sz="2000" dirty="0" smtClean="0"/>
              <a:t> </a:t>
            </a:r>
            <a:r>
              <a:rPr lang="en-IN" sz="2000" dirty="0" err="1" smtClean="0"/>
              <a:t>javax.swing</a:t>
            </a:r>
            <a:r>
              <a:rPr lang="en-IN" sz="2000" dirty="0" smtClean="0"/>
              <a:t>.*;  </a:t>
            </a:r>
          </a:p>
          <a:p>
            <a:r>
              <a:rPr lang="en-IN" sz="2000" b="1" dirty="0" smtClean="0"/>
              <a:t>public</a:t>
            </a:r>
            <a:r>
              <a:rPr lang="en-IN" sz="2000" dirty="0" smtClean="0"/>
              <a:t> </a:t>
            </a:r>
            <a:r>
              <a:rPr lang="en-IN" sz="2000" b="1" dirty="0" smtClean="0"/>
              <a:t>class</a:t>
            </a:r>
            <a:r>
              <a:rPr lang="en-IN" sz="2000" dirty="0" smtClean="0"/>
              <a:t> </a:t>
            </a:r>
            <a:r>
              <a:rPr lang="en-IN" sz="2000" dirty="0" err="1" smtClean="0"/>
              <a:t>MyProgress</a:t>
            </a:r>
            <a:r>
              <a:rPr lang="en-IN" sz="2000" dirty="0" smtClean="0"/>
              <a:t> </a:t>
            </a:r>
            <a:r>
              <a:rPr lang="en-IN" sz="2000" b="1" dirty="0" smtClean="0"/>
              <a:t>extends</a:t>
            </a:r>
            <a:r>
              <a:rPr lang="en-IN" sz="2000" dirty="0" smtClean="0"/>
              <a:t> </a:t>
            </a:r>
            <a:r>
              <a:rPr lang="en-IN" sz="2000" dirty="0" err="1" smtClean="0"/>
              <a:t>Jframe</a:t>
            </a:r>
            <a:endParaRPr lang="en-IN" sz="2000" dirty="0" smtClean="0"/>
          </a:p>
          <a:p>
            <a:r>
              <a:rPr lang="en-IN" sz="2000" dirty="0" smtClean="0"/>
              <a:t>{  </a:t>
            </a:r>
          </a:p>
          <a:p>
            <a:r>
              <a:rPr lang="en-IN" sz="2000" dirty="0" smtClean="0"/>
              <a:t>     </a:t>
            </a:r>
            <a:r>
              <a:rPr lang="en-IN" sz="2000" dirty="0" err="1" smtClean="0"/>
              <a:t>JProgressBar</a:t>
            </a:r>
            <a:r>
              <a:rPr lang="en-IN" sz="2000" dirty="0" smtClean="0"/>
              <a:t> </a:t>
            </a:r>
            <a:r>
              <a:rPr lang="en-IN" sz="2000" dirty="0" err="1" smtClean="0"/>
              <a:t>jb</a:t>
            </a:r>
            <a:r>
              <a:rPr lang="en-IN" sz="2000" dirty="0" smtClean="0"/>
              <a:t>;  </a:t>
            </a:r>
          </a:p>
          <a:p>
            <a:r>
              <a:rPr lang="en-IN" sz="2000" b="1" dirty="0" smtClean="0"/>
              <a:t>     </a:t>
            </a:r>
            <a:r>
              <a:rPr lang="en-IN" sz="2000" b="1" dirty="0" err="1" smtClean="0"/>
              <a:t>int</a:t>
            </a:r>
            <a:r>
              <a:rPr lang="en-IN" sz="2000" dirty="0" smtClean="0"/>
              <a:t> </a:t>
            </a:r>
            <a:r>
              <a:rPr lang="en-IN" sz="2000" dirty="0" err="1" smtClean="0"/>
              <a:t>i</a:t>
            </a:r>
            <a:r>
              <a:rPr lang="en-IN" sz="2000" dirty="0" smtClean="0"/>
              <a:t>=0,num=0;  </a:t>
            </a:r>
          </a:p>
          <a:p>
            <a:r>
              <a:rPr lang="en-IN" sz="2000" dirty="0" smtClean="0"/>
              <a:t>  </a:t>
            </a:r>
          </a:p>
          <a:p>
            <a:r>
              <a:rPr lang="en-IN" sz="2000" dirty="0" smtClean="0"/>
              <a:t>     </a:t>
            </a:r>
            <a:r>
              <a:rPr lang="en-IN" sz="2000" dirty="0" err="1" smtClean="0"/>
              <a:t>MyProgress</a:t>
            </a:r>
            <a:r>
              <a:rPr lang="en-IN" sz="2000" dirty="0" smtClean="0"/>
              <a:t>()</a:t>
            </a:r>
          </a:p>
          <a:p>
            <a:r>
              <a:rPr lang="en-IN" sz="2000" dirty="0" smtClean="0"/>
              <a:t>     {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jb</a:t>
            </a:r>
            <a:r>
              <a:rPr lang="en-IN" sz="2000" dirty="0" smtClean="0"/>
              <a:t>=</a:t>
            </a:r>
            <a:r>
              <a:rPr lang="en-IN" sz="2000" b="1" dirty="0" smtClean="0"/>
              <a:t>new</a:t>
            </a:r>
            <a:r>
              <a:rPr lang="en-IN" sz="2000" dirty="0" smtClean="0"/>
              <a:t> </a:t>
            </a:r>
            <a:r>
              <a:rPr lang="en-IN" sz="2000" dirty="0" err="1" smtClean="0"/>
              <a:t>JProgressBar</a:t>
            </a:r>
            <a:r>
              <a:rPr lang="en-IN" sz="2000" dirty="0" smtClean="0"/>
              <a:t>(0,2000);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jb.setBounds</a:t>
            </a:r>
            <a:r>
              <a:rPr lang="en-IN" sz="2000" dirty="0" smtClean="0"/>
              <a:t>(40,40,200,30);  </a:t>
            </a:r>
          </a:p>
          <a:p>
            <a:r>
              <a:rPr lang="en-IN" sz="2000" dirty="0" smtClean="0"/>
              <a:t>    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jb.setValue</a:t>
            </a:r>
            <a:r>
              <a:rPr lang="en-IN" sz="2000" dirty="0" smtClean="0"/>
              <a:t>(0);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jb.setStringPainted</a:t>
            </a:r>
            <a:r>
              <a:rPr lang="en-IN" sz="2000" dirty="0" smtClean="0"/>
              <a:t>(</a:t>
            </a:r>
            <a:r>
              <a:rPr lang="en-IN" sz="2000" b="1" dirty="0" smtClean="0"/>
              <a:t>true</a:t>
            </a:r>
            <a:r>
              <a:rPr lang="en-IN" sz="2000" dirty="0" smtClean="0"/>
              <a:t>);  </a:t>
            </a:r>
          </a:p>
          <a:p>
            <a:r>
              <a:rPr lang="en-IN" sz="2000" dirty="0" smtClean="0"/>
              <a:t>      </a:t>
            </a:r>
          </a:p>
          <a:p>
            <a:r>
              <a:rPr lang="en-IN" sz="2000" dirty="0" smtClean="0"/>
              <a:t>         add(</a:t>
            </a:r>
            <a:r>
              <a:rPr lang="en-IN" sz="2000" dirty="0" err="1" smtClean="0"/>
              <a:t>jb</a:t>
            </a:r>
            <a:r>
              <a:rPr lang="en-IN" sz="2000" dirty="0" smtClean="0"/>
              <a:t>);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setSize</a:t>
            </a:r>
            <a:r>
              <a:rPr lang="en-IN" sz="2000" dirty="0" smtClean="0"/>
              <a:t>(400,400);  </a:t>
            </a:r>
          </a:p>
          <a:p>
            <a:r>
              <a:rPr lang="en-IN" sz="2000" dirty="0" smtClean="0"/>
              <a:t>         </a:t>
            </a:r>
            <a:r>
              <a:rPr lang="en-IN" sz="2000" dirty="0" err="1" smtClean="0"/>
              <a:t>setLayout</a:t>
            </a:r>
            <a:r>
              <a:rPr lang="en-IN" sz="2000" dirty="0" smtClean="0"/>
              <a:t>(</a:t>
            </a:r>
            <a:r>
              <a:rPr lang="en-IN" sz="2000" b="1" dirty="0" smtClean="0"/>
              <a:t>null</a:t>
            </a:r>
            <a:r>
              <a:rPr lang="en-IN" sz="2000" dirty="0" smtClean="0"/>
              <a:t>);  </a:t>
            </a:r>
          </a:p>
          <a:p>
            <a:r>
              <a:rPr lang="en-IN" sz="2000" dirty="0" smtClean="0"/>
              <a:t>     }   </a:t>
            </a:r>
          </a:p>
          <a:p>
            <a:r>
              <a:rPr lang="en-IN" sz="2000" dirty="0" smtClean="0"/>
              <a:t>setDefaultCloseOperation(</a:t>
            </a:r>
            <a:r>
              <a:rPr lang="en-IN" sz="2000" dirty="0" err="1" smtClean="0"/>
              <a:t>JFrame.EXIT_ON_CLOSE</a:t>
            </a:r>
            <a:r>
              <a:rPr lang="en-IN" sz="2000" dirty="0" smtClean="0"/>
              <a:t>); 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929190" y="571480"/>
            <a:ext cx="421481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/>
              <a:t>public</a:t>
            </a:r>
            <a:r>
              <a:rPr lang="en-IN" sz="2000" dirty="0" smtClean="0"/>
              <a:t> </a:t>
            </a:r>
            <a:r>
              <a:rPr lang="en-IN" sz="2000" b="1" dirty="0" smtClean="0"/>
              <a:t>void</a:t>
            </a:r>
            <a:r>
              <a:rPr lang="en-IN" sz="2000" dirty="0" smtClean="0"/>
              <a:t> iterate()</a:t>
            </a:r>
          </a:p>
          <a:p>
            <a:r>
              <a:rPr lang="en-IN" sz="2000" dirty="0" smtClean="0"/>
              <a:t>{  </a:t>
            </a:r>
          </a:p>
          <a:p>
            <a:r>
              <a:rPr lang="en-IN" sz="2000" b="1" dirty="0" smtClean="0"/>
              <a:t>    while</a:t>
            </a:r>
            <a:r>
              <a:rPr lang="en-IN" sz="2000" dirty="0" smtClean="0"/>
              <a:t>(</a:t>
            </a:r>
            <a:r>
              <a:rPr lang="en-IN" sz="2000" dirty="0" err="1" smtClean="0"/>
              <a:t>i</a:t>
            </a:r>
            <a:r>
              <a:rPr lang="en-IN" sz="2000" dirty="0" smtClean="0"/>
              <a:t>&lt;=2000)</a:t>
            </a:r>
          </a:p>
          <a:p>
            <a:r>
              <a:rPr lang="en-IN" sz="2000" dirty="0" smtClean="0"/>
              <a:t>     {  </a:t>
            </a:r>
          </a:p>
          <a:p>
            <a:r>
              <a:rPr lang="en-IN" sz="2000" dirty="0" smtClean="0"/>
              <a:t>         </a:t>
            </a:r>
            <a:r>
              <a:rPr lang="en-IN" sz="2000" dirty="0" err="1" smtClean="0"/>
              <a:t>jb.setValue</a:t>
            </a:r>
            <a:r>
              <a:rPr lang="en-IN" sz="2000" dirty="0" smtClean="0"/>
              <a:t>(</a:t>
            </a:r>
            <a:r>
              <a:rPr lang="en-IN" sz="2000" dirty="0" err="1" smtClean="0"/>
              <a:t>i</a:t>
            </a:r>
            <a:r>
              <a:rPr lang="en-IN" sz="2000" dirty="0" smtClean="0"/>
              <a:t>);  </a:t>
            </a:r>
          </a:p>
          <a:p>
            <a:r>
              <a:rPr lang="en-IN" sz="2000" dirty="0" smtClean="0"/>
              <a:t>         </a:t>
            </a:r>
            <a:r>
              <a:rPr lang="en-IN" sz="2000" dirty="0" err="1" smtClean="0"/>
              <a:t>i</a:t>
            </a:r>
            <a:r>
              <a:rPr lang="en-IN" sz="2000" dirty="0" smtClean="0"/>
              <a:t>=i+20;  </a:t>
            </a:r>
          </a:p>
          <a:p>
            <a:r>
              <a:rPr lang="en-IN" sz="2000" dirty="0" smtClean="0"/>
              <a:t>         </a:t>
            </a:r>
            <a:r>
              <a:rPr lang="en-IN" sz="2000" b="1" dirty="0" smtClean="0"/>
              <a:t>try</a:t>
            </a:r>
          </a:p>
          <a:p>
            <a:r>
              <a:rPr lang="en-IN" sz="2000" b="1" dirty="0" smtClean="0"/>
              <a:t>         </a:t>
            </a:r>
            <a:r>
              <a:rPr lang="en-IN" sz="2000" dirty="0" smtClean="0"/>
              <a:t>{</a:t>
            </a:r>
          </a:p>
          <a:p>
            <a:r>
              <a:rPr lang="en-IN" sz="2000" dirty="0" smtClean="0"/>
              <a:t>	</a:t>
            </a:r>
            <a:r>
              <a:rPr lang="en-IN" sz="2000" dirty="0" err="1" smtClean="0"/>
              <a:t>Thread.sleep</a:t>
            </a:r>
            <a:r>
              <a:rPr lang="en-IN" sz="2000" dirty="0" smtClean="0"/>
              <a:t>(150);</a:t>
            </a:r>
          </a:p>
          <a:p>
            <a:r>
              <a:rPr lang="en-IN" sz="2000" dirty="0" smtClean="0"/>
              <a:t>         }</a:t>
            </a:r>
          </a:p>
          <a:p>
            <a:r>
              <a:rPr lang="en-IN" sz="2000" b="1" dirty="0" smtClean="0"/>
              <a:t>         catch</a:t>
            </a:r>
            <a:r>
              <a:rPr lang="en-IN" sz="2000" dirty="0" smtClean="0"/>
              <a:t>(Exception e){}  </a:t>
            </a:r>
          </a:p>
          <a:p>
            <a:r>
              <a:rPr lang="en-IN" sz="2000" dirty="0" smtClean="0"/>
              <a:t>     }  </a:t>
            </a:r>
          </a:p>
          <a:p>
            <a:r>
              <a:rPr lang="en-IN" sz="2000" dirty="0" smtClean="0"/>
              <a:t>}  </a:t>
            </a:r>
          </a:p>
          <a:p>
            <a:r>
              <a:rPr lang="en-IN" sz="2000" b="1" dirty="0" smtClean="0"/>
              <a:t>public</a:t>
            </a:r>
            <a:r>
              <a:rPr lang="en-IN" sz="2000" dirty="0" smtClean="0"/>
              <a:t> </a:t>
            </a:r>
            <a:r>
              <a:rPr lang="en-IN" sz="2000" b="1" dirty="0" smtClean="0"/>
              <a:t>static</a:t>
            </a:r>
            <a:r>
              <a:rPr lang="en-IN" sz="2000" dirty="0" smtClean="0"/>
              <a:t> </a:t>
            </a:r>
            <a:r>
              <a:rPr lang="en-IN" sz="2000" b="1" dirty="0" smtClean="0"/>
              <a:t>void</a:t>
            </a:r>
            <a:r>
              <a:rPr lang="en-IN" sz="2000" dirty="0" smtClean="0"/>
              <a:t> main(String[] </a:t>
            </a:r>
            <a:r>
              <a:rPr lang="en-IN" sz="2000" dirty="0" err="1" smtClean="0"/>
              <a:t>args</a:t>
            </a:r>
            <a:r>
              <a:rPr lang="en-IN" sz="2000" dirty="0" smtClean="0"/>
              <a:t>)</a:t>
            </a:r>
          </a:p>
          <a:p>
            <a:r>
              <a:rPr lang="en-IN" sz="2000" dirty="0" smtClean="0"/>
              <a:t>  {  </a:t>
            </a:r>
          </a:p>
          <a:p>
            <a:r>
              <a:rPr lang="en-IN" sz="2000" dirty="0" smtClean="0"/>
              <a:t>    </a:t>
            </a:r>
            <a:r>
              <a:rPr lang="en-IN" sz="2000" dirty="0" err="1" smtClean="0"/>
              <a:t>MyProgress</a:t>
            </a:r>
            <a:r>
              <a:rPr lang="en-IN" sz="2000" dirty="0" smtClean="0"/>
              <a:t> m=</a:t>
            </a:r>
            <a:r>
              <a:rPr lang="en-IN" sz="2000" b="1" dirty="0" smtClean="0"/>
              <a:t>new</a:t>
            </a:r>
            <a:r>
              <a:rPr lang="en-IN" sz="2000" dirty="0" smtClean="0"/>
              <a:t> </a:t>
            </a:r>
            <a:r>
              <a:rPr lang="en-IN" sz="2000" dirty="0" err="1" smtClean="0"/>
              <a:t>MyProgress</a:t>
            </a:r>
            <a:r>
              <a:rPr lang="en-IN" sz="2000" dirty="0" smtClean="0"/>
              <a:t>();  </a:t>
            </a:r>
          </a:p>
          <a:p>
            <a:r>
              <a:rPr lang="en-IN" sz="2000" dirty="0" smtClean="0"/>
              <a:t>    </a:t>
            </a:r>
            <a:r>
              <a:rPr lang="en-IN" sz="2000" dirty="0" err="1" smtClean="0"/>
              <a:t>m.setVisible</a:t>
            </a:r>
            <a:r>
              <a:rPr lang="en-IN" sz="2000" dirty="0" smtClean="0"/>
              <a:t>(</a:t>
            </a:r>
            <a:r>
              <a:rPr lang="en-IN" sz="2000" b="1" dirty="0" smtClean="0"/>
              <a:t>true</a:t>
            </a:r>
            <a:r>
              <a:rPr lang="en-IN" sz="2000" dirty="0" smtClean="0"/>
              <a:t>);  </a:t>
            </a:r>
          </a:p>
          <a:p>
            <a:r>
              <a:rPr lang="en-IN" sz="2000" dirty="0" smtClean="0"/>
              <a:t>    </a:t>
            </a:r>
            <a:r>
              <a:rPr lang="en-IN" sz="2000" dirty="0" err="1" smtClean="0"/>
              <a:t>m.iterate</a:t>
            </a:r>
            <a:r>
              <a:rPr lang="en-IN" sz="2000" dirty="0" smtClean="0"/>
              <a:t>();  </a:t>
            </a:r>
          </a:p>
          <a:p>
            <a:r>
              <a:rPr lang="en-IN" sz="2000" dirty="0" smtClean="0"/>
              <a:t>  }  </a:t>
            </a:r>
          </a:p>
          <a:p>
            <a:r>
              <a:rPr lang="en-IN" sz="2000" dirty="0" smtClean="0"/>
              <a:t>}  </a:t>
            </a:r>
            <a:endParaRPr lang="en-IN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679567" y="3749665"/>
            <a:ext cx="621508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39290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08296"/>
            <a:ext cx="4071966" cy="426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3399"/>
                </a:solidFill>
                <a:latin typeface="Cambria" pitchFamily="18" charset="0"/>
              </a:rPr>
              <a:t>JPanel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A panel is a swing container which is used for grouping components which is later on added to the frame. In java swing panel is implemented by </a:t>
            </a:r>
            <a:r>
              <a:rPr lang="en-IN" dirty="0" err="1" smtClean="0"/>
              <a:t>JPanel</a:t>
            </a:r>
            <a:r>
              <a:rPr lang="en-IN" dirty="0" smtClean="0"/>
              <a:t> class.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of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JPanel</a:t>
            </a:r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 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err="1" smtClean="0">
                <a:hlinkClick r:id="rId2"/>
              </a:rPr>
              <a:t>JPanel</a:t>
            </a:r>
            <a:r>
              <a:rPr lang="en-IN" dirty="0" smtClean="0">
                <a:hlinkClick r:id="rId2"/>
              </a:rPr>
              <a:t>()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Creates a panel. 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>
                <a:hlinkClick r:id="rId2"/>
              </a:rPr>
              <a:t>JPanel</a:t>
            </a:r>
            <a:r>
              <a:rPr lang="en-IN" dirty="0" smtClean="0">
                <a:hlinkClick r:id="rId2"/>
              </a:rPr>
              <a:t>(</a:t>
            </a:r>
            <a:r>
              <a:rPr lang="en-IN" dirty="0" err="1" smtClean="0">
                <a:hlinkClick r:id="rId2"/>
              </a:rPr>
              <a:t>LayoutManager</a:t>
            </a:r>
            <a:r>
              <a:rPr lang="en-IN" dirty="0" smtClean="0">
                <a:hlinkClick r:id="rId2"/>
              </a:rPr>
              <a:t>)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The </a:t>
            </a:r>
            <a:r>
              <a:rPr lang="en-IN" dirty="0" err="1" smtClean="0"/>
              <a:t>LayoutManager</a:t>
            </a:r>
            <a:r>
              <a:rPr lang="en-IN" dirty="0" smtClean="0"/>
              <a:t> parameter provides a layout manager for the new panel. By default, a panel uses a </a:t>
            </a:r>
            <a:r>
              <a:rPr lang="en-IN" dirty="0" err="1" smtClean="0"/>
              <a:t>FlowLayout</a:t>
            </a:r>
            <a:r>
              <a:rPr lang="en-IN" dirty="0" smtClean="0"/>
              <a:t> to lay out its components.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66" y="714356"/>
            <a:ext cx="67866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import </a:t>
            </a:r>
            <a:r>
              <a:rPr lang="en-IN" sz="2400" dirty="0" err="1" smtClean="0"/>
              <a:t>javax.swing</a:t>
            </a:r>
            <a:r>
              <a:rPr lang="en-IN" sz="2400" dirty="0" smtClean="0"/>
              <a:t>.*;</a:t>
            </a:r>
            <a:br>
              <a:rPr lang="en-IN" sz="2400" dirty="0" smtClean="0"/>
            </a:br>
            <a:r>
              <a:rPr lang="en-IN" sz="2400" dirty="0" smtClean="0"/>
              <a:t>import java.io.*;</a:t>
            </a:r>
            <a:br>
              <a:rPr lang="en-IN" sz="2400" dirty="0" smtClean="0"/>
            </a:br>
            <a:r>
              <a:rPr lang="en-IN" sz="2400" dirty="0" smtClean="0"/>
              <a:t>class B</a:t>
            </a:r>
            <a:br>
              <a:rPr lang="en-IN" sz="2400" dirty="0" smtClean="0"/>
            </a:br>
            <a:r>
              <a:rPr lang="en-IN" sz="2400" dirty="0" smtClean="0"/>
              <a:t>{</a:t>
            </a:r>
            <a:br>
              <a:rPr lang="en-IN" sz="2400" dirty="0" smtClean="0"/>
            </a:br>
            <a:r>
              <a:rPr lang="en-IN" sz="2400" dirty="0" smtClean="0"/>
              <a:t>public static void main(String </a:t>
            </a:r>
            <a:r>
              <a:rPr lang="en-IN" sz="2400" dirty="0" err="1" smtClean="0"/>
              <a:t>arg</a:t>
            </a:r>
            <a:r>
              <a:rPr lang="en-IN" sz="2400" dirty="0" smtClean="0"/>
              <a:t>[])</a:t>
            </a:r>
            <a:br>
              <a:rPr lang="en-IN" sz="2400" dirty="0" smtClean="0"/>
            </a:br>
            <a:r>
              <a:rPr lang="en-IN" sz="2400" dirty="0" smtClean="0"/>
              <a:t>{</a:t>
            </a:r>
            <a:br>
              <a:rPr lang="en-IN" sz="2400" dirty="0" smtClean="0"/>
            </a:br>
            <a:r>
              <a:rPr lang="en-IN" sz="2400" dirty="0" err="1" smtClean="0"/>
              <a:t>JFrame</a:t>
            </a:r>
            <a:r>
              <a:rPr lang="en-IN" sz="2400" dirty="0" smtClean="0"/>
              <a:t> f=new </a:t>
            </a:r>
            <a:r>
              <a:rPr lang="en-IN" sz="2400" dirty="0" err="1" smtClean="0"/>
              <a:t>JFrame</a:t>
            </a:r>
            <a:r>
              <a:rPr lang="en-IN" sz="2400" dirty="0" smtClean="0"/>
              <a:t>("this is my new frame");</a:t>
            </a:r>
            <a:br>
              <a:rPr lang="en-IN" sz="2400" dirty="0" smtClean="0"/>
            </a:br>
            <a:r>
              <a:rPr lang="en-IN" sz="2400" dirty="0" err="1" smtClean="0"/>
              <a:t>JPanel</a:t>
            </a:r>
            <a:r>
              <a:rPr lang="en-IN" sz="2400" dirty="0" smtClean="0"/>
              <a:t> p=new </a:t>
            </a:r>
            <a:r>
              <a:rPr lang="en-IN" sz="2400" dirty="0" err="1" smtClean="0"/>
              <a:t>JPanel</a:t>
            </a:r>
            <a:r>
              <a:rPr lang="en-IN" sz="2400" dirty="0" smtClean="0"/>
              <a:t>();</a:t>
            </a:r>
            <a:br>
              <a:rPr lang="en-IN" sz="2400" dirty="0" smtClean="0"/>
            </a:br>
            <a:r>
              <a:rPr lang="en-IN" sz="2400" dirty="0" err="1" smtClean="0"/>
              <a:t>f.add</a:t>
            </a:r>
            <a:r>
              <a:rPr lang="en-IN" sz="2400" dirty="0" smtClean="0"/>
              <a:t>(p);</a:t>
            </a:r>
            <a:br>
              <a:rPr lang="en-IN" sz="2400" dirty="0" smtClean="0"/>
            </a:br>
            <a:r>
              <a:rPr lang="en-IN" sz="2400" dirty="0" err="1" smtClean="0"/>
              <a:t>f.setSize</a:t>
            </a:r>
            <a:r>
              <a:rPr lang="en-IN" sz="2400" dirty="0" smtClean="0"/>
              <a:t>(200,200);</a:t>
            </a:r>
            <a:br>
              <a:rPr lang="en-IN" sz="2400" dirty="0" smtClean="0"/>
            </a:br>
            <a:r>
              <a:rPr lang="en-IN" sz="2400" dirty="0" err="1" smtClean="0"/>
              <a:t>f.setVisible</a:t>
            </a:r>
            <a:r>
              <a:rPr lang="en-IN" sz="2400" dirty="0" smtClean="0"/>
              <a:t>(true);</a:t>
            </a:r>
            <a:br>
              <a:rPr lang="en-IN" sz="2400" dirty="0" smtClean="0"/>
            </a:br>
            <a:r>
              <a:rPr lang="en-IN" sz="2400" dirty="0" err="1" smtClean="0"/>
              <a:t>f.setDefaultCloseOperation</a:t>
            </a:r>
            <a:r>
              <a:rPr lang="en-IN" sz="2400" dirty="0" smtClean="0"/>
              <a:t>(</a:t>
            </a:r>
            <a:r>
              <a:rPr lang="en-IN" sz="2400" dirty="0" err="1" smtClean="0"/>
              <a:t>JFrame.EXIT_ON_CLOSE</a:t>
            </a:r>
            <a:r>
              <a:rPr lang="en-IN" sz="2400" dirty="0" smtClean="0"/>
              <a:t>);</a:t>
            </a:r>
            <a:br>
              <a:rPr lang="en-IN" sz="2400" dirty="0" smtClean="0"/>
            </a:br>
            <a:r>
              <a:rPr lang="en-IN" sz="2400" dirty="0" smtClean="0"/>
              <a:t>}</a:t>
            </a:r>
            <a:br>
              <a:rPr lang="en-IN" sz="2400" dirty="0" smtClean="0"/>
            </a:br>
            <a:r>
              <a:rPr lang="en-IN" sz="2400" dirty="0" smtClean="0"/>
              <a:t>}</a:t>
            </a:r>
            <a:endParaRPr lang="en-IN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codeteasers.com/images/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715040" cy="485778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JScrollPane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/>
              <a:t>	A </a:t>
            </a:r>
            <a:r>
              <a:rPr lang="en-IN" dirty="0" smtClean="0">
                <a:hlinkClick r:id="rId2"/>
              </a:rPr>
              <a:t>JScrollPane</a:t>
            </a:r>
            <a:r>
              <a:rPr lang="en-IN" dirty="0" smtClean="0"/>
              <a:t> provides a scrollable view of a component. When screen real estate is limited, use a scroll pane to display a component that is large or one whose size can change dynamically. i.e. It represents a scrollpane which is a rectangular area in which a component may be viewed.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21442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3399"/>
                </a:solidFill>
                <a:latin typeface="Cambria" pitchFamily="18" charset="0"/>
              </a:rPr>
              <a:t>Swing Features</a:t>
            </a:r>
            <a:endParaRPr lang="en-IN" sz="4800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929618" cy="55007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solidFill>
                  <a:schemeClr val="tx1"/>
                </a:solidFill>
              </a:rPr>
              <a:t>Light Weight</a:t>
            </a:r>
            <a:r>
              <a:rPr lang="en-IN" dirty="0" smtClean="0">
                <a:solidFill>
                  <a:schemeClr val="tx1"/>
                </a:solidFill>
              </a:rPr>
              <a:t> - </a:t>
            </a:r>
            <a:r>
              <a:rPr lang="en-IN" sz="3000" dirty="0" smtClean="0">
                <a:solidFill>
                  <a:schemeClr val="tx1"/>
                </a:solidFill>
              </a:rPr>
              <a:t>Swing component are independent of native Operating System's API as Swing API controls are rendered mostly using pure JAVA code instead of underlying operating system calls.</a:t>
            </a:r>
            <a:endParaRPr lang="en-IN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solidFill>
                  <a:schemeClr val="tx1"/>
                </a:solidFill>
              </a:rPr>
              <a:t>Rich controls</a:t>
            </a:r>
            <a:r>
              <a:rPr lang="en-IN" dirty="0" smtClean="0">
                <a:solidFill>
                  <a:schemeClr val="tx1"/>
                </a:solidFill>
              </a:rPr>
              <a:t> - </a:t>
            </a:r>
            <a:r>
              <a:rPr lang="en-IN" sz="3000" dirty="0" smtClean="0">
                <a:solidFill>
                  <a:schemeClr val="tx1"/>
                </a:solidFill>
              </a:rPr>
              <a:t>Swing provides a rich set of advanced controls like Tree, </a:t>
            </a:r>
            <a:r>
              <a:rPr lang="en-IN" sz="3000" dirty="0" err="1" smtClean="0">
                <a:solidFill>
                  <a:schemeClr val="tx1"/>
                </a:solidFill>
              </a:rPr>
              <a:t>TabbedPane</a:t>
            </a:r>
            <a:r>
              <a:rPr lang="en-IN" sz="3000" dirty="0" smtClean="0">
                <a:solidFill>
                  <a:schemeClr val="tx1"/>
                </a:solidFill>
              </a:rPr>
              <a:t>, slider, </a:t>
            </a:r>
            <a:r>
              <a:rPr lang="en-IN" sz="3000" dirty="0" err="1" smtClean="0">
                <a:solidFill>
                  <a:schemeClr val="tx1"/>
                </a:solidFill>
              </a:rPr>
              <a:t>colorpicker</a:t>
            </a:r>
            <a:r>
              <a:rPr lang="en-IN" sz="3000" dirty="0" smtClean="0">
                <a:solidFill>
                  <a:schemeClr val="tx1"/>
                </a:solidFill>
              </a:rPr>
              <a:t>, table controls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solidFill>
                  <a:schemeClr val="tx1"/>
                </a:solidFill>
              </a:rPr>
              <a:t>Pluggable look-and-feel</a:t>
            </a:r>
            <a:r>
              <a:rPr lang="en-IN" dirty="0" smtClean="0">
                <a:solidFill>
                  <a:schemeClr val="tx1"/>
                </a:solidFill>
              </a:rPr>
              <a:t>- </a:t>
            </a:r>
            <a:r>
              <a:rPr lang="en-IN" sz="3000" dirty="0" smtClean="0">
                <a:solidFill>
                  <a:schemeClr val="tx1"/>
                </a:solidFill>
              </a:rPr>
              <a:t>SWING based GUI Application look and feel can be changed at run time based on available values.</a:t>
            </a:r>
          </a:p>
          <a:p>
            <a:pPr marL="514350" indent="-514350" algn="just">
              <a:buAutoNum type="arabicPeriod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The architecture of a scroll pa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286808" cy="628654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of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JScrollPane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JScrollPane()</a:t>
            </a:r>
          </a:p>
          <a:p>
            <a:pPr>
              <a:buNone/>
            </a:pPr>
            <a:r>
              <a:rPr lang="en-IN" dirty="0" smtClean="0"/>
              <a:t>		Create a scroll pane</a:t>
            </a:r>
          </a:p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JScrollPane(</a:t>
            </a:r>
            <a:r>
              <a:rPr lang="en-IN" dirty="0" smtClean="0">
                <a:solidFill>
                  <a:srgbClr val="FF0000"/>
                </a:solidFill>
              </a:rPr>
              <a:t>Component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com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	com is component which is added to scroll pane.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0033CC"/>
                </a:solidFill>
              </a:rPr>
              <a:t>JScrollPane(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err="1" smtClean="0">
                <a:solidFill>
                  <a:srgbClr val="00B0F0"/>
                </a:solidFill>
              </a:rPr>
              <a:t>vsb</a:t>
            </a:r>
            <a:r>
              <a:rPr lang="en-IN" dirty="0" smtClean="0"/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err="1" smtClean="0">
                <a:solidFill>
                  <a:srgbClr val="00B0F0"/>
                </a:solidFill>
              </a:rPr>
              <a:t>hsb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vasb</a:t>
            </a:r>
            <a:r>
              <a:rPr lang="en-IN" dirty="0" smtClean="0"/>
              <a:t> and </a:t>
            </a:r>
            <a:r>
              <a:rPr lang="en-IN" dirty="0" err="1" smtClean="0"/>
              <a:t>hsb</a:t>
            </a:r>
            <a:r>
              <a:rPr lang="en-IN" dirty="0" smtClean="0"/>
              <a:t> are </a:t>
            </a:r>
            <a:r>
              <a:rPr lang="en-IN" dirty="0" err="1" smtClean="0"/>
              <a:t>int</a:t>
            </a:r>
            <a:r>
              <a:rPr lang="en-IN" dirty="0" smtClean="0"/>
              <a:t> constants for controlling vertical and horizontal scrolling.</a:t>
            </a:r>
          </a:p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JScrollPane(</a:t>
            </a:r>
            <a:r>
              <a:rPr lang="en-IN" dirty="0" smtClean="0">
                <a:solidFill>
                  <a:srgbClr val="FF0000"/>
                </a:solidFill>
              </a:rPr>
              <a:t>Component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com</a:t>
            </a:r>
            <a:r>
              <a:rPr lang="en-IN" dirty="0" smtClean="0"/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err="1" smtClean="0">
                <a:solidFill>
                  <a:srgbClr val="00B0F0"/>
                </a:solidFill>
              </a:rPr>
              <a:t>vsb</a:t>
            </a:r>
            <a:r>
              <a:rPr lang="en-IN" dirty="0" smtClean="0"/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err="1" smtClean="0">
                <a:solidFill>
                  <a:srgbClr val="00B0F0"/>
                </a:solidFill>
              </a:rPr>
              <a:t>hsb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err="1" smtClean="0">
                <a:solidFill>
                  <a:srgbClr val="FF3399"/>
                </a:solidFill>
              </a:rPr>
              <a:t>int</a:t>
            </a:r>
            <a:r>
              <a:rPr lang="en-IN" sz="3200" b="1" dirty="0" smtClean="0">
                <a:solidFill>
                  <a:srgbClr val="FF3399"/>
                </a:solidFill>
              </a:rPr>
              <a:t> constants </a:t>
            </a:r>
            <a:r>
              <a:rPr lang="en-IN" sz="3200" b="1" dirty="0" err="1" smtClean="0">
                <a:solidFill>
                  <a:srgbClr val="FF3399"/>
                </a:solidFill>
              </a:rPr>
              <a:t>vsb</a:t>
            </a:r>
            <a:r>
              <a:rPr lang="en-IN" sz="3200" b="1" dirty="0" smtClean="0">
                <a:solidFill>
                  <a:srgbClr val="FF3399"/>
                </a:solidFill>
              </a:rPr>
              <a:t> </a:t>
            </a:r>
            <a:r>
              <a:rPr lang="en-IN" sz="3200" b="1" dirty="0" err="1" smtClean="0">
                <a:solidFill>
                  <a:srgbClr val="FF3399"/>
                </a:solidFill>
              </a:rPr>
              <a:t>nad</a:t>
            </a:r>
            <a:r>
              <a:rPr lang="en-IN" sz="3200" b="1" dirty="0" smtClean="0">
                <a:solidFill>
                  <a:srgbClr val="FF3399"/>
                </a:solidFill>
              </a:rPr>
              <a:t> </a:t>
            </a:r>
            <a:r>
              <a:rPr lang="en-IN" sz="3200" b="1" dirty="0" err="1" smtClean="0">
                <a:solidFill>
                  <a:srgbClr val="FF3399"/>
                </a:solidFill>
              </a:rPr>
              <a:t>hsb</a:t>
            </a:r>
            <a:r>
              <a:rPr lang="en-IN" sz="3200" b="1" dirty="0" smtClean="0">
                <a:solidFill>
                  <a:srgbClr val="FF3399"/>
                </a:solidFill>
              </a:rPr>
              <a:t> can have the values:</a:t>
            </a:r>
            <a:r>
              <a:rPr lang="en-IN" sz="3200" dirty="0" smtClean="0">
                <a:solidFill>
                  <a:srgbClr val="FF3399"/>
                </a:solidFill>
              </a:rPr>
              <a:t/>
            </a:r>
            <a:br>
              <a:rPr lang="en-IN" sz="3200" dirty="0" smtClean="0">
                <a:solidFill>
                  <a:srgbClr val="FF3399"/>
                </a:solidFill>
              </a:rPr>
            </a:br>
            <a:endParaRPr lang="en-IN" sz="3200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VERTICAL_SCROLLBAR_ALWAYS</a:t>
            </a:r>
          </a:p>
          <a:p>
            <a:pPr lvl="1"/>
            <a:r>
              <a:rPr lang="en-IN" dirty="0" smtClean="0"/>
              <a:t> Vertical scroll bar is always provided.</a:t>
            </a:r>
          </a:p>
          <a:p>
            <a:r>
              <a:rPr lang="en-IN" dirty="0" smtClean="0"/>
              <a:t>HORIZONTAL_SCROLLBAR_ALWAYS</a:t>
            </a:r>
          </a:p>
          <a:p>
            <a:pPr lvl="1"/>
            <a:r>
              <a:rPr lang="en-IN" dirty="0" smtClean="0"/>
              <a:t>Horizontal scroll bar is always provided.</a:t>
            </a:r>
          </a:p>
          <a:p>
            <a:r>
              <a:rPr lang="en-IN" dirty="0" smtClean="0"/>
              <a:t>VERTICAL_SCROLLBAR_AS_NEEDED</a:t>
            </a:r>
          </a:p>
          <a:p>
            <a:pPr lvl="1"/>
            <a:r>
              <a:rPr lang="en-IN" dirty="0" smtClean="0"/>
              <a:t>Vertical scroll bar is provided as per the need.</a:t>
            </a:r>
          </a:p>
          <a:p>
            <a:r>
              <a:rPr lang="en-IN" dirty="0" smtClean="0"/>
              <a:t>HORIZONTAL_SCROLLBAR_AS_NEEDED</a:t>
            </a:r>
          </a:p>
          <a:p>
            <a:pPr lvl="1"/>
            <a:r>
              <a:rPr lang="en-IN" dirty="0" smtClean="0"/>
              <a:t>Horizontal scroll bar is provided as per the need.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428604"/>
            <a:ext cx="821537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import </a:t>
            </a:r>
            <a:r>
              <a:rPr lang="en-IN" sz="2000" dirty="0" err="1" smtClean="0"/>
              <a:t>javax.swing</a:t>
            </a:r>
            <a:r>
              <a:rPr lang="en-IN" sz="2000" dirty="0" smtClean="0"/>
              <a:t>.*;</a:t>
            </a:r>
            <a:br>
              <a:rPr lang="en-IN" sz="2000" dirty="0" smtClean="0"/>
            </a:br>
            <a:r>
              <a:rPr lang="en-IN" sz="2000" dirty="0" smtClean="0"/>
              <a:t>import </a:t>
            </a:r>
            <a:r>
              <a:rPr lang="en-IN" sz="2000" dirty="0" err="1" smtClean="0"/>
              <a:t>java.awt.event</a:t>
            </a:r>
            <a:r>
              <a:rPr lang="en-IN" sz="2000" dirty="0" smtClean="0"/>
              <a:t>.*;</a:t>
            </a:r>
            <a:br>
              <a:rPr lang="en-IN" sz="2000" dirty="0" smtClean="0"/>
            </a:br>
            <a:r>
              <a:rPr lang="en-IN" sz="2000" dirty="0" smtClean="0"/>
              <a:t>public class scroll {</a:t>
            </a:r>
            <a:br>
              <a:rPr lang="en-IN" sz="2000" dirty="0" smtClean="0"/>
            </a:br>
            <a:r>
              <a:rPr lang="en-IN" sz="2000" dirty="0" smtClean="0"/>
              <a:t>public static void main(String[] </a:t>
            </a:r>
            <a:r>
              <a:rPr lang="en-IN" sz="2000" dirty="0" err="1" smtClean="0"/>
              <a:t>args</a:t>
            </a:r>
            <a:r>
              <a:rPr lang="en-IN" sz="2000" dirty="0" smtClean="0"/>
              <a:t>) {</a:t>
            </a:r>
            <a:br>
              <a:rPr lang="en-IN" sz="2000" dirty="0" smtClean="0"/>
            </a:br>
            <a:r>
              <a:rPr lang="en-IN" sz="2000" dirty="0" smtClean="0"/>
              <a:t>String s="Welcome to Java Swing programming!!!!! This shows the working of JScrollPane.....";</a:t>
            </a:r>
            <a:br>
              <a:rPr lang="en-IN" sz="2000" dirty="0" smtClean="0"/>
            </a:br>
            <a:r>
              <a:rPr lang="en-IN" sz="2000" dirty="0" err="1" smtClean="0"/>
              <a:t>JTextArea</a:t>
            </a:r>
            <a:r>
              <a:rPr lang="en-IN" sz="2000" dirty="0" smtClean="0"/>
              <a:t> t=new </a:t>
            </a:r>
            <a:r>
              <a:rPr lang="en-IN" sz="2000" dirty="0" err="1" smtClean="0"/>
              <a:t>JTextArea</a:t>
            </a:r>
            <a:r>
              <a:rPr lang="en-IN" sz="2000" dirty="0" smtClean="0"/>
              <a:t>(s,10,10);</a:t>
            </a:r>
            <a:br>
              <a:rPr lang="en-IN" sz="2000" dirty="0" smtClean="0"/>
            </a:br>
            <a:r>
              <a:rPr lang="en-IN" sz="2000" dirty="0" err="1" smtClean="0"/>
              <a:t>JFrame</a:t>
            </a:r>
            <a:r>
              <a:rPr lang="en-IN" sz="2000" dirty="0" smtClean="0"/>
              <a:t> f=new </a:t>
            </a:r>
            <a:r>
              <a:rPr lang="en-IN" sz="2000" dirty="0" err="1" smtClean="0"/>
              <a:t>JFrame</a:t>
            </a:r>
            <a:r>
              <a:rPr lang="en-IN" sz="2000" dirty="0" smtClean="0"/>
              <a:t>("Frame");</a:t>
            </a:r>
            <a:br>
              <a:rPr lang="en-IN" sz="2000" dirty="0" smtClean="0"/>
            </a:br>
            <a:r>
              <a:rPr lang="en-IN" sz="2000" dirty="0" err="1" smtClean="0"/>
              <a:t>f.setDefaultCloseOperation</a:t>
            </a:r>
            <a:r>
              <a:rPr lang="en-IN" sz="2000" dirty="0" smtClean="0"/>
              <a:t>(</a:t>
            </a:r>
            <a:r>
              <a:rPr lang="en-IN" sz="2000" dirty="0" err="1" smtClean="0"/>
              <a:t>JFrame.EXIT_ON_CLOSE</a:t>
            </a:r>
            <a:r>
              <a:rPr lang="en-IN" sz="2000" dirty="0" smtClean="0"/>
              <a:t>);</a:t>
            </a:r>
            <a:br>
              <a:rPr lang="en-IN" sz="2000" dirty="0" smtClean="0"/>
            </a:br>
            <a:r>
              <a:rPr lang="en-IN" sz="2000" dirty="0" err="1" smtClean="0"/>
              <a:t>JPanel</a:t>
            </a:r>
            <a:r>
              <a:rPr lang="en-IN" sz="2000" dirty="0" smtClean="0"/>
              <a:t> p=new </a:t>
            </a:r>
            <a:r>
              <a:rPr lang="en-IN" sz="2000" dirty="0" err="1" smtClean="0"/>
              <a:t>JPanel</a:t>
            </a:r>
            <a:r>
              <a:rPr lang="en-IN" sz="2000" dirty="0" smtClean="0"/>
              <a:t>();</a:t>
            </a:r>
            <a:br>
              <a:rPr lang="en-IN" sz="2000" dirty="0" smtClean="0"/>
            </a:br>
            <a:r>
              <a:rPr lang="en-IN" sz="2000" dirty="0" err="1" smtClean="0"/>
              <a:t>int</a:t>
            </a:r>
            <a:r>
              <a:rPr lang="en-IN" sz="2000" dirty="0" smtClean="0"/>
              <a:t> v=</a:t>
            </a:r>
            <a:r>
              <a:rPr lang="en-IN" sz="2000" dirty="0" err="1" smtClean="0"/>
              <a:t>ScrollPaneConstants.VERTICAL_SCROLLBAR_ALWAYS</a:t>
            </a:r>
            <a:r>
              <a:rPr lang="en-IN" sz="2000" dirty="0" smtClean="0"/>
              <a:t>;</a:t>
            </a:r>
            <a:br>
              <a:rPr lang="en-IN" sz="2000" dirty="0" smtClean="0"/>
            </a:br>
            <a:r>
              <a:rPr lang="en-IN" sz="2000" dirty="0" err="1" smtClean="0"/>
              <a:t>int</a:t>
            </a:r>
            <a:r>
              <a:rPr lang="en-IN" sz="2000" dirty="0" smtClean="0"/>
              <a:t> h=</a:t>
            </a:r>
            <a:r>
              <a:rPr lang="en-IN" sz="2000" dirty="0" err="1" smtClean="0"/>
              <a:t>ScrollPaneConstants.HORIZONTAL_SCROLLBAR_AS_NEEDED</a:t>
            </a:r>
            <a:r>
              <a:rPr lang="en-IN" sz="2000" dirty="0" smtClean="0"/>
              <a:t>;</a:t>
            </a:r>
            <a:br>
              <a:rPr lang="en-IN" sz="2000" dirty="0" smtClean="0"/>
            </a:br>
            <a:r>
              <a:rPr lang="en-IN" sz="2000" dirty="0" smtClean="0"/>
              <a:t>JScrollPane sp=new JScrollPane(</a:t>
            </a:r>
            <a:r>
              <a:rPr lang="en-IN" sz="2000" dirty="0" err="1" smtClean="0"/>
              <a:t>t,v,h</a:t>
            </a:r>
            <a:r>
              <a:rPr lang="en-IN" sz="2000" dirty="0" smtClean="0"/>
              <a:t>);</a:t>
            </a:r>
            <a:br>
              <a:rPr lang="en-IN" sz="2000" dirty="0" smtClean="0"/>
            </a:br>
            <a:r>
              <a:rPr lang="en-IN" sz="2000" dirty="0" err="1" smtClean="0"/>
              <a:t>p.add</a:t>
            </a:r>
            <a:r>
              <a:rPr lang="en-IN" sz="2000" dirty="0" smtClean="0"/>
              <a:t>(sp);</a:t>
            </a:r>
            <a:br>
              <a:rPr lang="en-IN" sz="2000" dirty="0" smtClean="0"/>
            </a:br>
            <a:r>
              <a:rPr lang="en-IN" sz="2000" dirty="0" err="1" smtClean="0"/>
              <a:t>f.add</a:t>
            </a:r>
            <a:r>
              <a:rPr lang="en-IN" sz="2000" dirty="0" smtClean="0"/>
              <a:t>(p);</a:t>
            </a:r>
            <a:br>
              <a:rPr lang="en-IN" sz="2000" dirty="0" smtClean="0"/>
            </a:br>
            <a:r>
              <a:rPr lang="en-IN" sz="2000" dirty="0" err="1" smtClean="0"/>
              <a:t>f.setSize</a:t>
            </a:r>
            <a:r>
              <a:rPr lang="en-IN" sz="2000" dirty="0" smtClean="0"/>
              <a:t>(200,200);</a:t>
            </a:r>
            <a:br>
              <a:rPr lang="en-IN" sz="2000" dirty="0" smtClean="0"/>
            </a:br>
            <a:r>
              <a:rPr lang="en-IN" sz="2000" dirty="0" err="1" smtClean="0"/>
              <a:t>f.setVisible</a:t>
            </a:r>
            <a:r>
              <a:rPr lang="en-IN" sz="2000" dirty="0" smtClean="0"/>
              <a:t>(true);</a:t>
            </a:r>
            <a:br>
              <a:rPr lang="en-IN" sz="2000" dirty="0" smtClean="0"/>
            </a:br>
            <a:r>
              <a:rPr lang="en-IN" sz="2000" dirty="0" smtClean="0"/>
              <a:t>} </a:t>
            </a:r>
            <a:br>
              <a:rPr lang="en-IN" sz="2000" dirty="0" smtClean="0"/>
            </a:br>
            <a:r>
              <a:rPr lang="en-IN" sz="2000" dirty="0" smtClean="0"/>
              <a:t>}</a:t>
            </a:r>
            <a:endParaRPr lang="en-IN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www.codeteasers.com/images/p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429420" cy="5721108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JTable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The JTable class is used to display the data on two dimensional tables of cells.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>
                <a:solidFill>
                  <a:srgbClr val="FF3399"/>
                </a:solidFill>
              </a:rPr>
              <a:t>Constructors of JTable class: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0033CC"/>
                </a:solidFill>
              </a:rPr>
              <a:t>JTable()</a:t>
            </a: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table with empty cells.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0033CC"/>
                </a:solidFill>
              </a:rPr>
              <a:t>JTable(</a:t>
            </a:r>
            <a:r>
              <a:rPr lang="en-IN" b="1" dirty="0" smtClean="0">
                <a:solidFill>
                  <a:srgbClr val="FF0000"/>
                </a:solidFill>
              </a:rPr>
              <a:t>Object</a:t>
            </a:r>
            <a:r>
              <a:rPr lang="en-IN" b="1" dirty="0" smtClean="0">
                <a:solidFill>
                  <a:srgbClr val="00B0F0"/>
                </a:solidFill>
              </a:rPr>
              <a:t>[][] rows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smtClean="0">
                <a:solidFill>
                  <a:srgbClr val="FF0000"/>
                </a:solidFill>
              </a:rPr>
              <a:t>Object</a:t>
            </a:r>
            <a:r>
              <a:rPr lang="en-IN" b="1" dirty="0" smtClean="0">
                <a:solidFill>
                  <a:srgbClr val="00B0F0"/>
                </a:solidFill>
              </a:rPr>
              <a:t>[] columns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dirty="0" smtClean="0"/>
              <a:t>creates a table with the specified data.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0"/>
            <a:ext cx="65722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import </a:t>
            </a:r>
            <a:r>
              <a:rPr lang="en-IN" dirty="0" err="1" smtClean="0"/>
              <a:t>javax.swing</a:t>
            </a:r>
            <a:r>
              <a:rPr lang="en-IN" dirty="0" smtClean="0"/>
              <a:t>.*;  </a:t>
            </a:r>
          </a:p>
          <a:p>
            <a:r>
              <a:rPr lang="en-IN" dirty="0" smtClean="0"/>
              <a:t>public class </a:t>
            </a:r>
            <a:r>
              <a:rPr lang="en-IN" dirty="0" err="1" smtClean="0"/>
              <a:t>MyJTable</a:t>
            </a:r>
            <a:r>
              <a:rPr lang="en-IN" dirty="0" smtClean="0"/>
              <a:t> extends </a:t>
            </a:r>
            <a:r>
              <a:rPr lang="en-IN" dirty="0" err="1" smtClean="0"/>
              <a:t>JFrame</a:t>
            </a:r>
            <a:r>
              <a:rPr lang="en-IN" dirty="0" smtClean="0"/>
              <a:t> {  </a:t>
            </a:r>
          </a:p>
          <a:p>
            <a:r>
              <a:rPr lang="en-IN" dirty="0" smtClean="0"/>
              <a:t>    </a:t>
            </a:r>
            <a:r>
              <a:rPr lang="en-IN" dirty="0" err="1" smtClean="0"/>
              <a:t>MyJTable</a:t>
            </a:r>
            <a:r>
              <a:rPr lang="en-IN" dirty="0" smtClean="0"/>
              <a:t>()</a:t>
            </a:r>
          </a:p>
          <a:p>
            <a:r>
              <a:rPr lang="en-IN" dirty="0" smtClean="0"/>
              <a:t>    {  </a:t>
            </a:r>
          </a:p>
          <a:p>
            <a:r>
              <a:rPr lang="en-IN" dirty="0" smtClean="0"/>
              <a:t>   	String data[][]={ </a:t>
            </a:r>
          </a:p>
          <a:p>
            <a:r>
              <a:rPr lang="en-IN" dirty="0" smtClean="0"/>
              <a:t>		{"101","Umesh","670000"},  </a:t>
            </a:r>
          </a:p>
          <a:p>
            <a:r>
              <a:rPr lang="en-IN" dirty="0" smtClean="0"/>
              <a:t>	               	{"102","Vijay","780000"},  </a:t>
            </a:r>
          </a:p>
          <a:p>
            <a:r>
              <a:rPr lang="en-IN" dirty="0" smtClean="0"/>
              <a:t>                 		{"101","Rahul","700000"}};  </a:t>
            </a:r>
          </a:p>
          <a:p>
            <a:r>
              <a:rPr lang="en-IN" dirty="0" smtClean="0"/>
              <a:t>	String column[]={"ID","NAME","SALARY"};  </a:t>
            </a:r>
          </a:p>
          <a:p>
            <a:r>
              <a:rPr lang="en-IN" dirty="0" smtClean="0"/>
              <a:t>      </a:t>
            </a:r>
          </a:p>
          <a:p>
            <a:r>
              <a:rPr lang="en-IN" dirty="0" smtClean="0"/>
              <a:t>    	JTable </a:t>
            </a:r>
            <a:r>
              <a:rPr lang="en-IN" dirty="0" err="1" smtClean="0"/>
              <a:t>jt</a:t>
            </a:r>
            <a:r>
              <a:rPr lang="en-IN" dirty="0" smtClean="0"/>
              <a:t>=new JTable(</a:t>
            </a:r>
            <a:r>
              <a:rPr lang="en-IN" dirty="0" err="1" smtClean="0"/>
              <a:t>data,column</a:t>
            </a:r>
            <a:r>
              <a:rPr lang="en-IN" dirty="0" smtClean="0"/>
              <a:t>);  </a:t>
            </a:r>
          </a:p>
          <a:p>
            <a:r>
              <a:rPr lang="en-IN" dirty="0" smtClean="0"/>
              <a:t>	</a:t>
            </a:r>
            <a:r>
              <a:rPr lang="en-IN" dirty="0" err="1" smtClean="0"/>
              <a:t>jt.setBounds</a:t>
            </a:r>
            <a:r>
              <a:rPr lang="en-IN" dirty="0" smtClean="0"/>
              <a:t>(30,40,200,300);  </a:t>
            </a:r>
          </a:p>
          <a:p>
            <a:r>
              <a:rPr lang="en-IN" dirty="0" smtClean="0"/>
              <a:t>      </a:t>
            </a:r>
          </a:p>
          <a:p>
            <a:r>
              <a:rPr lang="en-IN" dirty="0" smtClean="0"/>
              <a:t>    	JScrollPane sp=new JScrollPane(</a:t>
            </a:r>
            <a:r>
              <a:rPr lang="en-IN" dirty="0" err="1" smtClean="0"/>
              <a:t>jt</a:t>
            </a:r>
            <a:r>
              <a:rPr lang="en-IN" dirty="0" smtClean="0"/>
              <a:t>);  </a:t>
            </a:r>
          </a:p>
          <a:p>
            <a:r>
              <a:rPr lang="en-IN" dirty="0" smtClean="0"/>
              <a:t>    	add(sp);  </a:t>
            </a:r>
          </a:p>
          <a:p>
            <a:r>
              <a:rPr lang="en-IN" dirty="0" smtClean="0"/>
              <a:t>      </a:t>
            </a:r>
          </a:p>
          <a:p>
            <a:r>
              <a:rPr lang="en-IN" dirty="0" smtClean="0"/>
              <a:t>   	 </a:t>
            </a:r>
            <a:r>
              <a:rPr lang="en-IN" dirty="0" err="1" smtClean="0"/>
              <a:t>setSize</a:t>
            </a:r>
            <a:r>
              <a:rPr lang="en-IN" dirty="0" smtClean="0"/>
              <a:t>(300,400);  </a:t>
            </a:r>
          </a:p>
          <a:p>
            <a:r>
              <a:rPr lang="en-IN" dirty="0" smtClean="0"/>
              <a:t>    	</a:t>
            </a:r>
            <a:r>
              <a:rPr lang="en-IN" dirty="0" err="1" smtClean="0"/>
              <a:t>setVisible</a:t>
            </a:r>
            <a:r>
              <a:rPr lang="en-IN" dirty="0" smtClean="0"/>
              <a:t>(true);  </a:t>
            </a:r>
          </a:p>
          <a:p>
            <a:r>
              <a:rPr lang="en-IN" dirty="0" smtClean="0"/>
              <a:t>	setDefaultCloseOperation(</a:t>
            </a:r>
            <a:r>
              <a:rPr lang="en-IN" dirty="0" err="1" smtClean="0"/>
              <a:t>JFrame.EXIT_ON_CLOSE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   }  </a:t>
            </a:r>
          </a:p>
          <a:p>
            <a:r>
              <a:rPr lang="en-IN" dirty="0" smtClean="0"/>
              <a:t>public static void main(String[] </a:t>
            </a:r>
            <a:r>
              <a:rPr lang="en-IN" dirty="0" err="1" smtClean="0"/>
              <a:t>args</a:t>
            </a:r>
            <a:r>
              <a:rPr lang="en-IN" dirty="0" smtClean="0"/>
              <a:t>) {  </a:t>
            </a:r>
          </a:p>
          <a:p>
            <a:r>
              <a:rPr lang="en-IN" dirty="0" smtClean="0"/>
              <a:t>    new </a:t>
            </a:r>
            <a:r>
              <a:rPr lang="en-IN" dirty="0" err="1" smtClean="0"/>
              <a:t>MyJTable</a:t>
            </a:r>
            <a:r>
              <a:rPr lang="en-IN" dirty="0" smtClean="0"/>
              <a:t>();  </a:t>
            </a:r>
          </a:p>
          <a:p>
            <a:r>
              <a:rPr lang="en-IN" dirty="0" smtClean="0"/>
              <a:t>}  </a:t>
            </a:r>
          </a:p>
          <a:p>
            <a:r>
              <a:rPr lang="en-IN" dirty="0" smtClean="0"/>
              <a:t>}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786609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JTabbedPane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JTabbedPane</a:t>
            </a:r>
            <a:r>
              <a:rPr lang="en-IN" dirty="0" smtClean="0"/>
              <a:t> is a container component that lets the user switch between pages by clicking on a tab.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for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JTabbedPane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983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err="1" smtClean="0">
                <a:solidFill>
                  <a:srgbClr val="0033CC"/>
                </a:solidFill>
              </a:rPr>
              <a:t>JTabbedPane</a:t>
            </a:r>
            <a:r>
              <a:rPr lang="en-IN" sz="2800" dirty="0" smtClean="0">
                <a:solidFill>
                  <a:srgbClr val="0033CC"/>
                </a:solidFill>
              </a:rPr>
              <a:t>()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	Creates an empty </a:t>
            </a:r>
            <a:r>
              <a:rPr lang="en-IN" sz="2800" dirty="0" err="1" smtClean="0"/>
              <a:t>TabbedPane</a:t>
            </a:r>
            <a:r>
              <a:rPr lang="en-IN" sz="2800" dirty="0" smtClean="0"/>
              <a:t> with a default tab placement of </a:t>
            </a:r>
            <a:r>
              <a:rPr lang="en-IN" sz="2800" dirty="0" err="1" smtClean="0"/>
              <a:t>JTabbedPane.TOP</a:t>
            </a:r>
            <a:r>
              <a:rPr lang="en-IN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>
                <a:solidFill>
                  <a:srgbClr val="0033CC"/>
                </a:solidFill>
              </a:rPr>
              <a:t>JTabbedPane</a:t>
            </a:r>
            <a:r>
              <a:rPr lang="en-IN" sz="2800" dirty="0" smtClean="0">
                <a:solidFill>
                  <a:srgbClr val="0033CC"/>
                </a:solidFill>
              </a:rPr>
              <a:t>(</a:t>
            </a:r>
            <a:r>
              <a:rPr lang="en-IN" sz="2800" dirty="0" err="1" smtClean="0">
                <a:solidFill>
                  <a:srgbClr val="FF0000"/>
                </a:solidFill>
              </a:rPr>
              <a:t>int</a:t>
            </a:r>
            <a:r>
              <a:rPr lang="en-IN" sz="2800" dirty="0" smtClean="0">
                <a:solidFill>
                  <a:srgbClr val="0033CC"/>
                </a:solidFill>
              </a:rPr>
              <a:t> </a:t>
            </a:r>
            <a:r>
              <a:rPr lang="en-IN" sz="2800" dirty="0" err="1" smtClean="0">
                <a:solidFill>
                  <a:srgbClr val="00B0F0"/>
                </a:solidFill>
              </a:rPr>
              <a:t>tabPlacement</a:t>
            </a:r>
            <a:r>
              <a:rPr lang="en-IN" sz="2800" dirty="0" smtClean="0">
                <a:solidFill>
                  <a:srgbClr val="0033CC"/>
                </a:solidFill>
              </a:rPr>
              <a:t>)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	Creates an empty </a:t>
            </a:r>
            <a:r>
              <a:rPr lang="en-IN" sz="2800" dirty="0" err="1" smtClean="0"/>
              <a:t>TabbedPane</a:t>
            </a:r>
            <a:r>
              <a:rPr lang="en-IN" sz="2800" dirty="0" smtClean="0"/>
              <a:t> with the specified tab placement of either: </a:t>
            </a:r>
            <a:r>
              <a:rPr lang="en-IN" sz="2800" dirty="0" err="1" smtClean="0"/>
              <a:t>JTabbedPane.TOP</a:t>
            </a:r>
            <a:r>
              <a:rPr lang="en-IN" sz="2800" dirty="0" smtClean="0"/>
              <a:t>, </a:t>
            </a:r>
            <a:r>
              <a:rPr lang="en-IN" sz="2800" dirty="0" err="1" smtClean="0"/>
              <a:t>JTabbedPane.BOTTOM</a:t>
            </a:r>
            <a:r>
              <a:rPr lang="en-IN" sz="2800" dirty="0" smtClean="0"/>
              <a:t>, </a:t>
            </a:r>
            <a:r>
              <a:rPr lang="en-IN" sz="2800" dirty="0" err="1" smtClean="0"/>
              <a:t>JTabbedPane.LEFT</a:t>
            </a:r>
            <a:r>
              <a:rPr lang="en-IN" sz="2800" dirty="0" smtClean="0"/>
              <a:t>, or </a:t>
            </a:r>
            <a:r>
              <a:rPr lang="en-IN" sz="2800" dirty="0" err="1" smtClean="0"/>
              <a:t>JTabbedPane.RIGHT</a:t>
            </a:r>
            <a:r>
              <a:rPr lang="en-IN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>
                <a:solidFill>
                  <a:srgbClr val="0033CC"/>
                </a:solidFill>
              </a:rPr>
              <a:t>JTabbedPane</a:t>
            </a:r>
            <a:r>
              <a:rPr lang="en-IN" sz="2800" dirty="0" smtClean="0">
                <a:solidFill>
                  <a:srgbClr val="0033CC"/>
                </a:solidFill>
              </a:rPr>
              <a:t>(</a:t>
            </a:r>
            <a:r>
              <a:rPr lang="en-IN" sz="2800" dirty="0" err="1" smtClean="0">
                <a:solidFill>
                  <a:srgbClr val="FF0000"/>
                </a:solidFill>
              </a:rPr>
              <a:t>int</a:t>
            </a:r>
            <a:r>
              <a:rPr lang="en-IN" sz="2800" dirty="0" smtClean="0">
                <a:solidFill>
                  <a:srgbClr val="0033CC"/>
                </a:solidFill>
              </a:rPr>
              <a:t> </a:t>
            </a:r>
            <a:r>
              <a:rPr lang="en-IN" sz="2800" dirty="0" err="1" smtClean="0">
                <a:solidFill>
                  <a:srgbClr val="00B0F0"/>
                </a:solidFill>
              </a:rPr>
              <a:t>tabPlacement</a:t>
            </a:r>
            <a:r>
              <a:rPr lang="en-IN" sz="2800" dirty="0" smtClean="0">
                <a:solidFill>
                  <a:srgbClr val="0033CC"/>
                </a:solidFill>
              </a:rPr>
              <a:t>, </a:t>
            </a:r>
            <a:r>
              <a:rPr lang="en-IN" sz="2800" dirty="0" err="1" smtClean="0">
                <a:solidFill>
                  <a:srgbClr val="FF0000"/>
                </a:solidFill>
              </a:rPr>
              <a:t>int</a:t>
            </a:r>
            <a:r>
              <a:rPr lang="en-IN" sz="2800" dirty="0" smtClean="0">
                <a:solidFill>
                  <a:srgbClr val="0033CC"/>
                </a:solidFill>
              </a:rPr>
              <a:t> </a:t>
            </a:r>
            <a:r>
              <a:rPr lang="en-IN" sz="2800" dirty="0" err="1" smtClean="0">
                <a:solidFill>
                  <a:srgbClr val="00B0F0"/>
                </a:solidFill>
              </a:rPr>
              <a:t>tabLayoutPolicy</a:t>
            </a:r>
            <a:r>
              <a:rPr lang="en-IN" sz="2800" dirty="0" smtClean="0">
                <a:solidFill>
                  <a:srgbClr val="0033CC"/>
                </a:solidFill>
              </a:rPr>
              <a:t>)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	Creates an empty </a:t>
            </a:r>
            <a:r>
              <a:rPr lang="en-IN" sz="2800" dirty="0" err="1" smtClean="0"/>
              <a:t>TabbedPane</a:t>
            </a:r>
            <a:r>
              <a:rPr lang="en-IN" sz="2800" dirty="0" smtClean="0"/>
              <a:t> with the specified tab placement and tab layout policy.</a:t>
            </a:r>
          </a:p>
          <a:p>
            <a:pPr>
              <a:buNone/>
            </a:pP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Difference between AWT and </a:t>
            </a:r>
            <a:r>
              <a:rPr lang="en-IN" dirty="0" smtClean="0"/>
              <a:t>Swing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023493"/>
              </p:ext>
            </p:extLst>
          </p:nvPr>
        </p:nvGraphicFramePr>
        <p:xfrm>
          <a:off x="323528" y="1268759"/>
          <a:ext cx="8568952" cy="5510635"/>
        </p:xfrm>
        <a:graphic>
          <a:graphicData uri="http://schemas.openxmlformats.org/drawingml/2006/table">
            <a:tbl>
              <a:tblPr/>
              <a:tblGrid>
                <a:gridCol w="432048"/>
                <a:gridCol w="4104456"/>
                <a:gridCol w="4032448"/>
              </a:tblGrid>
              <a:tr h="66651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Java AWT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Java Swing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2B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785695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IN" sz="1600" b="0" i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AWT components are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platform-dependent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Java swing components are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platform-independent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756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IN" sz="1600" b="0" i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AWT components are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heavyweight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Swing components are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lightweight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666518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IN" sz="1600" b="0" i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AWT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doesn't support pluggable look and feel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Swing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supports pluggable look and feel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3104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  <a:endParaRPr lang="en-IN" sz="1600" b="0" i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AWT provides </a:t>
                      </a:r>
                      <a:r>
                        <a:rPr lang="en-IN" sz="16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less components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than Swing.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Swing provides </a:t>
                      </a:r>
                      <a:r>
                        <a:rPr lang="en-IN" sz="1600" b="1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more powerful components</a:t>
                      </a:r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such as tables, lists, scrollpanes, colorchooser, tabbedpane etc.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1648044"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  <a:endParaRPr lang="en-IN" sz="1600" b="0" i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AWT </a:t>
                      </a:r>
                      <a:r>
                        <a:rPr lang="en-IN" sz="16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doesn't follows MVC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(Model View Controller) where model represents data, view represents presentation and controller acts as an interface between model and view.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Swing </a:t>
                      </a:r>
                      <a:r>
                        <a:rPr lang="en-IN" sz="1600" b="1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follows MVC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108000" marR="108000" marT="72000" marB="720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3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14290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import </a:t>
            </a:r>
            <a:r>
              <a:rPr lang="en-IN" sz="2400" dirty="0" err="1" smtClean="0"/>
              <a:t>javax.swing</a:t>
            </a:r>
            <a:r>
              <a:rPr lang="en-IN" sz="2400" dirty="0" smtClean="0"/>
              <a:t>.*;</a:t>
            </a:r>
          </a:p>
          <a:p>
            <a:r>
              <a:rPr lang="en-IN" sz="2400" dirty="0" smtClean="0"/>
              <a:t>/* &lt;applet code="exp43" width=400 height=100&gt; &lt;/applet&gt; */</a:t>
            </a:r>
          </a:p>
          <a:p>
            <a:endParaRPr lang="en-IN" sz="2400" dirty="0" smtClean="0"/>
          </a:p>
          <a:p>
            <a:r>
              <a:rPr lang="en-IN" sz="2400" dirty="0" smtClean="0"/>
              <a:t>public class exp43 extends </a:t>
            </a:r>
            <a:r>
              <a:rPr lang="en-IN" sz="2400" dirty="0" err="1" smtClean="0"/>
              <a:t>JApplet</a:t>
            </a:r>
            <a:endParaRPr lang="en-IN" sz="2400" dirty="0" smtClean="0"/>
          </a:p>
          <a:p>
            <a:r>
              <a:rPr lang="en-IN" sz="2400" dirty="0" smtClean="0"/>
              <a:t>{</a:t>
            </a:r>
          </a:p>
          <a:p>
            <a:r>
              <a:rPr lang="en-IN" sz="2400" dirty="0" smtClean="0"/>
              <a:t>	public void init()</a:t>
            </a:r>
          </a:p>
          <a:p>
            <a:r>
              <a:rPr lang="en-IN" sz="2400" dirty="0" smtClean="0"/>
              <a:t>	{</a:t>
            </a:r>
          </a:p>
          <a:p>
            <a:r>
              <a:rPr lang="en-IN" sz="2400" dirty="0" smtClean="0"/>
              <a:t>	    </a:t>
            </a:r>
            <a:r>
              <a:rPr lang="en-IN" sz="2400" dirty="0" err="1" smtClean="0"/>
              <a:t>JTabbedPane</a:t>
            </a:r>
            <a:r>
              <a:rPr lang="en-IN" sz="2400" dirty="0" smtClean="0"/>
              <a:t> exp43 = new </a:t>
            </a:r>
            <a:r>
              <a:rPr lang="en-IN" sz="2400" dirty="0" err="1" smtClean="0"/>
              <a:t>JTabbedPane</a:t>
            </a:r>
            <a:r>
              <a:rPr lang="en-IN" sz="2400" dirty="0" smtClean="0"/>
              <a:t>();</a:t>
            </a:r>
          </a:p>
          <a:p>
            <a:r>
              <a:rPr lang="en-IN" sz="2400" dirty="0" smtClean="0"/>
              <a:t>		exp43.addTab("Cities", new </a:t>
            </a:r>
            <a:r>
              <a:rPr lang="en-IN" sz="2400" dirty="0" err="1" smtClean="0"/>
              <a:t>CitiesPanel</a:t>
            </a:r>
            <a:r>
              <a:rPr lang="en-IN" sz="2400" dirty="0" smtClean="0"/>
              <a:t>());</a:t>
            </a:r>
          </a:p>
          <a:p>
            <a:r>
              <a:rPr lang="en-IN" sz="2400" dirty="0" smtClean="0"/>
              <a:t>		exp43.addTab("</a:t>
            </a:r>
            <a:r>
              <a:rPr lang="en-IN" sz="2400" dirty="0" err="1" smtClean="0"/>
              <a:t>Colors</a:t>
            </a:r>
            <a:r>
              <a:rPr lang="en-IN" sz="2400" dirty="0" smtClean="0"/>
              <a:t>", new </a:t>
            </a:r>
            <a:r>
              <a:rPr lang="en-IN" sz="2400" dirty="0" err="1" smtClean="0"/>
              <a:t>ColorsPanel</a:t>
            </a:r>
            <a:r>
              <a:rPr lang="en-IN" sz="2400" dirty="0" smtClean="0"/>
              <a:t>());</a:t>
            </a:r>
          </a:p>
          <a:p>
            <a:r>
              <a:rPr lang="en-IN" sz="2400" dirty="0" smtClean="0"/>
              <a:t>		exp43.addTab("</a:t>
            </a:r>
            <a:r>
              <a:rPr lang="en-IN" sz="2400" dirty="0" err="1" smtClean="0"/>
              <a:t>Flavors</a:t>
            </a:r>
            <a:r>
              <a:rPr lang="en-IN" sz="2400" dirty="0" smtClean="0"/>
              <a:t>", new </a:t>
            </a:r>
            <a:r>
              <a:rPr lang="en-IN" sz="2400" dirty="0" err="1" smtClean="0"/>
              <a:t>FlavorsPanel</a:t>
            </a:r>
            <a:r>
              <a:rPr lang="en-IN" sz="2400" dirty="0" smtClean="0"/>
              <a:t>());</a:t>
            </a:r>
          </a:p>
          <a:p>
            <a:r>
              <a:rPr lang="en-IN" sz="2400" dirty="0" smtClean="0"/>
              <a:t>		add(exp43);</a:t>
            </a:r>
          </a:p>
          <a:p>
            <a:r>
              <a:rPr lang="en-IN" sz="2400" dirty="0" smtClean="0"/>
              <a:t>	}</a:t>
            </a:r>
          </a:p>
          <a:p>
            <a:r>
              <a:rPr lang="en-IN" sz="2400" dirty="0" smtClean="0"/>
              <a:t>}</a:t>
            </a:r>
          </a:p>
          <a:p>
            <a:endParaRPr lang="en-IN" sz="2400" dirty="0" smtClean="0"/>
          </a:p>
          <a:p>
            <a:endParaRPr lang="en-IN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57166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class </a:t>
            </a:r>
            <a:r>
              <a:rPr lang="en-IN" sz="2400" dirty="0" err="1" smtClean="0"/>
              <a:t>CitiesPanel</a:t>
            </a:r>
            <a:r>
              <a:rPr lang="en-IN" sz="2400" dirty="0" smtClean="0"/>
              <a:t> extends </a:t>
            </a:r>
            <a:r>
              <a:rPr lang="en-IN" sz="2400" dirty="0" err="1" smtClean="0"/>
              <a:t>JPanel</a:t>
            </a:r>
            <a:endParaRPr lang="en-IN" sz="2400" dirty="0" smtClean="0"/>
          </a:p>
          <a:p>
            <a:r>
              <a:rPr lang="en-IN" sz="2400" dirty="0" smtClean="0"/>
              <a:t>{</a:t>
            </a:r>
          </a:p>
          <a:p>
            <a:r>
              <a:rPr lang="en-IN" sz="2400" dirty="0" smtClean="0"/>
              <a:t>	public </a:t>
            </a:r>
            <a:r>
              <a:rPr lang="en-IN" sz="2400" dirty="0" err="1" smtClean="0"/>
              <a:t>CitiesPanel</a:t>
            </a:r>
            <a:r>
              <a:rPr lang="en-IN" sz="2400" dirty="0" smtClean="0"/>
              <a:t>() </a:t>
            </a:r>
          </a:p>
          <a:p>
            <a:r>
              <a:rPr lang="en-IN" sz="2400" dirty="0" smtClean="0"/>
              <a:t>	{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JButton</a:t>
            </a:r>
            <a:r>
              <a:rPr lang="en-IN" sz="2400" dirty="0" smtClean="0"/>
              <a:t> b1 = new </a:t>
            </a:r>
            <a:r>
              <a:rPr lang="en-IN" sz="2400" dirty="0" err="1" smtClean="0"/>
              <a:t>JButton</a:t>
            </a:r>
            <a:r>
              <a:rPr lang="en-IN" sz="2400" dirty="0" smtClean="0"/>
              <a:t>("Kolhapur");</a:t>
            </a:r>
          </a:p>
          <a:p>
            <a:r>
              <a:rPr lang="en-IN" sz="2400" dirty="0" smtClean="0"/>
              <a:t>		add(b1);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JButton</a:t>
            </a:r>
            <a:r>
              <a:rPr lang="en-IN" sz="2400" dirty="0" smtClean="0"/>
              <a:t> b2 = new </a:t>
            </a:r>
            <a:r>
              <a:rPr lang="en-IN" sz="2400" dirty="0" err="1" smtClean="0"/>
              <a:t>JButton</a:t>
            </a:r>
            <a:r>
              <a:rPr lang="en-IN" sz="2400" dirty="0" smtClean="0"/>
              <a:t>("</a:t>
            </a:r>
            <a:r>
              <a:rPr lang="en-IN" sz="2400" dirty="0" err="1" smtClean="0"/>
              <a:t>Karad</a:t>
            </a:r>
            <a:r>
              <a:rPr lang="en-IN" sz="2400" dirty="0" smtClean="0"/>
              <a:t>");</a:t>
            </a:r>
          </a:p>
          <a:p>
            <a:r>
              <a:rPr lang="en-IN" sz="2400" dirty="0" smtClean="0"/>
              <a:t>		add(b2);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JButton</a:t>
            </a:r>
            <a:r>
              <a:rPr lang="en-IN" sz="2400" dirty="0" smtClean="0"/>
              <a:t> b3 = new </a:t>
            </a:r>
            <a:r>
              <a:rPr lang="en-IN" sz="2400" dirty="0" err="1" smtClean="0"/>
              <a:t>JButton</a:t>
            </a:r>
            <a:r>
              <a:rPr lang="en-IN" sz="2400" dirty="0" smtClean="0"/>
              <a:t>("</a:t>
            </a:r>
            <a:r>
              <a:rPr lang="en-IN" sz="2400" dirty="0" err="1" smtClean="0"/>
              <a:t>Satara</a:t>
            </a:r>
            <a:r>
              <a:rPr lang="en-IN" sz="2400" dirty="0" smtClean="0"/>
              <a:t>");</a:t>
            </a:r>
          </a:p>
          <a:p>
            <a:r>
              <a:rPr lang="en-IN" sz="2400" dirty="0" smtClean="0"/>
              <a:t>		add(b3);</a:t>
            </a:r>
          </a:p>
          <a:p>
            <a:r>
              <a:rPr lang="en-IN" sz="2400" dirty="0" smtClean="0"/>
              <a:t>		</a:t>
            </a:r>
            <a:r>
              <a:rPr lang="en-IN" sz="2400" dirty="0" err="1" smtClean="0"/>
              <a:t>JButton</a:t>
            </a:r>
            <a:r>
              <a:rPr lang="en-IN" sz="2400" dirty="0" smtClean="0"/>
              <a:t> b4 = new </a:t>
            </a:r>
            <a:r>
              <a:rPr lang="en-IN" sz="2400" dirty="0" err="1" smtClean="0"/>
              <a:t>JButton</a:t>
            </a:r>
            <a:r>
              <a:rPr lang="en-IN" sz="2400" dirty="0" smtClean="0"/>
              <a:t>("</a:t>
            </a:r>
            <a:r>
              <a:rPr lang="en-IN" sz="2400" dirty="0" err="1" smtClean="0"/>
              <a:t>Pune</a:t>
            </a:r>
            <a:r>
              <a:rPr lang="en-IN" sz="2400" dirty="0" smtClean="0"/>
              <a:t>");</a:t>
            </a:r>
          </a:p>
          <a:p>
            <a:r>
              <a:rPr lang="en-IN" sz="2400" dirty="0" smtClean="0"/>
              <a:t>		add(b4);</a:t>
            </a:r>
          </a:p>
          <a:p>
            <a:r>
              <a:rPr lang="en-IN" sz="2400" dirty="0" smtClean="0"/>
              <a:t>	}</a:t>
            </a:r>
          </a:p>
          <a:p>
            <a:r>
              <a:rPr lang="en-IN" sz="2400" dirty="0" smtClean="0"/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17693"/>
            <a:ext cx="73581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class </a:t>
            </a:r>
            <a:r>
              <a:rPr lang="en-IN" dirty="0" err="1" smtClean="0"/>
              <a:t>ColorsPanel</a:t>
            </a:r>
            <a:r>
              <a:rPr lang="en-IN" dirty="0" smtClean="0"/>
              <a:t> extends </a:t>
            </a:r>
            <a:r>
              <a:rPr lang="en-IN" dirty="0" err="1" smtClean="0"/>
              <a:t>JPanel</a:t>
            </a:r>
            <a:endParaRPr lang="en-IN" dirty="0" smtClean="0"/>
          </a:p>
          <a:p>
            <a:r>
              <a:rPr lang="en-IN" dirty="0" smtClean="0"/>
              <a:t>{</a:t>
            </a:r>
          </a:p>
          <a:p>
            <a:r>
              <a:rPr lang="en-IN" dirty="0" smtClean="0"/>
              <a:t>	public </a:t>
            </a:r>
            <a:r>
              <a:rPr lang="en-IN" dirty="0" err="1" smtClean="0"/>
              <a:t>ColorsPanel</a:t>
            </a:r>
            <a:r>
              <a:rPr lang="en-IN" dirty="0" smtClean="0"/>
              <a:t>()</a:t>
            </a:r>
          </a:p>
          <a:p>
            <a:r>
              <a:rPr lang="en-IN" dirty="0" smtClean="0"/>
              <a:t>	{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JCheckBox</a:t>
            </a:r>
            <a:r>
              <a:rPr lang="en-IN" dirty="0" smtClean="0"/>
              <a:t> cb1 = new </a:t>
            </a:r>
            <a:r>
              <a:rPr lang="en-IN" dirty="0" err="1" smtClean="0"/>
              <a:t>JCheckBox</a:t>
            </a:r>
            <a:r>
              <a:rPr lang="en-IN" dirty="0" smtClean="0"/>
              <a:t>("Red");</a:t>
            </a:r>
          </a:p>
          <a:p>
            <a:r>
              <a:rPr lang="en-IN" dirty="0" smtClean="0"/>
              <a:t>		add(cb1);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JCheckBox</a:t>
            </a:r>
            <a:r>
              <a:rPr lang="en-IN" dirty="0" smtClean="0"/>
              <a:t> cb2 = new </a:t>
            </a:r>
            <a:r>
              <a:rPr lang="en-IN" dirty="0" err="1" smtClean="0"/>
              <a:t>JCheckBox</a:t>
            </a:r>
            <a:r>
              <a:rPr lang="en-IN" dirty="0" smtClean="0"/>
              <a:t>("Green");</a:t>
            </a:r>
          </a:p>
          <a:p>
            <a:r>
              <a:rPr lang="en-IN" dirty="0" smtClean="0"/>
              <a:t>		add(cb2);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JCheckBox</a:t>
            </a:r>
            <a:r>
              <a:rPr lang="en-IN" dirty="0" smtClean="0"/>
              <a:t> cb3 = new </a:t>
            </a:r>
            <a:r>
              <a:rPr lang="en-IN" dirty="0" err="1" smtClean="0"/>
              <a:t>JCheckBox</a:t>
            </a:r>
            <a:r>
              <a:rPr lang="en-IN" dirty="0" smtClean="0"/>
              <a:t>("Blue");</a:t>
            </a:r>
          </a:p>
          <a:p>
            <a:r>
              <a:rPr lang="en-IN" dirty="0" smtClean="0"/>
              <a:t>		add(cb3);</a:t>
            </a:r>
          </a:p>
          <a:p>
            <a:r>
              <a:rPr lang="en-IN" dirty="0" smtClean="0"/>
              <a:t>	}</a:t>
            </a:r>
          </a:p>
          <a:p>
            <a:r>
              <a:rPr lang="en-IN" dirty="0" smtClean="0"/>
              <a:t>}</a:t>
            </a:r>
          </a:p>
          <a:p>
            <a:endParaRPr lang="en-IN" dirty="0" smtClean="0"/>
          </a:p>
          <a:p>
            <a:r>
              <a:rPr lang="en-IN" dirty="0" smtClean="0"/>
              <a:t>class </a:t>
            </a:r>
            <a:r>
              <a:rPr lang="en-IN" dirty="0" err="1" smtClean="0"/>
              <a:t>FlavorsPanel</a:t>
            </a:r>
            <a:r>
              <a:rPr lang="en-IN" dirty="0" smtClean="0"/>
              <a:t> extends </a:t>
            </a:r>
            <a:r>
              <a:rPr lang="en-IN" dirty="0" err="1" smtClean="0"/>
              <a:t>JPanel</a:t>
            </a:r>
            <a:endParaRPr lang="en-IN" dirty="0" smtClean="0"/>
          </a:p>
          <a:p>
            <a:r>
              <a:rPr lang="en-IN" dirty="0" smtClean="0"/>
              <a:t>{</a:t>
            </a:r>
          </a:p>
          <a:p>
            <a:r>
              <a:rPr lang="en-IN" dirty="0" smtClean="0"/>
              <a:t>	public </a:t>
            </a:r>
            <a:r>
              <a:rPr lang="en-IN" dirty="0" err="1" smtClean="0"/>
              <a:t>FlavorsPanel</a:t>
            </a:r>
            <a:r>
              <a:rPr lang="en-IN" dirty="0" smtClean="0"/>
              <a:t>()</a:t>
            </a:r>
          </a:p>
          <a:p>
            <a:r>
              <a:rPr lang="en-IN" dirty="0" smtClean="0"/>
              <a:t>	{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JComboBox</a:t>
            </a:r>
            <a:r>
              <a:rPr lang="en-IN" dirty="0" smtClean="0"/>
              <a:t> </a:t>
            </a:r>
            <a:r>
              <a:rPr lang="en-IN" dirty="0" err="1" smtClean="0"/>
              <a:t>jcb</a:t>
            </a:r>
            <a:r>
              <a:rPr lang="en-IN" dirty="0" smtClean="0"/>
              <a:t> = new </a:t>
            </a:r>
            <a:r>
              <a:rPr lang="en-IN" dirty="0" err="1" smtClean="0"/>
              <a:t>JComboBox</a:t>
            </a:r>
            <a:r>
              <a:rPr lang="en-IN" dirty="0" smtClean="0"/>
              <a:t>();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jcb.addItem</a:t>
            </a:r>
            <a:r>
              <a:rPr lang="en-IN" dirty="0" smtClean="0"/>
              <a:t>("Vanilla");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jcb.addItem</a:t>
            </a:r>
            <a:r>
              <a:rPr lang="en-IN" dirty="0" smtClean="0"/>
              <a:t>("Chocolate");</a:t>
            </a:r>
          </a:p>
          <a:p>
            <a:r>
              <a:rPr lang="en-IN" dirty="0" smtClean="0"/>
              <a:t>		</a:t>
            </a:r>
            <a:r>
              <a:rPr lang="en-IN" dirty="0" err="1" smtClean="0"/>
              <a:t>jcb.addItem</a:t>
            </a:r>
            <a:r>
              <a:rPr lang="en-IN" dirty="0" smtClean="0"/>
              <a:t>("Strawberry");</a:t>
            </a:r>
          </a:p>
          <a:p>
            <a:r>
              <a:rPr lang="en-IN" dirty="0" smtClean="0"/>
              <a:t>		add(</a:t>
            </a:r>
            <a:r>
              <a:rPr lang="en-IN" dirty="0" err="1" smtClean="0"/>
              <a:t>jcb</a:t>
            </a:r>
            <a:r>
              <a:rPr lang="en-IN" dirty="0" smtClean="0"/>
              <a:t>);</a:t>
            </a:r>
          </a:p>
          <a:p>
            <a:r>
              <a:rPr lang="en-IN" dirty="0" smtClean="0"/>
              <a:t>	}</a:t>
            </a:r>
          </a:p>
          <a:p>
            <a:r>
              <a:rPr lang="en-IN" dirty="0" smtClean="0"/>
              <a:t>}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5007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JTree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smtClean="0"/>
              <a:t>JTree class is a powerful Swing component for displaying tree-structured data.</a:t>
            </a:r>
          </a:p>
          <a:p>
            <a:pPr algn="just">
              <a:buNone/>
            </a:pPr>
            <a:r>
              <a:rPr lang="en-IN" sz="2800" dirty="0" smtClean="0"/>
              <a:t>A JTree object does not actually contain your data; it simply provides a view of the data. Like any non-trivial Swing component, the tree gets data by querying its data model. Here is a picture of a tree:</a:t>
            </a:r>
          </a:p>
          <a:p>
            <a:pPr algn="just">
              <a:buNone/>
            </a:pPr>
            <a:endParaRPr lang="en-IN" sz="2800" dirty="0"/>
          </a:p>
        </p:txBody>
      </p:sp>
      <p:pic>
        <p:nvPicPr>
          <p:cNvPr id="14338" name="Picture 2" descr="A 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14818"/>
            <a:ext cx="2786082" cy="2000264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Each row displayed by the tree contains exactly one item of data, which is called a </a:t>
            </a:r>
            <a:r>
              <a:rPr lang="en-IN" i="1" dirty="0" smtClean="0"/>
              <a:t>node</a:t>
            </a:r>
            <a:r>
              <a:rPr lang="en-IN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 Every tree has a </a:t>
            </a:r>
            <a:r>
              <a:rPr lang="en-IN" i="1" dirty="0" smtClean="0"/>
              <a:t>root</a:t>
            </a:r>
            <a:r>
              <a:rPr lang="en-IN" dirty="0" smtClean="0"/>
              <a:t> node from which all nodes descend.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 node can either have children or not.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We refer to nodes that can have children as </a:t>
            </a:r>
            <a:r>
              <a:rPr lang="en-IN" i="1" dirty="0" smtClean="0"/>
              <a:t>branch</a:t>
            </a:r>
            <a:r>
              <a:rPr lang="en-IN" dirty="0" smtClean="0"/>
              <a:t> nodes. Nodes that can not have children are </a:t>
            </a:r>
            <a:r>
              <a:rPr lang="en-IN" i="1" dirty="0" smtClean="0"/>
              <a:t>leaf</a:t>
            </a:r>
            <a:r>
              <a:rPr lang="en-IN" dirty="0" smtClean="0"/>
              <a:t> nodes.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Branch nodes can have any number of children.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/>
              <a:t>A specific node in a tree can be identified either by a </a:t>
            </a:r>
            <a:r>
              <a:rPr lang="en-IN" dirty="0" err="1" smtClean="0"/>
              <a:t>TreePath</a:t>
            </a:r>
            <a:r>
              <a:rPr lang="en-IN" dirty="0" smtClean="0"/>
              <a:t>, an object that encapsulates information about the node, or by its display row, where each row in the display area displays one node.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An expanded node is a non-leaf node that will display its children when all its ancestors are expanded.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 collapsed node is one which hides them.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A hidden node is one which is under a collapsed ancestor.</a:t>
            </a:r>
          </a:p>
          <a:p>
            <a:pPr algn="just"/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Of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JTree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00726"/>
          </a:xfrm>
        </p:spPr>
        <p:txBody>
          <a:bodyPr>
            <a:noAutofit/>
          </a:bodyPr>
          <a:lstStyle/>
          <a:p>
            <a:pPr algn="just" fontAlgn="t"/>
            <a:r>
              <a:rPr lang="en-IN" sz="2300" b="1" dirty="0" smtClean="0">
                <a:solidFill>
                  <a:srgbClr val="0033CC"/>
                </a:solidFill>
                <a:hlinkClick r:id="rId3"/>
              </a:rPr>
              <a:t>JTree</a:t>
            </a:r>
            <a:r>
              <a:rPr lang="en-IN" sz="2300" dirty="0" smtClean="0">
                <a:solidFill>
                  <a:srgbClr val="0033CC"/>
                </a:solidFill>
              </a:rPr>
              <a:t>(</a:t>
            </a:r>
            <a:r>
              <a:rPr lang="en-IN" sz="2300" b="1" dirty="0" err="1" smtClean="0">
                <a:solidFill>
                  <a:srgbClr val="FF0000"/>
                </a:solidFill>
              </a:rPr>
              <a:t>Hashtable</a:t>
            </a:r>
            <a:r>
              <a:rPr lang="en-IN" sz="2300" dirty="0" smtClean="0">
                <a:solidFill>
                  <a:srgbClr val="0033CC"/>
                </a:solidFill>
              </a:rPr>
              <a:t> </a:t>
            </a:r>
            <a:r>
              <a:rPr lang="en-IN" sz="2300" dirty="0" smtClean="0">
                <a:solidFill>
                  <a:srgbClr val="00B0F0"/>
                </a:solidFill>
              </a:rPr>
              <a:t>ht</a:t>
            </a:r>
            <a:r>
              <a:rPr lang="en-IN" sz="2300" dirty="0" smtClean="0">
                <a:solidFill>
                  <a:srgbClr val="0033CC"/>
                </a:solidFill>
              </a:rPr>
              <a:t>)</a:t>
            </a:r>
          </a:p>
          <a:p>
            <a:pPr lvl="1" algn="just" fontAlgn="t"/>
            <a:r>
              <a:rPr lang="en-IN" sz="2300" dirty="0" smtClean="0"/>
              <a:t>Returns a JTree created from a </a:t>
            </a:r>
            <a:r>
              <a:rPr lang="en-IN" sz="2300" dirty="0" err="1" smtClean="0"/>
              <a:t>Hashtable</a:t>
            </a:r>
            <a:r>
              <a:rPr lang="en-IN" sz="2300" dirty="0" smtClean="0"/>
              <a:t> which does not display with root. Each element of </a:t>
            </a:r>
            <a:r>
              <a:rPr lang="en-IN" sz="2300" dirty="0" err="1" smtClean="0"/>
              <a:t>hashtable</a:t>
            </a:r>
            <a:r>
              <a:rPr lang="en-IN" sz="2300" dirty="0" smtClean="0"/>
              <a:t> is a </a:t>
            </a:r>
            <a:r>
              <a:rPr lang="en-IN" sz="2300" dirty="0" err="1" smtClean="0"/>
              <a:t>childnode</a:t>
            </a:r>
            <a:r>
              <a:rPr lang="en-IN" sz="2300" dirty="0" smtClean="0"/>
              <a:t>.</a:t>
            </a:r>
          </a:p>
          <a:p>
            <a:pPr algn="just" fontAlgn="t"/>
            <a:r>
              <a:rPr lang="en-IN" sz="2300" b="1" dirty="0" smtClean="0">
                <a:solidFill>
                  <a:srgbClr val="0033CC"/>
                </a:solidFill>
                <a:hlinkClick r:id="rId3"/>
              </a:rPr>
              <a:t>JTree</a:t>
            </a:r>
            <a:r>
              <a:rPr lang="en-IN" sz="2300" dirty="0" smtClean="0">
                <a:solidFill>
                  <a:srgbClr val="0033CC"/>
                </a:solidFill>
              </a:rPr>
              <a:t>(</a:t>
            </a:r>
            <a:r>
              <a:rPr lang="en-IN" sz="2300" b="1" dirty="0" smtClean="0">
                <a:solidFill>
                  <a:srgbClr val="FF0000"/>
                </a:solidFill>
              </a:rPr>
              <a:t>Object</a:t>
            </a:r>
            <a:r>
              <a:rPr lang="en-IN" sz="2300" dirty="0" smtClean="0">
                <a:solidFill>
                  <a:srgbClr val="00B0F0"/>
                </a:solidFill>
              </a:rPr>
              <a:t>[] value</a:t>
            </a:r>
            <a:r>
              <a:rPr lang="en-IN" sz="2300" dirty="0" smtClean="0">
                <a:solidFill>
                  <a:srgbClr val="0033CC"/>
                </a:solidFill>
              </a:rPr>
              <a:t>)</a:t>
            </a:r>
          </a:p>
          <a:p>
            <a:pPr lvl="1" algn="just" fontAlgn="t"/>
            <a:r>
              <a:rPr lang="en-IN" sz="2300" dirty="0" smtClean="0"/>
              <a:t>Returns a JTree with each element of the specified array as the child of a new root node which is not displayed. Each element of the array object is </a:t>
            </a:r>
            <a:r>
              <a:rPr lang="en-IN" sz="2300" dirty="0" err="1" smtClean="0"/>
              <a:t>childnode</a:t>
            </a:r>
            <a:r>
              <a:rPr lang="en-IN" sz="2300" dirty="0" smtClean="0"/>
              <a:t>.</a:t>
            </a:r>
          </a:p>
          <a:p>
            <a:pPr algn="just" fontAlgn="t"/>
            <a:r>
              <a:rPr lang="en-IN" sz="2300" b="1" dirty="0" smtClean="0">
                <a:solidFill>
                  <a:srgbClr val="0033CC"/>
                </a:solidFill>
                <a:hlinkClick r:id="rId3"/>
              </a:rPr>
              <a:t>JTree</a:t>
            </a:r>
            <a:r>
              <a:rPr lang="en-IN" sz="2300" dirty="0" smtClean="0">
                <a:solidFill>
                  <a:srgbClr val="0033CC"/>
                </a:solidFill>
              </a:rPr>
              <a:t>(</a:t>
            </a:r>
            <a:r>
              <a:rPr lang="en-IN" sz="2300" b="1" dirty="0" err="1" smtClean="0">
                <a:solidFill>
                  <a:srgbClr val="FF0000"/>
                </a:solidFill>
              </a:rPr>
              <a:t>TreeNode</a:t>
            </a:r>
            <a:r>
              <a:rPr lang="en-IN" sz="2300" dirty="0" smtClean="0">
                <a:solidFill>
                  <a:srgbClr val="0033CC"/>
                </a:solidFill>
              </a:rPr>
              <a:t> </a:t>
            </a:r>
            <a:r>
              <a:rPr lang="en-IN" sz="2300" dirty="0" smtClean="0">
                <a:solidFill>
                  <a:srgbClr val="00B0F0"/>
                </a:solidFill>
              </a:rPr>
              <a:t>root</a:t>
            </a:r>
            <a:r>
              <a:rPr lang="en-IN" sz="2300" dirty="0" smtClean="0">
                <a:solidFill>
                  <a:srgbClr val="0033CC"/>
                </a:solidFill>
              </a:rPr>
              <a:t>)</a:t>
            </a:r>
          </a:p>
          <a:p>
            <a:pPr lvl="1" algn="just" fontAlgn="t"/>
            <a:r>
              <a:rPr lang="en-IN" sz="2300" dirty="0" smtClean="0"/>
              <a:t>Returns a JTree with the specified </a:t>
            </a:r>
            <a:r>
              <a:rPr lang="en-IN" sz="2300" dirty="0" err="1" smtClean="0"/>
              <a:t>TreeNode</a:t>
            </a:r>
            <a:r>
              <a:rPr lang="en-IN" sz="2300" dirty="0" smtClean="0"/>
              <a:t> as its root, which displays the root node. </a:t>
            </a:r>
            <a:r>
              <a:rPr lang="en-IN" sz="2300" dirty="0" err="1" smtClean="0"/>
              <a:t>Treenode</a:t>
            </a:r>
            <a:r>
              <a:rPr lang="en-IN" sz="2300" dirty="0" smtClean="0"/>
              <a:t> </a:t>
            </a:r>
            <a:r>
              <a:rPr lang="en-IN" sz="2300" dirty="0" err="1" smtClean="0"/>
              <a:t>tn</a:t>
            </a:r>
            <a:r>
              <a:rPr lang="en-IN" sz="2300" dirty="0" smtClean="0"/>
              <a:t> is the root of the tree.</a:t>
            </a:r>
          </a:p>
          <a:p>
            <a:pPr algn="just" fontAlgn="t"/>
            <a:r>
              <a:rPr lang="en-IN" sz="2300" b="1" dirty="0" smtClean="0">
                <a:solidFill>
                  <a:srgbClr val="0033CC"/>
                </a:solidFill>
                <a:hlinkClick r:id="rId3"/>
              </a:rPr>
              <a:t>JTree</a:t>
            </a:r>
            <a:r>
              <a:rPr lang="en-IN" sz="2300" dirty="0" smtClean="0">
                <a:solidFill>
                  <a:srgbClr val="0033CC"/>
                </a:solidFill>
              </a:rPr>
              <a:t>(</a:t>
            </a:r>
            <a:r>
              <a:rPr lang="en-IN" sz="2300" b="1" dirty="0" smtClean="0">
                <a:solidFill>
                  <a:srgbClr val="FF0000"/>
                </a:solidFill>
              </a:rPr>
              <a:t>Vector</a:t>
            </a:r>
            <a:r>
              <a:rPr lang="en-IN" sz="2300" dirty="0" smtClean="0">
                <a:solidFill>
                  <a:srgbClr val="0033CC"/>
                </a:solidFill>
              </a:rPr>
              <a:t> </a:t>
            </a:r>
            <a:r>
              <a:rPr lang="en-IN" sz="2300" dirty="0" smtClean="0">
                <a:solidFill>
                  <a:srgbClr val="00B0F0"/>
                </a:solidFill>
              </a:rPr>
              <a:t>v</a:t>
            </a:r>
            <a:r>
              <a:rPr lang="en-IN" sz="2300" dirty="0" smtClean="0">
                <a:solidFill>
                  <a:srgbClr val="0033CC"/>
                </a:solidFill>
              </a:rPr>
              <a:t>)</a:t>
            </a:r>
          </a:p>
          <a:p>
            <a:pPr lvl="1" algn="just" fontAlgn="t"/>
            <a:r>
              <a:rPr lang="en-IN" sz="2300" dirty="0" smtClean="0"/>
              <a:t>Returns a JTree with each element of the specified Vector as the child of a new root node which is not displayed. Elements of vector v is the </a:t>
            </a:r>
            <a:r>
              <a:rPr lang="en-IN" sz="2300" dirty="0" err="1" smtClean="0"/>
              <a:t>childnode</a:t>
            </a:r>
            <a:endParaRPr lang="en-IN" sz="2300" dirty="0" smtClean="0"/>
          </a:p>
          <a:p>
            <a:pPr lvl="1" algn="just" fontAlgn="t"/>
            <a:endParaRPr lang="en-IN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is possible to obtain a reference to the parent node.</a:t>
            </a:r>
          </a:p>
          <a:p>
            <a:pPr algn="just"/>
            <a:r>
              <a:rPr lang="en-IN" dirty="0" smtClean="0"/>
              <a:t>The ‘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MutableTreeNode</a:t>
            </a:r>
            <a:r>
              <a:rPr lang="en-IN" dirty="0" smtClean="0"/>
              <a:t>’ interface extends ‘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TreeNode</a:t>
            </a:r>
            <a:r>
              <a:rPr lang="en-IN" dirty="0" smtClean="0"/>
              <a:t>’, which is an interface that declares methods that obtain information about a tree node.</a:t>
            </a:r>
          </a:p>
          <a:p>
            <a:pPr algn="just"/>
            <a:r>
              <a:rPr lang="en-IN" dirty="0" smtClean="0"/>
              <a:t>The ‘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DefaultMutableTreeNode</a:t>
            </a:r>
            <a:r>
              <a:rPr lang="en-IN" dirty="0" smtClean="0"/>
              <a:t>’ class implements the ‘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MutableTreeNode</a:t>
            </a:r>
            <a:r>
              <a:rPr lang="en-IN" dirty="0" smtClean="0"/>
              <a:t>’ interface. It represents a node in a tree.</a:t>
            </a:r>
          </a:p>
          <a:p>
            <a:pPr algn="just"/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Methods used with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JTree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err="1" smtClean="0">
                <a:solidFill>
                  <a:srgbClr val="0033CC"/>
                </a:solidFill>
              </a:rPr>
              <a:t>DefaultMutableTreeNode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object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dirty="0" err="1" smtClean="0">
                <a:solidFill>
                  <a:srgbClr val="00B0F0"/>
                </a:solidFill>
              </a:rPr>
              <a:t>obj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 algn="just">
              <a:buNone/>
            </a:pPr>
            <a:r>
              <a:rPr lang="en-IN" dirty="0" smtClean="0"/>
              <a:t>	where ‘</a:t>
            </a:r>
            <a:r>
              <a:rPr lang="en-IN" dirty="0" err="1" smtClean="0"/>
              <a:t>obj</a:t>
            </a:r>
            <a:r>
              <a:rPr lang="en-IN" dirty="0" smtClean="0"/>
              <a:t>’ is the object to be enclosed in this tree node.</a:t>
            </a:r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void</a:t>
            </a:r>
            <a:r>
              <a:rPr lang="en-IN" dirty="0" smtClean="0">
                <a:solidFill>
                  <a:srgbClr val="0033CC"/>
                </a:solidFill>
              </a:rPr>
              <a:t> add(</a:t>
            </a:r>
            <a:r>
              <a:rPr lang="en-IN" dirty="0" err="1" smtClean="0">
                <a:solidFill>
                  <a:srgbClr val="FF0000"/>
                </a:solidFill>
              </a:rPr>
              <a:t>MutableTreeNode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child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 algn="just">
              <a:buNone/>
            </a:pPr>
            <a:r>
              <a:rPr lang="en-IN" dirty="0" smtClean="0"/>
              <a:t>	This method can be used to create the hierarchy of nodes .where ‘child’ is the mutable </a:t>
            </a:r>
            <a:r>
              <a:rPr lang="en-IN" dirty="0" err="1" smtClean="0"/>
              <a:t>treenode</a:t>
            </a:r>
            <a:r>
              <a:rPr lang="en-IN" dirty="0" smtClean="0"/>
              <a:t> this is to be added as a child to the current node.</a:t>
            </a:r>
          </a:p>
          <a:p>
            <a:pPr algn="just">
              <a:buNone/>
            </a:pPr>
            <a:r>
              <a:rPr lang="en-IN" dirty="0" err="1" smtClean="0">
                <a:solidFill>
                  <a:srgbClr val="FF0000"/>
                </a:solidFill>
              </a:rPr>
              <a:t>TreePath</a:t>
            </a:r>
            <a:r>
              <a:rPr lang="en-IN" dirty="0" smtClean="0"/>
              <a:t> </a:t>
            </a:r>
            <a:r>
              <a:rPr lang="en-IN" dirty="0" err="1" smtClean="0">
                <a:solidFill>
                  <a:srgbClr val="0033CC"/>
                </a:solidFill>
              </a:rPr>
              <a:t>getPathForLocation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x</a:t>
            </a:r>
            <a:r>
              <a:rPr lang="en-IN" dirty="0" smtClean="0"/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y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 algn="just">
              <a:buNone/>
            </a:pPr>
            <a:r>
              <a:rPr lang="en-IN" dirty="0" smtClean="0"/>
              <a:t>	 It is used to translate a mouse click on a point of tree to a tree path. Where, x and y are coordinates of mouse click.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/>
          </a:bodyPr>
          <a:lstStyle/>
          <a:p>
            <a:r>
              <a:rPr lang="en-IN" sz="4800" b="1" dirty="0">
                <a:solidFill>
                  <a:srgbClr val="FF3399"/>
                </a:solidFill>
                <a:latin typeface="Cambria" pitchFamily="18" charset="0"/>
              </a:rPr>
              <a:t>MVC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358246" cy="56435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	Swing API architecture follows MVC architecture. The </a:t>
            </a:r>
            <a:r>
              <a:rPr lang="en-IN" dirty="0"/>
              <a:t>MVC design pattern consists of </a:t>
            </a:r>
            <a:r>
              <a:rPr lang="en-IN" dirty="0" smtClean="0"/>
              <a:t>three modules: model</a:t>
            </a:r>
            <a:r>
              <a:rPr lang="en-IN" dirty="0"/>
              <a:t>, view and controller.</a:t>
            </a:r>
          </a:p>
          <a:p>
            <a:pPr algn="just">
              <a:buNone/>
            </a:pPr>
            <a:r>
              <a:rPr lang="en-IN" b="1" dirty="0" smtClean="0"/>
              <a:t>	Model</a:t>
            </a:r>
            <a:r>
              <a:rPr lang="en-IN" dirty="0"/>
              <a:t> </a:t>
            </a:r>
            <a:r>
              <a:rPr lang="en-IN" dirty="0" smtClean="0"/>
              <a:t>-</a:t>
            </a:r>
            <a:r>
              <a:rPr lang="en-IN" sz="2800" dirty="0" smtClean="0"/>
              <a:t>The </a:t>
            </a:r>
            <a:r>
              <a:rPr lang="en-IN" sz="2800" dirty="0"/>
              <a:t>model represents the state (data) and business logic of the application.</a:t>
            </a:r>
          </a:p>
          <a:p>
            <a:pPr algn="just">
              <a:buNone/>
            </a:pPr>
            <a:r>
              <a:rPr lang="en-IN" b="1" dirty="0" smtClean="0"/>
              <a:t>	View</a:t>
            </a:r>
            <a:r>
              <a:rPr lang="en-IN" dirty="0"/>
              <a:t> </a:t>
            </a:r>
            <a:r>
              <a:rPr lang="en-IN" dirty="0" smtClean="0"/>
              <a:t>-</a:t>
            </a:r>
            <a:r>
              <a:rPr lang="en-IN" sz="2800" dirty="0" smtClean="0"/>
              <a:t>The </a:t>
            </a:r>
            <a:r>
              <a:rPr lang="en-IN" sz="2800" dirty="0"/>
              <a:t>view module is responsible to display data i.e. it represents the presentation.</a:t>
            </a:r>
          </a:p>
          <a:p>
            <a:pPr algn="just">
              <a:buNone/>
            </a:pPr>
            <a:r>
              <a:rPr lang="en-IN" b="1" dirty="0" smtClean="0"/>
              <a:t>	Controller</a:t>
            </a:r>
            <a:r>
              <a:rPr lang="en-IN" dirty="0"/>
              <a:t> </a:t>
            </a:r>
            <a:r>
              <a:rPr lang="en-IN" dirty="0" smtClean="0"/>
              <a:t>-</a:t>
            </a:r>
            <a:r>
              <a:rPr lang="en-IN" sz="2800" dirty="0" smtClean="0"/>
              <a:t>The </a:t>
            </a:r>
            <a:r>
              <a:rPr lang="en-IN" sz="2800" dirty="0"/>
              <a:t>controller module acts as an interface between view and model. It intercepts all the requests i.e. receives input and commands to Model / View to change accordingly.</a:t>
            </a:r>
          </a:p>
          <a:p>
            <a:pPr algn="just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714356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import java.awt.*;</a:t>
            </a:r>
            <a:br>
              <a:rPr lang="en-IN" sz="2800" dirty="0" smtClean="0"/>
            </a:br>
            <a:r>
              <a:rPr lang="en-IN" sz="2800" dirty="0" smtClean="0"/>
              <a:t>import </a:t>
            </a:r>
            <a:r>
              <a:rPr lang="en-IN" sz="2800" dirty="0" err="1" smtClean="0"/>
              <a:t>javax.swing</a:t>
            </a:r>
            <a:r>
              <a:rPr lang="en-IN" sz="2800" dirty="0" smtClean="0"/>
              <a:t>.*;</a:t>
            </a:r>
            <a:br>
              <a:rPr lang="en-IN" sz="2800" dirty="0" smtClean="0"/>
            </a:br>
            <a:r>
              <a:rPr lang="en-IN" sz="2800" dirty="0" smtClean="0"/>
              <a:t>import </a:t>
            </a:r>
            <a:r>
              <a:rPr lang="en-IN" sz="2800" dirty="0" err="1" smtClean="0"/>
              <a:t>javax.swing.tree</a:t>
            </a:r>
            <a:r>
              <a:rPr lang="en-IN" sz="2800" dirty="0" smtClean="0"/>
              <a:t>.*;</a:t>
            </a:r>
            <a:br>
              <a:rPr lang="en-IN" sz="2800" dirty="0" smtClean="0"/>
            </a:br>
            <a:r>
              <a:rPr lang="en-IN" sz="2800" dirty="0" smtClean="0"/>
              <a:t>public class tree</a:t>
            </a:r>
            <a:br>
              <a:rPr lang="en-IN" sz="2800" dirty="0" smtClean="0"/>
            </a:br>
            <a:r>
              <a:rPr lang="en-IN" sz="2800" dirty="0" smtClean="0"/>
              <a:t>{</a:t>
            </a:r>
            <a:br>
              <a:rPr lang="en-IN" sz="2800" dirty="0" smtClean="0"/>
            </a:br>
            <a:r>
              <a:rPr lang="en-IN" sz="2800" dirty="0" smtClean="0"/>
              <a:t>public static void main(String[] </a:t>
            </a:r>
            <a:r>
              <a:rPr lang="en-IN" sz="2800" dirty="0" err="1" smtClean="0"/>
              <a:t>args</a:t>
            </a:r>
            <a:r>
              <a:rPr lang="en-IN" sz="2800" dirty="0" smtClean="0"/>
              <a:t>) </a:t>
            </a:r>
            <a:br>
              <a:rPr lang="en-IN" sz="2800" dirty="0" smtClean="0"/>
            </a:br>
            <a:r>
              <a:rPr lang="en-IN" sz="2800" dirty="0" smtClean="0"/>
              <a:t>{</a:t>
            </a:r>
            <a:br>
              <a:rPr lang="en-IN" sz="2800" dirty="0" smtClean="0"/>
            </a:br>
            <a:r>
              <a:rPr lang="en-IN" sz="2800" dirty="0" smtClean="0"/>
              <a:t>wood o=new wood();</a:t>
            </a:r>
            <a:br>
              <a:rPr lang="en-IN" sz="2800" dirty="0" smtClean="0"/>
            </a:br>
            <a:r>
              <a:rPr lang="en-IN" sz="2800" dirty="0" smtClean="0"/>
              <a:t>o.wod();</a:t>
            </a:r>
            <a:br>
              <a:rPr lang="en-IN" sz="2800" dirty="0" smtClean="0"/>
            </a:br>
            <a:r>
              <a:rPr lang="en-IN" sz="2800" dirty="0" smtClean="0"/>
              <a:t>}</a:t>
            </a:r>
            <a:br>
              <a:rPr lang="en-IN" sz="2800" dirty="0" smtClean="0"/>
            </a:br>
            <a:r>
              <a:rPr lang="en-IN" sz="2800" dirty="0" smtClean="0"/>
              <a:t>}</a:t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0"/>
            <a:ext cx="8215370" cy="7021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100" dirty="0" smtClean="0"/>
              <a:t>class wood extends </a:t>
            </a:r>
            <a:r>
              <a:rPr lang="en-IN" sz="2100" dirty="0" err="1" smtClean="0"/>
              <a:t>JFrame</a:t>
            </a:r>
            <a:r>
              <a:rPr lang="en-IN" sz="2100" dirty="0" smtClean="0"/>
              <a:t/>
            </a:r>
            <a:br>
              <a:rPr lang="en-IN" sz="2100" dirty="0" smtClean="0"/>
            </a:br>
            <a:r>
              <a:rPr lang="en-IN" sz="2100" dirty="0" smtClean="0"/>
              <a:t>{</a:t>
            </a:r>
            <a:br>
              <a:rPr lang="en-IN" sz="2100" dirty="0" smtClean="0"/>
            </a:br>
            <a:r>
              <a:rPr lang="en-IN" sz="2100" dirty="0" smtClean="0"/>
              <a:t>public void </a:t>
            </a:r>
            <a:r>
              <a:rPr lang="en-IN" sz="2100" dirty="0" err="1" smtClean="0"/>
              <a:t>wod</a:t>
            </a:r>
            <a:r>
              <a:rPr lang="en-IN" sz="2100" dirty="0" smtClean="0"/>
              <a:t>()</a:t>
            </a:r>
            <a:br>
              <a:rPr lang="en-IN" sz="2100" dirty="0" smtClean="0"/>
            </a:br>
            <a:r>
              <a:rPr lang="en-IN" sz="2100" dirty="0" smtClean="0"/>
              <a:t>{</a:t>
            </a:r>
            <a:br>
              <a:rPr lang="en-IN" sz="2100" dirty="0" smtClean="0"/>
            </a:br>
            <a:r>
              <a:rPr lang="en-IN" sz="2100" dirty="0" err="1" smtClean="0"/>
              <a:t>JFrame</a:t>
            </a:r>
            <a:r>
              <a:rPr lang="en-IN" sz="2100" dirty="0" smtClean="0"/>
              <a:t> f=new </a:t>
            </a:r>
            <a:r>
              <a:rPr lang="en-IN" sz="2100" dirty="0" err="1" smtClean="0"/>
              <a:t>JFrame</a:t>
            </a:r>
            <a:r>
              <a:rPr lang="en-IN" sz="2100" dirty="0" smtClean="0"/>
              <a:t>();</a:t>
            </a:r>
            <a:br>
              <a:rPr lang="en-IN" sz="2100" dirty="0" smtClean="0"/>
            </a:br>
            <a:r>
              <a:rPr lang="en-IN" sz="2100" dirty="0" err="1" smtClean="0"/>
              <a:t>DefaultMutableTreeNode</a:t>
            </a:r>
            <a:r>
              <a:rPr lang="en-IN" sz="2100" dirty="0" smtClean="0"/>
              <a:t> root=new </a:t>
            </a:r>
            <a:r>
              <a:rPr lang="en-IN" sz="2100" dirty="0" err="1" smtClean="0"/>
              <a:t>DefaultMutableTreeNode</a:t>
            </a:r>
            <a:r>
              <a:rPr lang="en-IN" sz="2100" dirty="0" smtClean="0"/>
              <a:t>("Asia");</a:t>
            </a:r>
            <a:br>
              <a:rPr lang="en-IN" sz="2100" dirty="0" smtClean="0"/>
            </a:br>
            <a:r>
              <a:rPr lang="en-IN" sz="2100" dirty="0" err="1" smtClean="0"/>
              <a:t>DefaultMutableTreeNode</a:t>
            </a:r>
            <a:r>
              <a:rPr lang="en-IN" sz="2100" dirty="0" smtClean="0"/>
              <a:t> country=new </a:t>
            </a:r>
            <a:r>
              <a:rPr lang="en-IN" sz="2100" dirty="0" err="1" smtClean="0"/>
              <a:t>DefaultMutableTreeNode</a:t>
            </a:r>
            <a:r>
              <a:rPr lang="en-IN" sz="2100" dirty="0" smtClean="0"/>
              <a:t>("India"); </a:t>
            </a:r>
            <a:br>
              <a:rPr lang="en-IN" sz="2100" dirty="0" smtClean="0"/>
            </a:br>
            <a:r>
              <a:rPr lang="en-IN" sz="2100" dirty="0" err="1" smtClean="0"/>
              <a:t>DefaultMutableTreeNode</a:t>
            </a:r>
            <a:r>
              <a:rPr lang="en-IN" sz="2100" dirty="0" smtClean="0"/>
              <a:t> state=new </a:t>
            </a:r>
            <a:r>
              <a:rPr lang="en-IN" sz="2100" dirty="0" err="1" smtClean="0"/>
              <a:t>DefaultMutableTreeNode</a:t>
            </a:r>
            <a:r>
              <a:rPr lang="en-IN" sz="2100" dirty="0" smtClean="0"/>
              <a:t>("Madhya Pradesh");</a:t>
            </a:r>
            <a:br>
              <a:rPr lang="en-IN" sz="2100" dirty="0" smtClean="0"/>
            </a:br>
            <a:r>
              <a:rPr lang="en-IN" sz="2100" dirty="0" err="1" smtClean="0"/>
              <a:t>DefaultMutableTreeNode</a:t>
            </a:r>
            <a:r>
              <a:rPr lang="en-IN" sz="2100" dirty="0" smtClean="0"/>
              <a:t> city=new </a:t>
            </a:r>
            <a:r>
              <a:rPr lang="en-IN" sz="2100" dirty="0" err="1" smtClean="0"/>
              <a:t>DefaultMutableTreeNode</a:t>
            </a:r>
            <a:r>
              <a:rPr lang="en-IN" sz="2100" dirty="0" smtClean="0"/>
              <a:t>("Gwalior");</a:t>
            </a:r>
            <a:br>
              <a:rPr lang="en-IN" sz="2100" dirty="0" smtClean="0"/>
            </a:br>
            <a:r>
              <a:rPr lang="en-IN" sz="2100" dirty="0" err="1" smtClean="0"/>
              <a:t>root.add</a:t>
            </a:r>
            <a:r>
              <a:rPr lang="en-IN" sz="2100" dirty="0" smtClean="0"/>
              <a:t>(country);</a:t>
            </a:r>
            <a:br>
              <a:rPr lang="en-IN" sz="2100" dirty="0" smtClean="0"/>
            </a:br>
            <a:r>
              <a:rPr lang="en-IN" sz="2100" dirty="0" err="1" smtClean="0"/>
              <a:t>country.add</a:t>
            </a:r>
            <a:r>
              <a:rPr lang="en-IN" sz="2100" dirty="0" smtClean="0"/>
              <a:t>(state);</a:t>
            </a:r>
            <a:br>
              <a:rPr lang="en-IN" sz="2100" dirty="0" smtClean="0"/>
            </a:br>
            <a:r>
              <a:rPr lang="en-IN" sz="2100" dirty="0" err="1" smtClean="0"/>
              <a:t>state.add</a:t>
            </a:r>
            <a:r>
              <a:rPr lang="en-IN" sz="2100" dirty="0" smtClean="0"/>
              <a:t>(city);</a:t>
            </a:r>
            <a:br>
              <a:rPr lang="en-IN" sz="2100" dirty="0" smtClean="0"/>
            </a:br>
            <a:r>
              <a:rPr lang="en-IN" sz="2100" dirty="0" smtClean="0"/>
              <a:t>JTree tree=new JTree(root);</a:t>
            </a:r>
            <a:br>
              <a:rPr lang="en-IN" sz="2100" dirty="0" smtClean="0"/>
            </a:br>
            <a:r>
              <a:rPr lang="en-IN" sz="2100" dirty="0" err="1" smtClean="0"/>
              <a:t>f.add</a:t>
            </a:r>
            <a:r>
              <a:rPr lang="en-IN" sz="2100" dirty="0" smtClean="0"/>
              <a:t>(tree);</a:t>
            </a:r>
            <a:br>
              <a:rPr lang="en-IN" sz="2100" dirty="0" smtClean="0"/>
            </a:br>
            <a:r>
              <a:rPr lang="en-IN" sz="2100" dirty="0" err="1" smtClean="0"/>
              <a:t>f.setDefaultCloseOperation</a:t>
            </a:r>
            <a:r>
              <a:rPr lang="en-IN" sz="2100" dirty="0" smtClean="0"/>
              <a:t>(</a:t>
            </a:r>
            <a:r>
              <a:rPr lang="en-IN" sz="2100" dirty="0" err="1" smtClean="0"/>
              <a:t>JFrame.EXIT_ON_CLOSE</a:t>
            </a:r>
            <a:r>
              <a:rPr lang="en-IN" sz="2100" dirty="0" smtClean="0"/>
              <a:t>);</a:t>
            </a:r>
            <a:br>
              <a:rPr lang="en-IN" sz="2100" dirty="0" smtClean="0"/>
            </a:br>
            <a:r>
              <a:rPr lang="en-IN" sz="2100" dirty="0" err="1" smtClean="0"/>
              <a:t>f.setSize</a:t>
            </a:r>
            <a:r>
              <a:rPr lang="en-IN" sz="2100" dirty="0" smtClean="0"/>
              <a:t>(300,300);</a:t>
            </a:r>
            <a:br>
              <a:rPr lang="en-IN" sz="2100" dirty="0" smtClean="0"/>
            </a:br>
            <a:r>
              <a:rPr lang="en-IN" sz="2100" dirty="0" err="1" smtClean="0"/>
              <a:t>f.setVisible</a:t>
            </a:r>
            <a:r>
              <a:rPr lang="en-IN" sz="2100" dirty="0" smtClean="0"/>
              <a:t>(true);</a:t>
            </a:r>
            <a:br>
              <a:rPr lang="en-IN" sz="2100" dirty="0" smtClean="0"/>
            </a:br>
            <a:r>
              <a:rPr lang="en-IN" sz="2100" dirty="0" smtClean="0"/>
              <a:t>}</a:t>
            </a:r>
            <a:br>
              <a:rPr lang="en-IN" sz="2100" dirty="0" smtClean="0"/>
            </a:br>
            <a:r>
              <a:rPr lang="en-IN" sz="2100" dirty="0" smtClean="0"/>
              <a:t>}</a:t>
            </a:r>
            <a:endParaRPr lang="en-IN" sz="2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35951"/>
            <a:ext cx="8072494" cy="532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javax.swing.JButton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javax.swing.JFrame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class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JButtonWithTooltip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extends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Menlo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JButtonWithTooltip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setDefaultCloseOperation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JFrame.EXIT_ON_CLOSE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b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"Test"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b.setToolTipText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"Help text for the button"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getContentPane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().add(b,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"Center"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pack();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	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main(String[]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args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	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JButtonWithTooltip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setVisible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(true);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}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6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codeteasers.com/images/p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429420" cy="557216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3399"/>
                </a:solidFill>
                <a:latin typeface="Cambria" pitchFamily="18" charset="0"/>
              </a:rPr>
              <a:t>ToolTip</a:t>
            </a:r>
            <a:endParaRPr lang="en-IN" sz="4800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Tooltip text is normally one line long. The setToolTipText() method from </a:t>
            </a:r>
            <a:r>
              <a:rPr lang="en-IN" dirty="0" err="1" smtClean="0"/>
              <a:t>JComponent</a:t>
            </a:r>
            <a:r>
              <a:rPr lang="en-IN" dirty="0" smtClean="0"/>
              <a:t> used to create a tooltip.	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public void</a:t>
            </a:r>
            <a:r>
              <a:rPr lang="en-IN" dirty="0" smtClean="0"/>
              <a:t> </a:t>
            </a:r>
            <a:r>
              <a:rPr lang="en-IN" dirty="0" err="1" smtClean="0">
                <a:solidFill>
                  <a:srgbClr val="0033CC"/>
                </a:solidFill>
              </a:rPr>
              <a:t>setToolTipText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/>
              <a:t> </a:t>
            </a:r>
            <a:r>
              <a:rPr lang="en-IN" dirty="0" smtClean="0">
                <a:solidFill>
                  <a:srgbClr val="00B0F0"/>
                </a:solidFill>
              </a:rPr>
              <a:t>text</a:t>
            </a:r>
            <a:r>
              <a:rPr lang="en-IN" dirty="0" smtClean="0"/>
              <a:t>)</a:t>
            </a:r>
          </a:p>
          <a:p>
            <a:pPr algn="just">
              <a:buNone/>
            </a:pPr>
            <a:r>
              <a:rPr lang="en-IN" dirty="0" smtClean="0"/>
              <a:t>		-Registers the text to display in a tool tip. The text displays when the cursor lingers over the component.</a:t>
            </a:r>
          </a:p>
          <a:p>
            <a:pPr algn="just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571504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800" b="1" dirty="0" err="1" smtClean="0">
                <a:solidFill>
                  <a:srgbClr val="FF3399"/>
                </a:solidFill>
                <a:latin typeface="Cambria" pitchFamily="18" charset="0"/>
              </a:rPr>
              <a:t>JSeparators</a:t>
            </a:r>
            <a:endParaRPr lang="en-IN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</a:t>
            </a:r>
            <a:r>
              <a:rPr lang="en-IN" dirty="0" smtClean="0"/>
              <a:t>he JSeparator class provides a horizontal or vertical dividing line or empty space. It's most commonly used in menus and tool bars.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Separators are similar to borders, except that they are genuine components and are drawn inside a container, rather than around the edges of a particular component.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Menus and tool bars provide convenience methods that create and add separators customized for their containers. </a:t>
            </a:r>
          </a:p>
          <a:p>
            <a:pPr algn="just">
              <a:buNone/>
            </a:pPr>
            <a:r>
              <a:rPr lang="en-IN" b="1" dirty="0" smtClean="0"/>
              <a:t>			</a:t>
            </a:r>
            <a:r>
              <a:rPr lang="en-IN" b="1" dirty="0" err="1" smtClean="0"/>
              <a:t>menu.addSeparator</a:t>
            </a:r>
            <a:r>
              <a:rPr lang="en-IN" b="1" dirty="0" smtClean="0"/>
              <a:t>();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3399"/>
                </a:solidFill>
                <a:latin typeface="Cambria" pitchFamily="18" charset="0"/>
              </a:rPr>
              <a:t>Consrtuctors</a:t>
            </a:r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 for </a:t>
            </a:r>
            <a:r>
              <a:rPr lang="en-IN" b="1" dirty="0" err="1" smtClean="0">
                <a:solidFill>
                  <a:srgbClr val="FF3399"/>
                </a:solidFill>
                <a:latin typeface="Cambria" pitchFamily="18" charset="0"/>
              </a:rPr>
              <a:t>JSeparators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0033CC"/>
                </a:solidFill>
              </a:rPr>
              <a:t>JSeparator()</a:t>
            </a:r>
          </a:p>
          <a:p>
            <a:pPr>
              <a:buNone/>
            </a:pPr>
            <a:r>
              <a:rPr lang="en-IN" dirty="0" smtClean="0"/>
              <a:t>	Create a separator. If you don't specify an argument, the separator is horizontal. 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0033CC"/>
                </a:solidFill>
              </a:rPr>
              <a:t>JSeparator(</a:t>
            </a:r>
            <a:r>
              <a:rPr lang="en-IN" dirty="0" err="1" smtClean="0">
                <a:solidFill>
                  <a:srgbClr val="FF0000"/>
                </a:solidFill>
              </a:rPr>
              <a:t>int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IN" dirty="0" smtClean="0"/>
              <a:t>The argument can be either  </a:t>
            </a:r>
            <a:r>
              <a:rPr lang="en-IN" dirty="0" err="1" smtClean="0"/>
              <a:t>SwingConstants.HORIZONTAL</a:t>
            </a:r>
            <a:r>
              <a:rPr lang="en-IN" dirty="0" smtClean="0"/>
              <a:t> or </a:t>
            </a:r>
            <a:r>
              <a:rPr lang="en-IN" dirty="0" err="1" smtClean="0"/>
              <a:t>SwingConstants.VERTICAL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71414"/>
            <a:ext cx="8572528" cy="686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javax.swing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.*;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class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extends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Menlo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setDefaultCloseOperation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JFrame.EXIT_ON_CLOSE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bar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menu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"File"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bar.add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(menu);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JMenuItem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"Close"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());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F7F5F"/>
                </a:solidFill>
                <a:effectLst/>
                <a:latin typeface="Menlo"/>
                <a:cs typeface="Arial" pitchFamily="34" charset="0"/>
              </a:rPr>
              <a:t>// SEPARATOR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JMenuItem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"Exit"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setJMenuBar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(bar);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getContentPane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().add(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JLabel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"A placeholder"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(300, 300);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setVisible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(true);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main(String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arg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[])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MenuSeparator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dd Separator to JMe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5072098" cy="4714908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vc archite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7000924" cy="50006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6000768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latin typeface="Cambria" pitchFamily="18" charset="0"/>
              </a:rPr>
              <a:t>Figure: MVC Architecture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8" y="184125"/>
            <a:ext cx="8501090" cy="624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java.awt.*;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javax.swing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.*;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class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AnotherSeparatorSample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	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main(String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args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[])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f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JSeparator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 Sample"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	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f.setDefaultCloseOperation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JFrame.EXIT_ON_CLOSE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Container content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f.getContentPane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content.setLayout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GridLayout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(0, 1));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JLabel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above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JLabel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"Above Separator"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(above);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separator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JSeparator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(separator);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JLabel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below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JLabel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"Below Separator"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(below);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(300, 100);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f.setVisible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(true);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}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Separator Sampl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892" name="AutoShape 4" descr="Separator Sampl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894" name="AutoShape 6" descr="Separator Sample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6" name="Picture 2" descr="Separator Sampl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7286676" cy="2428892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JToggleButton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340237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A toggle button is two-states button that allows user to switch on and off. To create a toggle button </a:t>
            </a:r>
            <a:r>
              <a:rPr lang="en-IN" b="1" i="1" dirty="0" err="1" smtClean="0"/>
              <a:t>JToggleButton</a:t>
            </a:r>
            <a:r>
              <a:rPr lang="en-IN" b="1" i="1" dirty="0" smtClean="0"/>
              <a:t> </a:t>
            </a:r>
            <a:r>
              <a:rPr lang="en-IN" dirty="0" smtClean="0"/>
              <a:t>class is used.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for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JToggleButton</a:t>
            </a:r>
            <a:endParaRPr lang="en-IN" b="1" dirty="0" smtClean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err="1" smtClean="0">
                <a:solidFill>
                  <a:srgbClr val="0033CC"/>
                </a:solidFill>
              </a:rPr>
              <a:t>JToggleButton</a:t>
            </a:r>
            <a:r>
              <a:rPr lang="en-IN" dirty="0" smtClean="0">
                <a:solidFill>
                  <a:srgbClr val="0033CC"/>
                </a:solidFill>
              </a:rPr>
              <a:t>( )</a:t>
            </a:r>
          </a:p>
          <a:p>
            <a:pPr>
              <a:buNone/>
            </a:pPr>
            <a:r>
              <a:rPr lang="en-IN" dirty="0" smtClean="0"/>
              <a:t>	Creates a toggle button without text and icon. The state of toggle button is not selected.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>
                <a:solidFill>
                  <a:srgbClr val="0033CC"/>
                </a:solidFill>
              </a:rPr>
              <a:t>JToggleButton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text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Creates a toggle button with text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>
                <a:solidFill>
                  <a:srgbClr val="0033CC"/>
                </a:solidFill>
              </a:rPr>
              <a:t>JToggleButton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text</a:t>
            </a:r>
            <a:r>
              <a:rPr lang="en-IN" dirty="0" smtClean="0">
                <a:solidFill>
                  <a:srgbClr val="0033CC"/>
                </a:solidFill>
              </a:rPr>
              <a:t>, </a:t>
            </a:r>
            <a:r>
              <a:rPr lang="en-IN" dirty="0" err="1" smtClean="0">
                <a:solidFill>
                  <a:srgbClr val="FF0000"/>
                </a:solidFill>
              </a:rPr>
              <a:t>boolean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dirty="0" smtClean="0">
                <a:solidFill>
                  <a:srgbClr val="00B0F0"/>
                </a:solidFill>
              </a:rPr>
              <a:t>selected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	</a:t>
            </a:r>
            <a:r>
              <a:rPr lang="en-IN" dirty="0" smtClean="0"/>
              <a:t>Creates a toggle button with text and initialize  the state of the toggle button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42878" y="428604"/>
            <a:ext cx="8501122" cy="59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java.awt.*;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import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javax.swing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.*;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class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ToggleButtonSample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Menlo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7F0055"/>
                </a:solidFill>
                <a:latin typeface="Menlo"/>
                <a:cs typeface="Arial" pitchFamily="34" charset="0"/>
              </a:rPr>
              <a:t>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public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main(String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args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[])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    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f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 Sample"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f.setDefaultCloseOperation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JFrame.EXIT_ON_CLOSE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Container content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f.getContentPane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"North"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BorderLayout.NORTH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"East"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BorderLayout.EAST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           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"West"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BorderLayout.WEST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           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"Center"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),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BorderLayout.CENTER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content.add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Menlo"/>
                <a:cs typeface="Arial" pitchFamily="34" charset="0"/>
              </a:rPr>
              <a:t>new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JToggleButton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A00FF"/>
                </a:solidFill>
                <a:effectLst/>
                <a:latin typeface="Menlo"/>
                <a:cs typeface="Arial" pitchFamily="34" charset="0"/>
              </a:rPr>
              <a:t>"South"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BorderLayout.SOUTH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); 	</a:t>
            </a: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f.setSize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(300, 200);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f.setVisible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(true);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333333"/>
                </a:solidFill>
                <a:latin typeface="Menlo"/>
                <a:cs typeface="Arial" pitchFamily="34" charset="0"/>
              </a:rPr>
              <a:t>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  <a:cs typeface="Arial" pitchFamily="34" charset="0"/>
              </a:rPr>
              <a:t> }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78647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3399"/>
                </a:solidFill>
                <a:latin typeface="Cambria" pitchFamily="18" charset="0"/>
              </a:rPr>
              <a:t>Using Top-Level Containers</a:t>
            </a:r>
            <a:endParaRPr lang="en-IN" sz="4000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7216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300" dirty="0" smtClean="0"/>
              <a:t>Swing provides three generally useful top-level container classes: </a:t>
            </a:r>
            <a:r>
              <a:rPr lang="en-IN" sz="2300" dirty="0" err="1" smtClean="0">
                <a:hlinkClick r:id="rId2"/>
              </a:rPr>
              <a:t>JFrame</a:t>
            </a:r>
            <a:r>
              <a:rPr lang="en-IN" sz="2300" dirty="0" smtClean="0"/>
              <a:t>, </a:t>
            </a:r>
            <a:r>
              <a:rPr lang="en-IN" sz="2300" dirty="0" err="1" smtClean="0">
                <a:hlinkClick r:id="rId3"/>
              </a:rPr>
              <a:t>JDialog</a:t>
            </a:r>
            <a:r>
              <a:rPr lang="en-IN" sz="2300" dirty="0" smtClean="0"/>
              <a:t>, and </a:t>
            </a:r>
            <a:r>
              <a:rPr lang="en-IN" sz="2300" dirty="0" err="1" smtClean="0">
                <a:hlinkClick r:id="rId4"/>
              </a:rPr>
              <a:t>JApplet</a:t>
            </a:r>
            <a:r>
              <a:rPr lang="en-IN" sz="2300" dirty="0" smtClean="0"/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300" dirty="0" smtClean="0"/>
              <a:t>A container has several layers in it. You can think of a layer as a transparent film that overlays the container.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300" dirty="0" smtClean="0"/>
              <a:t>In Java Swing, the layer that is used to hold objects is called the content pane.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300" dirty="0" smtClean="0"/>
              <a:t>Objects are added to the content pane layer of the container.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2300" dirty="0" smtClean="0"/>
              <a:t>The getContentPane() method retrieves the content pane layer so that you can add an object to it.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A root pane manages four other panes: a layered pane, a menu bar, a content pane, and a glass pan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857916" cy="4929222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5716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>
                <a:hlinkClick r:id="rId2"/>
              </a:rPr>
              <a:t>getContentPane</a:t>
            </a:r>
            <a:r>
              <a:rPr lang="en-IN" dirty="0" smtClean="0"/>
              <a:t>()</a:t>
            </a:r>
          </a:p>
          <a:p>
            <a:pPr>
              <a:buNone/>
            </a:pPr>
            <a:r>
              <a:rPr lang="en-IN" dirty="0" smtClean="0"/>
              <a:t>	Returns the </a:t>
            </a:r>
            <a:r>
              <a:rPr lang="en-IN" dirty="0" err="1" smtClean="0"/>
              <a:t>contentPane</a:t>
            </a:r>
            <a:r>
              <a:rPr lang="en-IN" dirty="0" smtClean="0"/>
              <a:t> object for this container.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1785926"/>
            <a:ext cx="80724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import java.awt.*;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import </a:t>
            </a:r>
            <a:r>
              <a:rPr lang="en-IN" sz="2000" dirty="0" err="1" smtClean="0"/>
              <a:t>java.applet</a:t>
            </a:r>
            <a:r>
              <a:rPr lang="en-IN" sz="2000" dirty="0" smtClean="0"/>
              <a:t>.*;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 import </a:t>
            </a:r>
            <a:r>
              <a:rPr lang="en-IN" sz="2000" dirty="0" err="1" smtClean="0"/>
              <a:t>javax.swing</a:t>
            </a:r>
            <a:r>
              <a:rPr lang="en-IN" sz="2000" dirty="0" smtClean="0"/>
              <a:t>.*;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 public class </a:t>
            </a:r>
            <a:r>
              <a:rPr lang="en-IN" sz="2000" dirty="0" err="1" smtClean="0"/>
              <a:t>GridLayoutExample</a:t>
            </a:r>
            <a:r>
              <a:rPr lang="en-IN" sz="2000" dirty="0" smtClean="0"/>
              <a:t> extends </a:t>
            </a:r>
            <a:r>
              <a:rPr lang="en-IN" sz="2000" dirty="0" err="1" smtClean="0"/>
              <a:t>JApplet</a:t>
            </a:r>
            <a:r>
              <a:rPr lang="en-IN" sz="20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       public void init()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       {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Container c = getContentPane();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c.setLayout</a:t>
            </a:r>
            <a:r>
              <a:rPr lang="en-IN" sz="2000" dirty="0" smtClean="0"/>
              <a:t>(new </a:t>
            </a:r>
            <a:r>
              <a:rPr lang="en-IN" sz="2000" dirty="0" err="1" smtClean="0"/>
              <a:t>GridLayout</a:t>
            </a:r>
            <a:r>
              <a:rPr lang="en-IN" sz="2000" dirty="0" smtClean="0"/>
              <a:t>(2, 4));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c.add</a:t>
            </a:r>
            <a:r>
              <a:rPr lang="en-IN" sz="2000" dirty="0" smtClean="0"/>
              <a:t>(new </a:t>
            </a:r>
            <a:r>
              <a:rPr lang="en-IN" sz="2000" dirty="0" err="1" smtClean="0"/>
              <a:t>JButton</a:t>
            </a:r>
            <a:r>
              <a:rPr lang="en-IN" sz="2000" dirty="0" smtClean="0"/>
              <a:t>("One"));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c.add</a:t>
            </a:r>
            <a:r>
              <a:rPr lang="en-IN" sz="2000" dirty="0" smtClean="0"/>
              <a:t>(new </a:t>
            </a:r>
            <a:r>
              <a:rPr lang="en-IN" sz="2000" dirty="0" err="1" smtClean="0"/>
              <a:t>JButton</a:t>
            </a:r>
            <a:r>
              <a:rPr lang="en-IN" sz="2000" dirty="0" smtClean="0"/>
              <a:t>("Two"));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c.add</a:t>
            </a:r>
            <a:r>
              <a:rPr lang="en-IN" sz="2000" dirty="0" smtClean="0"/>
              <a:t>(new </a:t>
            </a:r>
            <a:r>
              <a:rPr lang="en-IN" sz="2000" dirty="0" err="1" smtClean="0"/>
              <a:t>JButton</a:t>
            </a:r>
            <a:r>
              <a:rPr lang="en-IN" sz="2000" dirty="0" smtClean="0"/>
              <a:t>("Three"));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c.add</a:t>
            </a:r>
            <a:r>
              <a:rPr lang="en-IN" sz="2000" dirty="0" smtClean="0"/>
              <a:t>(new </a:t>
            </a:r>
            <a:r>
              <a:rPr lang="en-IN" sz="2000" dirty="0" err="1" smtClean="0"/>
              <a:t>JButton</a:t>
            </a:r>
            <a:r>
              <a:rPr lang="en-IN" sz="2000" dirty="0" smtClean="0"/>
              <a:t>("Four"));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	</a:t>
            </a:r>
            <a:r>
              <a:rPr lang="en-IN" sz="2000" dirty="0" err="1" smtClean="0"/>
              <a:t>c.add</a:t>
            </a:r>
            <a:r>
              <a:rPr lang="en-IN" sz="2000" dirty="0" smtClean="0"/>
              <a:t>(new </a:t>
            </a:r>
            <a:r>
              <a:rPr lang="en-IN" sz="2000" dirty="0" err="1" smtClean="0"/>
              <a:t>JButton</a:t>
            </a:r>
            <a:r>
              <a:rPr lang="en-IN" sz="2000" dirty="0" smtClean="0"/>
              <a:t>("Five"));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       }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N" sz="2000" dirty="0" smtClean="0"/>
              <a:t>}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Menlo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www.cis.upenn.edu/~matuszek/cit591-2004/Images/flow-layou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https://www.cis.upenn.edu/~matuszek/cit591-2004/Images/flow-layou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0" name="Picture 6" descr="https://www.cis.upenn.edu/~matuszek/cit591-2004/Images/grid-lay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928670"/>
            <a:ext cx="6500858" cy="504950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300" b="1" dirty="0" err="1" smtClean="0">
                <a:solidFill>
                  <a:srgbClr val="FF3399"/>
                </a:solidFill>
                <a:latin typeface="Cambria" pitchFamily="18" charset="0"/>
              </a:rPr>
              <a:t>JComboBox</a:t>
            </a:r>
            <a:endParaRPr lang="en-IN" sz="4300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Combo box is a combination of text fields and drop-down </a:t>
            </a:r>
            <a:r>
              <a:rPr lang="en-IN" dirty="0" err="1" smtClean="0"/>
              <a:t>list.</a:t>
            </a:r>
            <a:r>
              <a:rPr lang="en-IN" b="1" dirty="0" err="1" smtClean="0"/>
              <a:t>JComboBox</a:t>
            </a:r>
            <a:r>
              <a:rPr lang="en-IN" dirty="0" smtClean="0"/>
              <a:t> component is used to create a combo box in Swing.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>
                <a:solidFill>
                  <a:srgbClr val="FF3399"/>
                </a:solidFill>
              </a:rPr>
              <a:t>Constructor for </a:t>
            </a:r>
            <a:r>
              <a:rPr lang="en-IN" b="1" dirty="0" err="1" smtClean="0">
                <a:solidFill>
                  <a:srgbClr val="FF3399"/>
                </a:solidFill>
              </a:rPr>
              <a:t>JComboBox</a:t>
            </a:r>
            <a:endParaRPr lang="en-IN" b="1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en-IN" b="1" dirty="0" smtClean="0">
                <a:solidFill>
                  <a:srgbClr val="0033CC"/>
                </a:solidFill>
              </a:rPr>
              <a:t>			</a:t>
            </a:r>
            <a:r>
              <a:rPr lang="en-IN" b="1" dirty="0" err="1" smtClean="0">
                <a:solidFill>
                  <a:srgbClr val="0033CC"/>
                </a:solidFill>
              </a:rPr>
              <a:t>JComboBox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b="1" dirty="0" smtClean="0"/>
          </a:p>
          <a:p>
            <a:pPr>
              <a:buNone/>
            </a:pPr>
            <a:r>
              <a:rPr lang="en-IN" b="1" dirty="0" smtClean="0"/>
              <a:t>			</a:t>
            </a:r>
            <a:r>
              <a:rPr lang="en-IN" b="1" dirty="0" err="1" smtClean="0">
                <a:solidFill>
                  <a:srgbClr val="0033CC"/>
                </a:solidFill>
              </a:rPr>
              <a:t>JComboBox</a:t>
            </a:r>
            <a:r>
              <a:rPr lang="en-IN" dirty="0" smtClean="0">
                <a:solidFill>
                  <a:srgbClr val="0033CC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>
                <a:solidFill>
                  <a:srgbClr val="0033CC"/>
                </a:solidFill>
              </a:rPr>
              <a:t> </a:t>
            </a:r>
            <a:r>
              <a:rPr lang="en-IN" i="1" dirty="0" err="1" smtClean="0">
                <a:solidFill>
                  <a:srgbClr val="00B0F0"/>
                </a:solidFill>
              </a:rPr>
              <a:t>arr</a:t>
            </a:r>
            <a:r>
              <a:rPr lang="en-IN" i="1" dirty="0" smtClean="0">
                <a:solidFill>
                  <a:srgbClr val="00B0F0"/>
                </a:solidFill>
              </a:rPr>
              <a:t>[]</a:t>
            </a:r>
            <a:r>
              <a:rPr lang="en-IN" dirty="0" smtClean="0">
                <a:solidFill>
                  <a:srgbClr val="0033CC"/>
                </a:solidFill>
              </a:rPr>
              <a:t>)</a:t>
            </a:r>
            <a:endParaRPr lang="en-IN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28680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import java.awt.*;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import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javax.swing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.*;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public class Frame4a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public static void main(String[]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args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JFrame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f = new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JFrame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("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JFrame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with a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JPanel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");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JLabel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L = new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JLabel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("Hello World !"); </a:t>
            </a:r>
            <a:endParaRPr lang="en-US" sz="2200" dirty="0" smtClean="0">
              <a:solidFill>
                <a:srgbClr val="0000FF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JPanel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P = new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JPanel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(); // Make a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Jpanel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P.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Times New Roman" pitchFamily="18" charset="0"/>
              </a:rPr>
              <a:t>add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(L); 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FF0000"/>
                </a:solidFill>
                <a:latin typeface="Arial Unicode MS" pitchFamily="34" charset="-128"/>
                <a:cs typeface="Times New Roman" pitchFamily="18" charset="0"/>
              </a:rPr>
              <a:t>  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f.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Times New Roman" pitchFamily="18" charset="0"/>
              </a:rPr>
              <a:t>getContentPane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Times New Roman" pitchFamily="18" charset="0"/>
              </a:rPr>
              <a:t>().add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(P);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f.setSize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(400,300);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  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f.setVisible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(true);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 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Times New Roman" pitchFamily="18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}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Methods used with </a:t>
            </a:r>
            <a:r>
              <a:rPr lang="en-US" dirty="0" err="1" smtClean="0"/>
              <a:t>JComboBox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en-IN" b="1" dirty="0" smtClean="0"/>
              <a:t>void </a:t>
            </a:r>
            <a:r>
              <a:rPr lang="en-IN" b="1" dirty="0" err="1" smtClean="0"/>
              <a:t>addItem</a:t>
            </a:r>
            <a:r>
              <a:rPr lang="en-IN" b="1" dirty="0" smtClean="0"/>
              <a:t>(Object </a:t>
            </a:r>
            <a:r>
              <a:rPr lang="en-IN" b="1" dirty="0" err="1" smtClean="0"/>
              <a:t>anObject</a:t>
            </a:r>
            <a:r>
              <a:rPr lang="en-IN" b="1" dirty="0" smtClean="0"/>
              <a:t>)</a:t>
            </a:r>
          </a:p>
          <a:p>
            <a:pPr lvl="1" fontAlgn="t"/>
            <a:r>
              <a:rPr lang="en-IN" dirty="0" smtClean="0"/>
              <a:t>Adds an item to the item list.</a:t>
            </a:r>
          </a:p>
          <a:p>
            <a:pPr fontAlgn="t"/>
            <a:r>
              <a:rPr lang="en-IN" b="1" dirty="0" smtClean="0"/>
              <a:t>void </a:t>
            </a:r>
            <a:r>
              <a:rPr lang="en-IN" b="1" dirty="0" err="1" smtClean="0"/>
              <a:t>addItemListener</a:t>
            </a:r>
            <a:r>
              <a:rPr lang="en-IN" b="1" dirty="0" smtClean="0"/>
              <a:t>(</a:t>
            </a:r>
            <a:r>
              <a:rPr lang="en-IN" b="1" dirty="0" err="1" smtClean="0"/>
              <a:t>ItemListener</a:t>
            </a:r>
            <a:r>
              <a:rPr lang="en-IN" b="1" dirty="0" smtClean="0"/>
              <a:t> </a:t>
            </a:r>
            <a:r>
              <a:rPr lang="en-IN" b="1" dirty="0" err="1" smtClean="0"/>
              <a:t>aListener</a:t>
            </a:r>
            <a:r>
              <a:rPr lang="en-IN" b="1" dirty="0" smtClean="0"/>
              <a:t>)</a:t>
            </a:r>
          </a:p>
          <a:p>
            <a:pPr lvl="1" fontAlgn="t"/>
            <a:r>
              <a:rPr lang="en-IN" dirty="0" smtClean="0"/>
              <a:t>Adds an </a:t>
            </a:r>
            <a:r>
              <a:rPr lang="en-IN" dirty="0" err="1" smtClean="0"/>
              <a:t>ItemListener</a:t>
            </a:r>
            <a:r>
              <a:rPr lang="en-IN" dirty="0" smtClean="0"/>
              <a:t>.</a:t>
            </a:r>
          </a:p>
          <a:p>
            <a:pPr fontAlgn="t"/>
            <a:r>
              <a:rPr lang="en-IN" b="1" dirty="0" smtClean="0"/>
              <a:t>Object </a:t>
            </a:r>
            <a:r>
              <a:rPr lang="en-IN" b="1" dirty="0" err="1" smtClean="0"/>
              <a:t>getItemAt</a:t>
            </a:r>
            <a:r>
              <a:rPr lang="en-IN" b="1" dirty="0" smtClean="0"/>
              <a:t>(</a:t>
            </a:r>
            <a:r>
              <a:rPr lang="en-IN" b="1" dirty="0" err="1" smtClean="0"/>
              <a:t>int</a:t>
            </a:r>
            <a:r>
              <a:rPr lang="en-IN" b="1" dirty="0" smtClean="0"/>
              <a:t> index)</a:t>
            </a:r>
          </a:p>
          <a:p>
            <a:pPr lvl="1" fontAlgn="t"/>
            <a:r>
              <a:rPr lang="en-IN" dirty="0" smtClean="0"/>
              <a:t>Returns the list item at the specified index.</a:t>
            </a:r>
          </a:p>
          <a:p>
            <a:pPr fontAlgn="t"/>
            <a:r>
              <a:rPr lang="en-IN" b="1" dirty="0" err="1" smtClean="0"/>
              <a:t>int</a:t>
            </a:r>
            <a:r>
              <a:rPr lang="en-IN" b="1" dirty="0" smtClean="0"/>
              <a:t> </a:t>
            </a:r>
            <a:r>
              <a:rPr lang="en-IN" b="1" dirty="0" err="1" smtClean="0"/>
              <a:t>getItemCount</a:t>
            </a:r>
            <a:r>
              <a:rPr lang="en-IN" b="1" dirty="0" smtClean="0"/>
              <a:t>()</a:t>
            </a:r>
          </a:p>
          <a:p>
            <a:pPr lvl="1" fontAlgn="t"/>
            <a:r>
              <a:rPr lang="en-IN" dirty="0" smtClean="0"/>
              <a:t>Returns the number of items in the list.</a:t>
            </a:r>
          </a:p>
          <a:p>
            <a:pPr marL="342900" lvl="1" indent="-342900" fontAlgn="t">
              <a:buFont typeface="Arial" pitchFamily="34" charset="0"/>
              <a:buChar char="•"/>
            </a:pPr>
            <a:r>
              <a:rPr lang="en-IN" sz="3200" b="1" dirty="0" smtClean="0"/>
              <a:t>Object </a:t>
            </a:r>
            <a:r>
              <a:rPr lang="en-IN" sz="3200" b="1" dirty="0" err="1" smtClean="0"/>
              <a:t>getSelectedItem</a:t>
            </a:r>
            <a:r>
              <a:rPr lang="en-IN" sz="3200" b="1" dirty="0" smtClean="0"/>
              <a:t>()</a:t>
            </a:r>
          </a:p>
          <a:p>
            <a:pPr lvl="1" fontAlgn="t"/>
            <a:r>
              <a:rPr lang="en-IN" dirty="0" smtClean="0"/>
              <a:t>Returns the current selected item.</a:t>
            </a:r>
          </a:p>
          <a:p>
            <a:pPr fontAlgn="t"/>
            <a:r>
              <a:rPr lang="en-IN" b="1" dirty="0" smtClean="0"/>
              <a:t>void </a:t>
            </a:r>
            <a:r>
              <a:rPr lang="en-IN" b="1" dirty="0" err="1" smtClean="0"/>
              <a:t>removeAllItems</a:t>
            </a:r>
            <a:r>
              <a:rPr lang="en-IN" b="1" dirty="0" smtClean="0"/>
              <a:t>()</a:t>
            </a:r>
          </a:p>
          <a:p>
            <a:pPr lvl="1" fontAlgn="t"/>
            <a:r>
              <a:rPr lang="en-IN" dirty="0" smtClean="0"/>
              <a:t>Removes all items from the item list.</a:t>
            </a:r>
          </a:p>
          <a:p>
            <a:pPr fontAlgn="t"/>
            <a:r>
              <a:rPr lang="en-IN" b="1" dirty="0" smtClean="0"/>
              <a:t>void </a:t>
            </a:r>
            <a:r>
              <a:rPr lang="en-IN" b="1" dirty="0" err="1" smtClean="0"/>
              <a:t>removeItem</a:t>
            </a:r>
            <a:r>
              <a:rPr lang="en-IN" b="1" dirty="0" smtClean="0"/>
              <a:t>(Object </a:t>
            </a:r>
            <a:r>
              <a:rPr lang="en-IN" b="1" dirty="0" err="1" smtClean="0"/>
              <a:t>anObject</a:t>
            </a:r>
            <a:r>
              <a:rPr lang="en-IN" b="1" dirty="0" smtClean="0"/>
              <a:t>)</a:t>
            </a:r>
          </a:p>
          <a:p>
            <a:pPr lvl="1" fontAlgn="t"/>
            <a:r>
              <a:rPr lang="en-IN" dirty="0" smtClean="0"/>
              <a:t>Removes an item from the item list.</a:t>
            </a:r>
          </a:p>
          <a:p>
            <a:pPr fontAlgn="t"/>
            <a:r>
              <a:rPr lang="en-IN" b="1" dirty="0" smtClean="0"/>
              <a:t>void </a:t>
            </a:r>
            <a:r>
              <a:rPr lang="en-IN" b="1" dirty="0" err="1" smtClean="0"/>
              <a:t>removeItemAt</a:t>
            </a:r>
            <a:r>
              <a:rPr lang="en-IN" b="1" dirty="0" smtClean="0"/>
              <a:t>(</a:t>
            </a:r>
            <a:r>
              <a:rPr lang="en-IN" b="1" dirty="0" err="1" smtClean="0"/>
              <a:t>int</a:t>
            </a:r>
            <a:r>
              <a:rPr lang="en-IN" b="1" dirty="0" smtClean="0"/>
              <a:t> </a:t>
            </a:r>
            <a:r>
              <a:rPr lang="en-IN" b="1" dirty="0" err="1" smtClean="0"/>
              <a:t>anIndex</a:t>
            </a:r>
            <a:r>
              <a:rPr lang="en-IN" b="1" dirty="0" smtClean="0"/>
              <a:t>)</a:t>
            </a:r>
          </a:p>
          <a:p>
            <a:pPr lvl="1" fontAlgn="t"/>
            <a:r>
              <a:rPr lang="en-IN" dirty="0" smtClean="0"/>
              <a:t>Removes the item at </a:t>
            </a:r>
            <a:r>
              <a:rPr lang="en-IN" dirty="0" err="1" smtClean="0"/>
              <a:t>anIndex</a:t>
            </a:r>
            <a:r>
              <a:rPr lang="en-IN" dirty="0" smtClean="0"/>
              <a:t> This method works only if the </a:t>
            </a:r>
            <a:r>
              <a:rPr lang="en-IN" dirty="0" err="1" smtClean="0"/>
              <a:t>JComboBox</a:t>
            </a:r>
            <a:r>
              <a:rPr lang="en-IN" dirty="0" smtClean="0"/>
              <a:t> uses a mutable data model.</a:t>
            </a:r>
          </a:p>
          <a:p>
            <a:pPr lvl="1" fontAlgn="t">
              <a:buNone/>
            </a:pPr>
            <a:endParaRPr lang="en-IN" dirty="0" smtClean="0"/>
          </a:p>
          <a:p>
            <a:pPr lvl="1" fontAlgn="t">
              <a:buNone/>
            </a:pPr>
            <a:endParaRPr lang="en-IN" dirty="0" smtClean="0"/>
          </a:p>
          <a:p>
            <a:pPr lvl="1" fontAlgn="t"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304952"/>
            <a:ext cx="7858180" cy="655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import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javax.swing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.*;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public class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JComboTest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{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JFrame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f;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JComboTest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{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f=new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JFrame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("Combo ex");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 	String country[]={"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India","Aus","U.S.A","England","Newzeland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"};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 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JComboBox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cb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=new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JComboBox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(country);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cb.setBounds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(50, 50,90,20);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	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f.add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cb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 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f.setLayout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(null);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f.setSize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(400,500);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f.setVisible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(true);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f.setDefaultCloseOperation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JFrame.EXIT_ON_CLOSE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}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public static void main(String[]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args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{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	new </a:t>
            </a:r>
            <a:r>
              <a:rPr lang="en-US" sz="2000" dirty="0" err="1" smtClean="0">
                <a:solidFill>
                  <a:srgbClr val="111111"/>
                </a:solidFill>
                <a:cs typeface="Arial" pitchFamily="34" charset="0"/>
              </a:rPr>
              <a:t>JComboTest</a:t>
            </a: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();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      }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11111"/>
                </a:solidFill>
                <a:cs typeface="Arial" pitchFamily="34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4143404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4071966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808</Words>
  <Application>Microsoft Office PowerPoint</Application>
  <PresentationFormat>On-screen Show (4:3)</PresentationFormat>
  <Paragraphs>485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Introduction to Swing</vt:lpstr>
      <vt:lpstr>Swing Features</vt:lpstr>
      <vt:lpstr>Difference between AWT and Swing</vt:lpstr>
      <vt:lpstr>MVC Architecture</vt:lpstr>
      <vt:lpstr>PowerPoint Presentation</vt:lpstr>
      <vt:lpstr>JComboBox</vt:lpstr>
      <vt:lpstr>Methods used with JComboBox</vt:lpstr>
      <vt:lpstr>PowerPoint Presentation</vt:lpstr>
      <vt:lpstr>PowerPoint Presentation</vt:lpstr>
      <vt:lpstr>JProgressBar</vt:lpstr>
      <vt:lpstr>Constructors  of  JProgessBar</vt:lpstr>
      <vt:lpstr>Methods used with JProgressBar</vt:lpstr>
      <vt:lpstr>PowerPoint Presentation</vt:lpstr>
      <vt:lpstr>PowerPoint Presentation</vt:lpstr>
      <vt:lpstr>JPanel</vt:lpstr>
      <vt:lpstr>Constructors of JPanel </vt:lpstr>
      <vt:lpstr>PowerPoint Presentation</vt:lpstr>
      <vt:lpstr>PowerPoint Presentation</vt:lpstr>
      <vt:lpstr>JScrollPane</vt:lpstr>
      <vt:lpstr>PowerPoint Presentation</vt:lpstr>
      <vt:lpstr>Constructors of JScrollPane</vt:lpstr>
      <vt:lpstr>int constants vsb nad hsb can have the values: </vt:lpstr>
      <vt:lpstr>PowerPoint Presentation</vt:lpstr>
      <vt:lpstr>PowerPoint Presentation</vt:lpstr>
      <vt:lpstr>JTable</vt:lpstr>
      <vt:lpstr>PowerPoint Presentation</vt:lpstr>
      <vt:lpstr>PowerPoint Presentation</vt:lpstr>
      <vt:lpstr>JTabbedPane</vt:lpstr>
      <vt:lpstr>Constructors for JTabbedPane</vt:lpstr>
      <vt:lpstr>PowerPoint Presentation</vt:lpstr>
      <vt:lpstr>PowerPoint Presentation</vt:lpstr>
      <vt:lpstr>PowerPoint Presentation</vt:lpstr>
      <vt:lpstr>PowerPoint Presentation</vt:lpstr>
      <vt:lpstr>JTree</vt:lpstr>
      <vt:lpstr>PowerPoint Presentation</vt:lpstr>
      <vt:lpstr>PowerPoint Presentation</vt:lpstr>
      <vt:lpstr>Constructors Of JTree</vt:lpstr>
      <vt:lpstr>PowerPoint Presentation</vt:lpstr>
      <vt:lpstr>Methods used with JTree</vt:lpstr>
      <vt:lpstr>PowerPoint Presentation</vt:lpstr>
      <vt:lpstr>PowerPoint Presentation</vt:lpstr>
      <vt:lpstr>PowerPoint Presentation</vt:lpstr>
      <vt:lpstr>PowerPoint Presentation</vt:lpstr>
      <vt:lpstr>ToolTip</vt:lpstr>
      <vt:lpstr>PowerPoint Presentation</vt:lpstr>
      <vt:lpstr>JSeparators</vt:lpstr>
      <vt:lpstr>Consrtuctors for JSeparators</vt:lpstr>
      <vt:lpstr>PowerPoint Presentation</vt:lpstr>
      <vt:lpstr>PowerPoint Presentation</vt:lpstr>
      <vt:lpstr>PowerPoint Presentation</vt:lpstr>
      <vt:lpstr>PowerPoint Presentation</vt:lpstr>
      <vt:lpstr>JToggleButton</vt:lpstr>
      <vt:lpstr>Constructors for JToggleButton</vt:lpstr>
      <vt:lpstr>PowerPoint Presentation</vt:lpstr>
      <vt:lpstr>PowerPoint Presentation</vt:lpstr>
      <vt:lpstr>Using Top-Level Containers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 Features</dc:title>
  <dc:creator>Prag</dc:creator>
  <cp:lastModifiedBy>PL LAB 136</cp:lastModifiedBy>
  <cp:revision>122</cp:revision>
  <dcterms:created xsi:type="dcterms:W3CDTF">2016-01-04T09:05:13Z</dcterms:created>
  <dcterms:modified xsi:type="dcterms:W3CDTF">2020-11-06T05:40:51Z</dcterms:modified>
</cp:coreProperties>
</file>