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C2667-4132-45A2-8F6F-8F61C000939B}" type="datetimeFigureOut">
              <a:rPr lang="en-US" smtClean="0"/>
              <a:t>11/7/2020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90E67-FAB1-49DF-B4CE-CC265F913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80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2396D5-BD09-4716-9259-BEEE44FD7BBA}" type="datetime1">
              <a:rPr lang="en-US" smtClean="0"/>
              <a:t>11/7/2020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SACHIN KHARDE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CC3454-6B42-49FC-81E5-F933B27402F3}" type="datetime1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SACHIN KHARDE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F4CF94-8009-46C6-BA8B-57DC1DAEB2C7}" type="datetime1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SACHIN KHARDE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ABE1E9-1007-496A-866A-A5FF0C0821C6}" type="datetime1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SACHIN KHARDE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0896BA-A698-4112-943F-E00337880D73}" type="datetime1">
              <a:rPr lang="en-US" smtClean="0"/>
              <a:t>11/7/2020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SACHIN KHARDE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E1F9A3-254D-4858-926E-0CF131912099}" type="datetime1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SACHIN KHARDE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A12166-99B3-4371-96BD-4943BC2E7250}" type="datetime1">
              <a:rPr lang="en-US" smtClean="0"/>
              <a:t>11/7/2020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SACHIN KHARDE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BF1FDD-79A6-495D-8D27-8C546DF4060A}" type="datetime1">
              <a:rPr lang="en-US" smtClean="0"/>
              <a:t>11/7/2020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SACHIN KHARDE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C4F3FD-E274-422D-A9AE-03C2C5A3596E}" type="datetime1">
              <a:rPr lang="en-US" smtClean="0"/>
              <a:t>11/7/2020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SACHIN KHARDE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6D71AFE-C6D1-437D-BABB-3C28CC61DB4D}" type="datetime1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SACHIN KHARDE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3DC8A5-AF88-49C5-927B-29E7793387D1}" type="datetime1">
              <a:rPr lang="en-US" smtClean="0"/>
              <a:t>11/7/2020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SACHIN KHARDE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9B13D2-DDAA-4012-80A9-A5C59D738B53}" type="datetime1">
              <a:rPr lang="en-US" smtClean="0"/>
              <a:t>11/7/2020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SACHIN KHARDE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26920" y="2517140"/>
            <a:ext cx="50819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latin typeface="Calibri"/>
                <a:cs typeface="Calibri"/>
              </a:rPr>
              <a:t>Linear Data</a:t>
            </a:r>
            <a:r>
              <a:rPr sz="4400" spc="-55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Structures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70150" y="4300220"/>
            <a:ext cx="9258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888888"/>
                </a:solidFill>
                <a:latin typeface="Calibri"/>
                <a:cs typeface="Calibri"/>
              </a:rPr>
              <a:t>S</a:t>
            </a:r>
            <a:r>
              <a:rPr sz="3200" b="1" spc="5" dirty="0">
                <a:solidFill>
                  <a:srgbClr val="888888"/>
                </a:solidFill>
                <a:latin typeface="Calibri"/>
                <a:cs typeface="Calibri"/>
              </a:rPr>
              <a:t>ta</a:t>
            </a:r>
            <a:r>
              <a:rPr sz="3200" b="1" spc="-5" dirty="0">
                <a:solidFill>
                  <a:srgbClr val="888888"/>
                </a:solidFill>
                <a:latin typeface="Calibri"/>
                <a:cs typeface="Calibri"/>
              </a:rPr>
              <a:t>ck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KHARDE</a:t>
            </a:r>
            <a:endParaRPr lang="en-US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9639" y="497840"/>
            <a:ext cx="47371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Applications of</a:t>
            </a:r>
            <a:r>
              <a:rPr sz="4400" spc="-75" dirty="0"/>
              <a:t> </a:t>
            </a:r>
            <a:r>
              <a:rPr sz="4400" dirty="0"/>
              <a:t>Stack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080769" y="1687829"/>
            <a:ext cx="256540" cy="256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77670" y="1591309"/>
            <a:ext cx="385381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latin typeface="Arial Narrow"/>
                <a:cs typeface="Arial Narrow"/>
              </a:rPr>
              <a:t>Postfix Expression</a:t>
            </a:r>
            <a:r>
              <a:rPr sz="2800" spc="-20" dirty="0">
                <a:latin typeface="Arial Narrow"/>
                <a:cs typeface="Arial Narrow"/>
              </a:rPr>
              <a:t> </a:t>
            </a:r>
            <a:r>
              <a:rPr sz="2800" spc="-10" dirty="0">
                <a:latin typeface="Arial Narrow"/>
                <a:cs typeface="Arial Narrow"/>
              </a:rPr>
              <a:t>Evaluation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25269" y="2515870"/>
            <a:ext cx="1644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 Narrow"/>
                <a:cs typeface="Arial Narrow"/>
              </a:rPr>
              <a:t>–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7400" y="2529840"/>
            <a:ext cx="56864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 Narrow"/>
                <a:cs typeface="Arial Narrow"/>
              </a:rPr>
              <a:t>When </a:t>
            </a:r>
            <a:r>
              <a:rPr sz="2400" dirty="0">
                <a:latin typeface="Arial Narrow"/>
                <a:cs typeface="Arial Narrow"/>
              </a:rPr>
              <a:t>a </a:t>
            </a:r>
            <a:r>
              <a:rPr sz="2400" spc="-5" dirty="0">
                <a:latin typeface="Arial Narrow"/>
                <a:cs typeface="Arial Narrow"/>
              </a:rPr>
              <a:t>number is seen, it is pushed onto </a:t>
            </a:r>
            <a:r>
              <a:rPr sz="2400" dirty="0">
                <a:latin typeface="Arial Narrow"/>
                <a:cs typeface="Arial Narrow"/>
              </a:rPr>
              <a:t>the</a:t>
            </a:r>
            <a:r>
              <a:rPr sz="2400" spc="-30" dirty="0">
                <a:latin typeface="Arial Narrow"/>
                <a:cs typeface="Arial Narrow"/>
              </a:rPr>
              <a:t> </a:t>
            </a:r>
            <a:r>
              <a:rPr sz="2400" spc="-5" dirty="0">
                <a:latin typeface="Arial Narrow"/>
                <a:cs typeface="Arial Narrow"/>
              </a:rPr>
              <a:t>stack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25269" y="3392170"/>
            <a:ext cx="1644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 Narrow"/>
                <a:cs typeface="Arial Narrow"/>
              </a:rPr>
              <a:t>–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80769" y="4244340"/>
            <a:ext cx="256540" cy="2565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677670" y="3406140"/>
            <a:ext cx="6483985" cy="119253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392430" marR="5080">
              <a:lnSpc>
                <a:spcPts val="2600"/>
              </a:lnSpc>
              <a:spcBef>
                <a:spcPts val="420"/>
              </a:spcBef>
            </a:pPr>
            <a:r>
              <a:rPr sz="2400" spc="-5" dirty="0">
                <a:latin typeface="Arial Narrow"/>
                <a:cs typeface="Arial Narrow"/>
              </a:rPr>
              <a:t>When </a:t>
            </a:r>
            <a:r>
              <a:rPr sz="2400" dirty="0">
                <a:latin typeface="Arial Narrow"/>
                <a:cs typeface="Arial Narrow"/>
              </a:rPr>
              <a:t>an </a:t>
            </a:r>
            <a:r>
              <a:rPr sz="2400" spc="-5" dirty="0">
                <a:latin typeface="Arial Narrow"/>
                <a:cs typeface="Arial Narrow"/>
              </a:rPr>
              <a:t>operator is seen, then pop two elements from  stack and push </a:t>
            </a:r>
            <a:r>
              <a:rPr sz="2400" dirty="0">
                <a:latin typeface="Arial Narrow"/>
                <a:cs typeface="Arial Narrow"/>
              </a:rPr>
              <a:t>the </a:t>
            </a:r>
            <a:r>
              <a:rPr sz="2400" spc="-5" dirty="0">
                <a:latin typeface="Arial Narrow"/>
                <a:cs typeface="Arial Narrow"/>
              </a:rPr>
              <a:t>result onto the</a:t>
            </a:r>
            <a:r>
              <a:rPr sz="2400" spc="-20" dirty="0">
                <a:latin typeface="Arial Narrow"/>
                <a:cs typeface="Arial Narrow"/>
              </a:rPr>
              <a:t> </a:t>
            </a:r>
            <a:r>
              <a:rPr sz="2400" spc="-5" dirty="0">
                <a:latin typeface="Arial Narrow"/>
                <a:cs typeface="Arial Narrow"/>
              </a:rPr>
              <a:t>stack.</a:t>
            </a:r>
            <a:endParaRPr sz="24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2800" spc="-10" dirty="0">
                <a:latin typeface="Arial Narrow"/>
                <a:cs typeface="Arial Narrow"/>
              </a:rPr>
              <a:t>Now </a:t>
            </a:r>
            <a:r>
              <a:rPr sz="2800" spc="-5" dirty="0">
                <a:latin typeface="Arial Narrow"/>
                <a:cs typeface="Arial Narrow"/>
              </a:rPr>
              <a:t>we </a:t>
            </a:r>
            <a:r>
              <a:rPr sz="2800" spc="-10" dirty="0">
                <a:latin typeface="Arial Narrow"/>
                <a:cs typeface="Arial Narrow"/>
              </a:rPr>
              <a:t>evaluate </a:t>
            </a:r>
            <a:r>
              <a:rPr sz="2800" spc="-5" dirty="0">
                <a:latin typeface="Arial Narrow"/>
                <a:cs typeface="Arial Narrow"/>
              </a:rPr>
              <a:t>the </a:t>
            </a:r>
            <a:r>
              <a:rPr sz="2800" spc="-10" dirty="0">
                <a:latin typeface="Arial Narrow"/>
                <a:cs typeface="Arial Narrow"/>
              </a:rPr>
              <a:t>following postfix</a:t>
            </a:r>
            <a:r>
              <a:rPr sz="2800" spc="25" dirty="0">
                <a:latin typeface="Arial Narrow"/>
                <a:cs typeface="Arial Narrow"/>
              </a:rPr>
              <a:t> </a:t>
            </a:r>
            <a:r>
              <a:rPr sz="2800" spc="-10" dirty="0">
                <a:latin typeface="Arial Narrow"/>
                <a:cs typeface="Arial Narrow"/>
              </a:rPr>
              <a:t>expression.</a:t>
            </a:r>
            <a:endParaRPr sz="2800">
              <a:latin typeface="Arial Narrow"/>
              <a:cs typeface="Arial Narro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43000" y="4487417"/>
            <a:ext cx="5939790" cy="982980"/>
          </a:xfrm>
          <a:prstGeom prst="rect">
            <a:avLst/>
          </a:prstGeom>
        </p:spPr>
        <p:txBody>
          <a:bodyPr vert="horz" wrap="square" lIns="0" tIns="144145" rIns="0" bIns="0" rtlCol="0">
            <a:spAutoFit/>
          </a:bodyPr>
          <a:lstStyle/>
          <a:p>
            <a:pPr marL="546735">
              <a:lnSpc>
                <a:spcPct val="100000"/>
              </a:lnSpc>
              <a:spcBef>
                <a:spcPts val="1135"/>
              </a:spcBef>
            </a:pPr>
            <a:r>
              <a:rPr sz="2800" dirty="0">
                <a:latin typeface="Arial Narrow"/>
                <a:cs typeface="Arial Narrow"/>
              </a:rPr>
              <a:t>6 5 2 3 + 8 * + 3 +</a:t>
            </a:r>
            <a:r>
              <a:rPr sz="2800" spc="-120" dirty="0">
                <a:latin typeface="Arial Narrow"/>
                <a:cs typeface="Arial Narrow"/>
              </a:rPr>
              <a:t> </a:t>
            </a:r>
            <a:r>
              <a:rPr sz="2800" dirty="0">
                <a:latin typeface="Arial Narrow"/>
                <a:cs typeface="Arial Narrow"/>
              </a:rPr>
              <a:t>*</a:t>
            </a:r>
            <a:endParaRPr sz="28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  <a:tabLst>
                <a:tab pos="469265" algn="l"/>
              </a:tabLst>
            </a:pPr>
            <a:r>
              <a:rPr sz="2000" dirty="0">
                <a:latin typeface="Arial Narrow"/>
                <a:cs typeface="Arial Narrow"/>
              </a:rPr>
              <a:t>1.	The first </a:t>
            </a:r>
            <a:r>
              <a:rPr sz="2000" spc="-5" dirty="0">
                <a:latin typeface="Arial Narrow"/>
                <a:cs typeface="Arial Narrow"/>
              </a:rPr>
              <a:t>four are placed on the </a:t>
            </a:r>
            <a:r>
              <a:rPr sz="2000" dirty="0">
                <a:latin typeface="Arial Narrow"/>
                <a:cs typeface="Arial Narrow"/>
              </a:rPr>
              <a:t>stack. The </a:t>
            </a:r>
            <a:r>
              <a:rPr sz="2000" spc="-5" dirty="0">
                <a:latin typeface="Arial Narrow"/>
                <a:cs typeface="Arial Narrow"/>
              </a:rPr>
              <a:t>resulting </a:t>
            </a:r>
            <a:r>
              <a:rPr sz="2000" dirty="0">
                <a:latin typeface="Arial Narrow"/>
                <a:cs typeface="Arial Narrow"/>
              </a:rPr>
              <a:t>stack</a:t>
            </a:r>
            <a:r>
              <a:rPr sz="2000" spc="-25" dirty="0">
                <a:latin typeface="Arial Narrow"/>
                <a:cs typeface="Arial Narrow"/>
              </a:rPr>
              <a:t> </a:t>
            </a:r>
            <a:r>
              <a:rPr sz="2000" spc="-5" dirty="0">
                <a:latin typeface="Arial Narrow"/>
                <a:cs typeface="Arial Narrow"/>
              </a:rPr>
              <a:t>is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924800" y="4419600"/>
            <a:ext cx="533400" cy="1981200"/>
          </a:xfrm>
          <a:custGeom>
            <a:avLst/>
            <a:gdLst/>
            <a:ahLst/>
            <a:cxnLst/>
            <a:rect l="l" t="t" r="r" b="b"/>
            <a:pathLst>
              <a:path w="533400" h="1981200">
                <a:moveTo>
                  <a:pt x="0" y="1905000"/>
                </a:moveTo>
                <a:lnTo>
                  <a:pt x="533400" y="1905000"/>
                </a:lnTo>
              </a:path>
              <a:path w="533400" h="1981200">
                <a:moveTo>
                  <a:pt x="533400" y="0"/>
                </a:moveTo>
                <a:lnTo>
                  <a:pt x="533400" y="1905000"/>
                </a:lnTo>
              </a:path>
              <a:path w="533400" h="1981200">
                <a:moveTo>
                  <a:pt x="0" y="1981200"/>
                </a:moveTo>
                <a:lnTo>
                  <a:pt x="0" y="762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114030" y="4447540"/>
            <a:ext cx="152400" cy="1878330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sz="2000" dirty="0">
                <a:latin typeface="Times New Roman"/>
                <a:cs typeface="Times New Roman"/>
              </a:rPr>
              <a:t>3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2000" dirty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2000" dirty="0">
                <a:latin typeface="Times New Roman"/>
                <a:cs typeface="Times New Roman"/>
              </a:rPr>
              <a:t>5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2000" dirty="0">
                <a:latin typeface="Times New Roman"/>
                <a:cs typeface="Times New Roman"/>
              </a:rPr>
              <a:t>6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26069" y="6435090"/>
            <a:ext cx="652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sta</a:t>
            </a:r>
            <a:r>
              <a:rPr sz="2400" spc="-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KHARDE</a:t>
            </a:r>
            <a:endParaRPr lang="en-US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9639" y="497840"/>
            <a:ext cx="47371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Applications of</a:t>
            </a:r>
            <a:r>
              <a:rPr sz="4400" spc="-75" dirty="0"/>
              <a:t> </a:t>
            </a:r>
            <a:r>
              <a:rPr sz="4400" dirty="0"/>
              <a:t>Stack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1687829"/>
            <a:ext cx="16827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dirty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6539" y="1709420"/>
            <a:ext cx="520573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Calibri"/>
                <a:cs typeface="Calibri"/>
              </a:rPr>
              <a:t>evaluating </a:t>
            </a:r>
            <a:r>
              <a:rPr sz="3200" spc="-1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following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postfix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26539" y="2095500"/>
            <a:ext cx="3183890" cy="120396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3200" spc="-5" dirty="0">
                <a:latin typeface="Calibri"/>
                <a:cs typeface="Calibri"/>
              </a:rPr>
              <a:t>expression.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</a:pPr>
            <a:r>
              <a:rPr sz="3200" dirty="0">
                <a:latin typeface="Calibri"/>
                <a:cs typeface="Calibri"/>
              </a:rPr>
              <a:t>6 5 2 3 + 8 * + 3 +</a:t>
            </a:r>
            <a:r>
              <a:rPr sz="3200" spc="-1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*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62600" y="2438400"/>
            <a:ext cx="533400" cy="1981200"/>
          </a:xfrm>
          <a:custGeom>
            <a:avLst/>
            <a:gdLst/>
            <a:ahLst/>
            <a:cxnLst/>
            <a:rect l="l" t="t" r="r" b="b"/>
            <a:pathLst>
              <a:path w="533400" h="1981200">
                <a:moveTo>
                  <a:pt x="0" y="1905000"/>
                </a:moveTo>
                <a:lnTo>
                  <a:pt x="533400" y="1905000"/>
                </a:lnTo>
              </a:path>
              <a:path w="533400" h="1981200">
                <a:moveTo>
                  <a:pt x="533400" y="0"/>
                </a:moveTo>
                <a:lnTo>
                  <a:pt x="533400" y="1905000"/>
                </a:lnTo>
              </a:path>
              <a:path w="533400" h="1981200">
                <a:moveTo>
                  <a:pt x="0" y="1981200"/>
                </a:moveTo>
                <a:lnTo>
                  <a:pt x="0" y="762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751829" y="2467610"/>
            <a:ext cx="152400" cy="1877060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sz="2000" dirty="0">
                <a:latin typeface="Times New Roman"/>
                <a:cs typeface="Times New Roman"/>
              </a:rPr>
              <a:t>3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2000" dirty="0">
                <a:latin typeface="Times New Roman"/>
                <a:cs typeface="Times New Roman"/>
              </a:rPr>
              <a:t>2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2000" dirty="0">
                <a:latin typeface="Times New Roman"/>
                <a:cs typeface="Times New Roman"/>
              </a:rPr>
              <a:t>5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2000" dirty="0">
                <a:latin typeface="Times New Roman"/>
                <a:cs typeface="Times New Roman"/>
              </a:rPr>
              <a:t>6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43000" y="4432808"/>
            <a:ext cx="7218045" cy="1037590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4433570">
              <a:lnSpc>
                <a:spcPct val="100000"/>
              </a:lnSpc>
              <a:spcBef>
                <a:spcPts val="254"/>
              </a:spcBef>
            </a:pPr>
            <a:r>
              <a:rPr sz="2400" spc="-5" dirty="0">
                <a:latin typeface="Times New Roman"/>
                <a:cs typeface="Times New Roman"/>
              </a:rPr>
              <a:t>stack</a:t>
            </a:r>
            <a:endParaRPr sz="24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spcBef>
                <a:spcPts val="130"/>
              </a:spcBef>
              <a:tabLst>
                <a:tab pos="469265" algn="l"/>
              </a:tabLst>
            </a:pPr>
            <a:r>
              <a:rPr sz="2000" dirty="0">
                <a:latin typeface="Arial Narrow"/>
                <a:cs typeface="Arial Narrow"/>
              </a:rPr>
              <a:t>2.	Next a + </a:t>
            </a:r>
            <a:r>
              <a:rPr sz="2000" spc="-5" dirty="0">
                <a:latin typeface="Arial Narrow"/>
                <a:cs typeface="Arial Narrow"/>
              </a:rPr>
              <a:t>is read, </a:t>
            </a:r>
            <a:r>
              <a:rPr sz="2000" dirty="0">
                <a:latin typeface="Arial Narrow"/>
                <a:cs typeface="Arial Narrow"/>
              </a:rPr>
              <a:t>so 3 </a:t>
            </a:r>
            <a:r>
              <a:rPr sz="2000" spc="-5" dirty="0">
                <a:latin typeface="Arial Narrow"/>
                <a:cs typeface="Arial Narrow"/>
              </a:rPr>
              <a:t>and </a:t>
            </a:r>
            <a:r>
              <a:rPr sz="2000" dirty="0">
                <a:latin typeface="Arial Narrow"/>
                <a:cs typeface="Arial Narrow"/>
              </a:rPr>
              <a:t>2 </a:t>
            </a:r>
            <a:r>
              <a:rPr sz="2000" spc="-5" dirty="0">
                <a:latin typeface="Arial Narrow"/>
                <a:cs typeface="Arial Narrow"/>
              </a:rPr>
              <a:t>are popped from the stack and their sum </a:t>
            </a:r>
            <a:r>
              <a:rPr sz="2000" dirty="0">
                <a:latin typeface="Arial Narrow"/>
                <a:cs typeface="Arial Narrow"/>
              </a:rPr>
              <a:t>5 </a:t>
            </a:r>
            <a:r>
              <a:rPr sz="2000" spc="-5" dirty="0">
                <a:latin typeface="Arial Narrow"/>
                <a:cs typeface="Arial Narrow"/>
              </a:rPr>
              <a:t>is  pushed.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382000" y="4419600"/>
            <a:ext cx="533400" cy="1981200"/>
          </a:xfrm>
          <a:custGeom>
            <a:avLst/>
            <a:gdLst/>
            <a:ahLst/>
            <a:cxnLst/>
            <a:rect l="l" t="t" r="r" b="b"/>
            <a:pathLst>
              <a:path w="533400" h="1981200">
                <a:moveTo>
                  <a:pt x="0" y="1905000"/>
                </a:moveTo>
                <a:lnTo>
                  <a:pt x="533400" y="1905000"/>
                </a:lnTo>
              </a:path>
              <a:path w="533400" h="1981200">
                <a:moveTo>
                  <a:pt x="533400" y="0"/>
                </a:moveTo>
                <a:lnTo>
                  <a:pt x="533400" y="1905000"/>
                </a:lnTo>
              </a:path>
              <a:path w="533400" h="1981200">
                <a:moveTo>
                  <a:pt x="0" y="1981200"/>
                </a:moveTo>
                <a:lnTo>
                  <a:pt x="0" y="762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571230" y="4912359"/>
            <a:ext cx="152400" cy="1413510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sz="2000" dirty="0">
                <a:latin typeface="Times New Roman"/>
                <a:cs typeface="Times New Roman"/>
              </a:rPr>
              <a:t>5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2000" dirty="0">
                <a:latin typeface="Times New Roman"/>
                <a:cs typeface="Times New Roman"/>
              </a:rPr>
              <a:t>5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2000" dirty="0">
                <a:latin typeface="Times New Roman"/>
                <a:cs typeface="Times New Roman"/>
              </a:rPr>
              <a:t>6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83269" y="6435090"/>
            <a:ext cx="652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sta</a:t>
            </a:r>
            <a:r>
              <a:rPr sz="2400" spc="-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KHARDE</a:t>
            </a:r>
            <a:endParaRPr lang="en-US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9639" y="497840"/>
            <a:ext cx="47371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Applications of</a:t>
            </a:r>
            <a:r>
              <a:rPr sz="4400" spc="-75" dirty="0"/>
              <a:t> </a:t>
            </a:r>
            <a:r>
              <a:rPr sz="4400" dirty="0"/>
              <a:t>Stack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69339" y="1611629"/>
            <a:ext cx="1593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8939" y="1633220"/>
            <a:ext cx="48831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Calibri"/>
                <a:cs typeface="Calibri"/>
              </a:rPr>
              <a:t>evaluating the following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postfix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78939" y="1993900"/>
            <a:ext cx="2999105" cy="1130300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3000" spc="-5" dirty="0">
                <a:latin typeface="Calibri"/>
                <a:cs typeface="Calibri"/>
              </a:rPr>
              <a:t>expression.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3000" dirty="0">
                <a:latin typeface="Calibri"/>
                <a:cs typeface="Calibri"/>
              </a:rPr>
              <a:t>6 5 2 3 + 8 * + 3 +</a:t>
            </a:r>
            <a:r>
              <a:rPr sz="3000" spc="-9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*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38800" y="2286000"/>
            <a:ext cx="533400" cy="1981200"/>
          </a:xfrm>
          <a:custGeom>
            <a:avLst/>
            <a:gdLst/>
            <a:ahLst/>
            <a:cxnLst/>
            <a:rect l="l" t="t" r="r" b="b"/>
            <a:pathLst>
              <a:path w="533400" h="1981200">
                <a:moveTo>
                  <a:pt x="0" y="1905000"/>
                </a:moveTo>
                <a:lnTo>
                  <a:pt x="533400" y="1905000"/>
                </a:lnTo>
              </a:path>
              <a:path w="533400" h="1981200">
                <a:moveTo>
                  <a:pt x="533400" y="0"/>
                </a:moveTo>
                <a:lnTo>
                  <a:pt x="533400" y="1905000"/>
                </a:lnTo>
              </a:path>
              <a:path w="533400" h="1981200">
                <a:moveTo>
                  <a:pt x="0" y="1981200"/>
                </a:moveTo>
                <a:lnTo>
                  <a:pt x="0" y="762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828029" y="2776220"/>
            <a:ext cx="152400" cy="1416050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sz="2000" dirty="0">
                <a:latin typeface="Times New Roman"/>
                <a:cs typeface="Times New Roman"/>
              </a:rPr>
              <a:t>5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2000" dirty="0">
                <a:latin typeface="Times New Roman"/>
                <a:cs typeface="Times New Roman"/>
              </a:rPr>
              <a:t>5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2000" dirty="0">
                <a:latin typeface="Times New Roman"/>
                <a:cs typeface="Times New Roman"/>
              </a:rPr>
              <a:t>6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40070" y="4301490"/>
            <a:ext cx="652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sta</a:t>
            </a:r>
            <a:r>
              <a:rPr sz="2400" spc="-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43000" y="4758690"/>
            <a:ext cx="29737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2000" dirty="0">
                <a:latin typeface="Arial Narrow"/>
                <a:cs typeface="Arial Narrow"/>
              </a:rPr>
              <a:t>3.	Next 8 </a:t>
            </a:r>
            <a:r>
              <a:rPr sz="2000" spc="-5" dirty="0">
                <a:latin typeface="Arial Narrow"/>
                <a:cs typeface="Arial Narrow"/>
              </a:rPr>
              <a:t>is read </a:t>
            </a:r>
            <a:r>
              <a:rPr sz="2000" dirty="0">
                <a:latin typeface="Arial Narrow"/>
                <a:cs typeface="Arial Narrow"/>
              </a:rPr>
              <a:t>and</a:t>
            </a:r>
            <a:r>
              <a:rPr sz="2000" spc="-70" dirty="0">
                <a:latin typeface="Arial Narrow"/>
                <a:cs typeface="Arial Narrow"/>
              </a:rPr>
              <a:t> </a:t>
            </a:r>
            <a:r>
              <a:rPr sz="2000" spc="-5" dirty="0">
                <a:latin typeface="Arial Narrow"/>
                <a:cs typeface="Arial Narrow"/>
              </a:rPr>
              <a:t>pushed.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781800" y="4419600"/>
            <a:ext cx="533400" cy="1981200"/>
          </a:xfrm>
          <a:custGeom>
            <a:avLst/>
            <a:gdLst/>
            <a:ahLst/>
            <a:cxnLst/>
            <a:rect l="l" t="t" r="r" b="b"/>
            <a:pathLst>
              <a:path w="533400" h="1981200">
                <a:moveTo>
                  <a:pt x="0" y="1905000"/>
                </a:moveTo>
                <a:lnTo>
                  <a:pt x="533400" y="1905000"/>
                </a:lnTo>
              </a:path>
              <a:path w="533400" h="1981200">
                <a:moveTo>
                  <a:pt x="533400" y="0"/>
                </a:moveTo>
                <a:lnTo>
                  <a:pt x="533400" y="1905000"/>
                </a:lnTo>
              </a:path>
              <a:path w="533400" h="1981200">
                <a:moveTo>
                  <a:pt x="0" y="1981200"/>
                </a:moveTo>
                <a:lnTo>
                  <a:pt x="0" y="762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971030" y="4447540"/>
            <a:ext cx="152400" cy="1878330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sz="2000" dirty="0">
                <a:latin typeface="Times New Roman"/>
                <a:cs typeface="Times New Roman"/>
              </a:rPr>
              <a:t>8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2000" dirty="0">
                <a:latin typeface="Times New Roman"/>
                <a:cs typeface="Times New Roman"/>
              </a:rPr>
              <a:t>5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2000" dirty="0">
                <a:latin typeface="Times New Roman"/>
                <a:cs typeface="Times New Roman"/>
              </a:rPr>
              <a:t>5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2000" dirty="0">
                <a:latin typeface="Times New Roman"/>
                <a:cs typeface="Times New Roman"/>
              </a:rPr>
              <a:t>6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83069" y="6435090"/>
            <a:ext cx="652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sta</a:t>
            </a:r>
            <a:r>
              <a:rPr sz="2400" spc="-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KHARDE</a:t>
            </a:r>
            <a:endParaRPr lang="en-US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9639" y="497840"/>
            <a:ext cx="47371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Applications of</a:t>
            </a:r>
            <a:r>
              <a:rPr sz="4400" spc="-75" dirty="0"/>
              <a:t> </a:t>
            </a:r>
            <a:r>
              <a:rPr sz="4400" dirty="0"/>
              <a:t>Stack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69339" y="1611629"/>
            <a:ext cx="1593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8939" y="1633220"/>
            <a:ext cx="48831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Calibri"/>
                <a:cs typeface="Calibri"/>
              </a:rPr>
              <a:t>evaluating the following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postfix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78939" y="1993900"/>
            <a:ext cx="2999105" cy="1130300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3000" spc="-5" dirty="0">
                <a:latin typeface="Calibri"/>
                <a:cs typeface="Calibri"/>
              </a:rPr>
              <a:t>expression.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3000" dirty="0">
                <a:latin typeface="Calibri"/>
                <a:cs typeface="Calibri"/>
              </a:rPr>
              <a:t>6 5 2 3 + 8 * + 3 +</a:t>
            </a:r>
            <a:r>
              <a:rPr sz="3000" spc="-9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*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924800" y="4419600"/>
            <a:ext cx="533400" cy="1981200"/>
          </a:xfrm>
          <a:custGeom>
            <a:avLst/>
            <a:gdLst/>
            <a:ahLst/>
            <a:cxnLst/>
            <a:rect l="l" t="t" r="r" b="b"/>
            <a:pathLst>
              <a:path w="533400" h="1981200">
                <a:moveTo>
                  <a:pt x="0" y="1905000"/>
                </a:moveTo>
                <a:lnTo>
                  <a:pt x="533400" y="1905000"/>
                </a:lnTo>
              </a:path>
              <a:path w="533400" h="1981200">
                <a:moveTo>
                  <a:pt x="533400" y="0"/>
                </a:moveTo>
                <a:lnTo>
                  <a:pt x="533400" y="1905000"/>
                </a:lnTo>
              </a:path>
              <a:path w="533400" h="1981200">
                <a:moveTo>
                  <a:pt x="0" y="1981200"/>
                </a:moveTo>
                <a:lnTo>
                  <a:pt x="0" y="762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43000" y="4301490"/>
            <a:ext cx="7435215" cy="2524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01470"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stack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469265" algn="l"/>
              </a:tabLst>
            </a:pPr>
            <a:r>
              <a:rPr sz="2000" dirty="0">
                <a:latin typeface="Arial Narrow"/>
                <a:cs typeface="Arial Narrow"/>
              </a:rPr>
              <a:t>4.	Next a * </a:t>
            </a:r>
            <a:r>
              <a:rPr sz="2000" spc="-5" dirty="0">
                <a:latin typeface="Arial Narrow"/>
                <a:cs typeface="Arial Narrow"/>
              </a:rPr>
              <a:t>is seen </a:t>
            </a:r>
            <a:r>
              <a:rPr sz="2000" dirty="0">
                <a:latin typeface="Arial Narrow"/>
                <a:cs typeface="Arial Narrow"/>
              </a:rPr>
              <a:t>so 8 and 5 are </a:t>
            </a:r>
            <a:r>
              <a:rPr sz="2000" spc="-5" dirty="0">
                <a:latin typeface="Arial Narrow"/>
                <a:cs typeface="Arial Narrow"/>
              </a:rPr>
              <a:t>popped </a:t>
            </a:r>
            <a:r>
              <a:rPr sz="2000" dirty="0">
                <a:latin typeface="Arial Narrow"/>
                <a:cs typeface="Arial Narrow"/>
              </a:rPr>
              <a:t>as 8 * 5 = </a:t>
            </a:r>
            <a:r>
              <a:rPr sz="2000" spc="-5" dirty="0">
                <a:latin typeface="Arial Narrow"/>
                <a:cs typeface="Arial Narrow"/>
              </a:rPr>
              <a:t>40 is</a:t>
            </a:r>
            <a:r>
              <a:rPr sz="2000" spc="-85" dirty="0">
                <a:latin typeface="Arial Narrow"/>
                <a:cs typeface="Arial Narrow"/>
              </a:rPr>
              <a:t> </a:t>
            </a:r>
            <a:r>
              <a:rPr sz="2000" spc="-5" dirty="0">
                <a:latin typeface="Arial Narrow"/>
                <a:cs typeface="Arial Narrow"/>
              </a:rPr>
              <a:t>pushed</a:t>
            </a:r>
            <a:endParaRPr sz="2000">
              <a:latin typeface="Arial Narrow"/>
              <a:cs typeface="Arial Narrow"/>
            </a:endParaRPr>
          </a:p>
          <a:p>
            <a:pPr marL="6812280" algn="ctr">
              <a:lnSpc>
                <a:spcPct val="100000"/>
              </a:lnSpc>
              <a:spcBef>
                <a:spcPts val="650"/>
              </a:spcBef>
            </a:pPr>
            <a:r>
              <a:rPr sz="2000" dirty="0">
                <a:latin typeface="Times New Roman"/>
                <a:cs typeface="Times New Roman"/>
              </a:rPr>
              <a:t>40</a:t>
            </a:r>
            <a:endParaRPr sz="2000">
              <a:latin typeface="Times New Roman"/>
              <a:cs typeface="Times New Roman"/>
            </a:endParaRPr>
          </a:p>
          <a:p>
            <a:pPr marL="6814184" algn="ctr">
              <a:lnSpc>
                <a:spcPct val="100000"/>
              </a:lnSpc>
              <a:spcBef>
                <a:spcPts val="1240"/>
              </a:spcBef>
            </a:pPr>
            <a:r>
              <a:rPr sz="2000" dirty="0">
                <a:latin typeface="Times New Roman"/>
                <a:cs typeface="Times New Roman"/>
              </a:rPr>
              <a:t>5</a:t>
            </a:r>
            <a:endParaRPr sz="2000">
              <a:latin typeface="Times New Roman"/>
              <a:cs typeface="Times New Roman"/>
            </a:endParaRPr>
          </a:p>
          <a:p>
            <a:pPr marL="6814184" algn="ctr">
              <a:lnSpc>
                <a:spcPct val="100000"/>
              </a:lnSpc>
              <a:spcBef>
                <a:spcPts val="1250"/>
              </a:spcBef>
            </a:pPr>
            <a:r>
              <a:rPr sz="2000" dirty="0">
                <a:latin typeface="Times New Roman"/>
                <a:cs typeface="Times New Roman"/>
              </a:rPr>
              <a:t>6</a:t>
            </a:r>
            <a:endParaRPr sz="2000">
              <a:latin typeface="Times New Roman"/>
              <a:cs typeface="Times New Roman"/>
            </a:endParaRPr>
          </a:p>
          <a:p>
            <a:pPr marL="6783070" algn="ctr">
              <a:lnSpc>
                <a:spcPct val="100000"/>
              </a:lnSpc>
              <a:spcBef>
                <a:spcPts val="1060"/>
              </a:spcBef>
            </a:pPr>
            <a:r>
              <a:rPr sz="2400" dirty="0">
                <a:latin typeface="Times New Roman"/>
                <a:cs typeface="Times New Roman"/>
              </a:rPr>
              <a:t>sta</a:t>
            </a:r>
            <a:r>
              <a:rPr sz="2400" spc="-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334000" y="2286000"/>
            <a:ext cx="533400" cy="1981200"/>
          </a:xfrm>
          <a:custGeom>
            <a:avLst/>
            <a:gdLst/>
            <a:ahLst/>
            <a:cxnLst/>
            <a:rect l="l" t="t" r="r" b="b"/>
            <a:pathLst>
              <a:path w="533400" h="1981200">
                <a:moveTo>
                  <a:pt x="0" y="1905000"/>
                </a:moveTo>
                <a:lnTo>
                  <a:pt x="533400" y="1905000"/>
                </a:lnTo>
              </a:path>
              <a:path w="533400" h="1981200">
                <a:moveTo>
                  <a:pt x="533400" y="0"/>
                </a:moveTo>
                <a:lnTo>
                  <a:pt x="533400" y="1905000"/>
                </a:lnTo>
              </a:path>
              <a:path w="533400" h="1981200">
                <a:moveTo>
                  <a:pt x="0" y="1981200"/>
                </a:moveTo>
                <a:lnTo>
                  <a:pt x="0" y="762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523229" y="2315210"/>
            <a:ext cx="152400" cy="1877060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sz="2000" dirty="0">
                <a:latin typeface="Times New Roman"/>
                <a:cs typeface="Times New Roman"/>
              </a:rPr>
              <a:t>8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sz="2000" dirty="0">
                <a:latin typeface="Times New Roman"/>
                <a:cs typeface="Times New Roman"/>
              </a:rPr>
              <a:t>5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2000" dirty="0">
                <a:latin typeface="Times New Roman"/>
                <a:cs typeface="Times New Roman"/>
              </a:rPr>
              <a:t>5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2000" dirty="0">
                <a:latin typeface="Times New Roman"/>
                <a:cs typeface="Times New Roman"/>
              </a:rPr>
              <a:t>6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KHARDE</a:t>
            </a:r>
            <a:endParaRPr lang="en-US"/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9639" y="497840"/>
            <a:ext cx="47371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Applications of</a:t>
            </a:r>
            <a:r>
              <a:rPr sz="4400" spc="-75" dirty="0"/>
              <a:t> </a:t>
            </a:r>
            <a:r>
              <a:rPr sz="4400" dirty="0"/>
              <a:t>Stack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69339" y="1611629"/>
            <a:ext cx="1593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8939" y="1633220"/>
            <a:ext cx="48831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Calibri"/>
                <a:cs typeface="Calibri"/>
              </a:rPr>
              <a:t>evaluating the following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postfix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78939" y="1993900"/>
            <a:ext cx="2999105" cy="1130300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3000" spc="-5" dirty="0">
                <a:latin typeface="Calibri"/>
                <a:cs typeface="Calibri"/>
              </a:rPr>
              <a:t>expression.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3000" dirty="0">
                <a:latin typeface="Calibri"/>
                <a:cs typeface="Calibri"/>
              </a:rPr>
              <a:t>6 5 2 3 + 8 * + 3 +</a:t>
            </a:r>
            <a:r>
              <a:rPr sz="3000" spc="-9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*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34000" y="2133600"/>
            <a:ext cx="533400" cy="1981200"/>
          </a:xfrm>
          <a:custGeom>
            <a:avLst/>
            <a:gdLst/>
            <a:ahLst/>
            <a:cxnLst/>
            <a:rect l="l" t="t" r="r" b="b"/>
            <a:pathLst>
              <a:path w="533400" h="1981200">
                <a:moveTo>
                  <a:pt x="0" y="1905000"/>
                </a:moveTo>
                <a:lnTo>
                  <a:pt x="533400" y="1905000"/>
                </a:lnTo>
              </a:path>
              <a:path w="533400" h="1981200">
                <a:moveTo>
                  <a:pt x="533400" y="0"/>
                </a:moveTo>
                <a:lnTo>
                  <a:pt x="533400" y="1905000"/>
                </a:lnTo>
              </a:path>
              <a:path w="533400" h="1981200">
                <a:moveTo>
                  <a:pt x="0" y="1981200"/>
                </a:moveTo>
                <a:lnTo>
                  <a:pt x="0" y="762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535929" y="2626360"/>
            <a:ext cx="280670" cy="1413510"/>
          </a:xfrm>
          <a:prstGeom prst="rect">
            <a:avLst/>
          </a:prstGeom>
        </p:spPr>
        <p:txBody>
          <a:bodyPr vert="horz" wrap="square" lIns="0" tIns="170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40"/>
              </a:spcBef>
            </a:pPr>
            <a:r>
              <a:rPr sz="2000" spc="5" dirty="0">
                <a:latin typeface="Times New Roman"/>
                <a:cs typeface="Times New Roman"/>
              </a:rPr>
              <a:t>4</a:t>
            </a:r>
            <a:r>
              <a:rPr sz="2000" dirty="0">
                <a:latin typeface="Times New Roman"/>
                <a:cs typeface="Times New Roman"/>
              </a:rPr>
              <a:t>0</a:t>
            </a:r>
            <a:endParaRPr sz="20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1240"/>
              </a:spcBef>
            </a:pPr>
            <a:r>
              <a:rPr sz="2000" dirty="0">
                <a:latin typeface="Times New Roman"/>
                <a:cs typeface="Times New Roman"/>
              </a:rPr>
              <a:t>5</a:t>
            </a:r>
            <a:endParaRPr sz="20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1250"/>
              </a:spcBef>
            </a:pPr>
            <a:r>
              <a:rPr sz="2000" dirty="0">
                <a:latin typeface="Times New Roman"/>
                <a:cs typeface="Times New Roman"/>
              </a:rPr>
              <a:t>6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382000" y="4419600"/>
            <a:ext cx="533400" cy="1981200"/>
          </a:xfrm>
          <a:custGeom>
            <a:avLst/>
            <a:gdLst/>
            <a:ahLst/>
            <a:cxnLst/>
            <a:rect l="l" t="t" r="r" b="b"/>
            <a:pathLst>
              <a:path w="533400" h="1981200">
                <a:moveTo>
                  <a:pt x="0" y="1905000"/>
                </a:moveTo>
                <a:lnTo>
                  <a:pt x="533400" y="1905000"/>
                </a:lnTo>
              </a:path>
              <a:path w="533400" h="1981200">
                <a:moveTo>
                  <a:pt x="533400" y="0"/>
                </a:moveTo>
                <a:lnTo>
                  <a:pt x="533400" y="1905000"/>
                </a:lnTo>
              </a:path>
              <a:path w="533400" h="1981200">
                <a:moveTo>
                  <a:pt x="0" y="1981200"/>
                </a:moveTo>
                <a:lnTo>
                  <a:pt x="0" y="762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43000" y="3947921"/>
            <a:ext cx="7892415" cy="2878455"/>
          </a:xfrm>
          <a:prstGeom prst="rect">
            <a:avLst/>
          </a:prstGeom>
        </p:spPr>
        <p:txBody>
          <a:bodyPr vert="horz" wrap="square" lIns="0" tIns="213995" rIns="0" bIns="0" rtlCol="0">
            <a:spAutoFit/>
          </a:bodyPr>
          <a:lstStyle/>
          <a:p>
            <a:pPr marL="1144270" algn="ctr">
              <a:lnSpc>
                <a:spcPct val="100000"/>
              </a:lnSpc>
              <a:spcBef>
                <a:spcPts val="1685"/>
              </a:spcBef>
            </a:pPr>
            <a:r>
              <a:rPr sz="2400" spc="-5" dirty="0">
                <a:latin typeface="Times New Roman"/>
                <a:cs typeface="Times New Roman"/>
              </a:rPr>
              <a:t>stack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15"/>
              </a:spcBef>
              <a:tabLst>
                <a:tab pos="469265" algn="l"/>
              </a:tabLst>
            </a:pPr>
            <a:r>
              <a:rPr sz="2000" dirty="0">
                <a:latin typeface="Arial Narrow"/>
                <a:cs typeface="Arial Narrow"/>
              </a:rPr>
              <a:t>5.	Next a + </a:t>
            </a:r>
            <a:r>
              <a:rPr sz="2000" spc="-5" dirty="0">
                <a:latin typeface="Arial Narrow"/>
                <a:cs typeface="Arial Narrow"/>
              </a:rPr>
              <a:t>is </a:t>
            </a:r>
            <a:r>
              <a:rPr sz="2000" dirty="0">
                <a:latin typeface="Arial Narrow"/>
                <a:cs typeface="Arial Narrow"/>
              </a:rPr>
              <a:t>read so </a:t>
            </a:r>
            <a:r>
              <a:rPr sz="2000" spc="-5" dirty="0">
                <a:latin typeface="Arial Narrow"/>
                <a:cs typeface="Arial Narrow"/>
              </a:rPr>
              <a:t>40 </a:t>
            </a:r>
            <a:r>
              <a:rPr sz="2000" dirty="0">
                <a:latin typeface="Arial Narrow"/>
                <a:cs typeface="Arial Narrow"/>
              </a:rPr>
              <a:t>and 5 are </a:t>
            </a:r>
            <a:r>
              <a:rPr sz="2000" spc="-5" dirty="0">
                <a:latin typeface="Arial Narrow"/>
                <a:cs typeface="Arial Narrow"/>
              </a:rPr>
              <a:t>popped </a:t>
            </a:r>
            <a:r>
              <a:rPr sz="2000" dirty="0">
                <a:latin typeface="Arial Narrow"/>
                <a:cs typeface="Arial Narrow"/>
              </a:rPr>
              <a:t>and </a:t>
            </a:r>
            <a:r>
              <a:rPr sz="2000" spc="-5" dirty="0">
                <a:latin typeface="Arial Narrow"/>
                <a:cs typeface="Arial Narrow"/>
              </a:rPr>
              <a:t>40 </a:t>
            </a:r>
            <a:r>
              <a:rPr sz="2000" dirty="0">
                <a:latin typeface="Arial Narrow"/>
                <a:cs typeface="Arial Narrow"/>
              </a:rPr>
              <a:t>+ 5 = </a:t>
            </a:r>
            <a:r>
              <a:rPr sz="2000" spc="-5" dirty="0">
                <a:latin typeface="Arial Narrow"/>
                <a:cs typeface="Arial Narrow"/>
              </a:rPr>
              <a:t>45 is</a:t>
            </a:r>
            <a:r>
              <a:rPr sz="2000" spc="-75" dirty="0">
                <a:latin typeface="Arial Narrow"/>
                <a:cs typeface="Arial Narrow"/>
              </a:rPr>
              <a:t> </a:t>
            </a:r>
            <a:r>
              <a:rPr sz="2000" spc="-5" dirty="0">
                <a:latin typeface="Arial Narrow"/>
                <a:cs typeface="Arial Narrow"/>
              </a:rPr>
              <a:t>pushed.</a:t>
            </a:r>
            <a:endParaRPr sz="20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2300">
              <a:latin typeface="Arial Narrow"/>
              <a:cs typeface="Arial Narrow"/>
            </a:endParaRPr>
          </a:p>
          <a:p>
            <a:pPr marL="7377430">
              <a:lnSpc>
                <a:spcPct val="100000"/>
              </a:lnSpc>
              <a:spcBef>
                <a:spcPts val="1615"/>
              </a:spcBef>
            </a:pPr>
            <a:r>
              <a:rPr sz="2000" dirty="0">
                <a:latin typeface="Times New Roman"/>
                <a:cs typeface="Times New Roman"/>
              </a:rPr>
              <a:t>45</a:t>
            </a:r>
            <a:endParaRPr sz="2000">
              <a:latin typeface="Times New Roman"/>
              <a:cs typeface="Times New Roman"/>
            </a:endParaRPr>
          </a:p>
          <a:p>
            <a:pPr marL="7440930">
              <a:lnSpc>
                <a:spcPct val="100000"/>
              </a:lnSpc>
              <a:spcBef>
                <a:spcPts val="1250"/>
              </a:spcBef>
            </a:pPr>
            <a:r>
              <a:rPr sz="2000" dirty="0">
                <a:latin typeface="Times New Roman"/>
                <a:cs typeface="Times New Roman"/>
              </a:rPr>
              <a:t>6</a:t>
            </a:r>
            <a:endParaRPr sz="2000">
              <a:latin typeface="Times New Roman"/>
              <a:cs typeface="Times New Roman"/>
            </a:endParaRPr>
          </a:p>
          <a:p>
            <a:pPr marL="7252970">
              <a:lnSpc>
                <a:spcPct val="100000"/>
              </a:lnSpc>
              <a:spcBef>
                <a:spcPts val="1100"/>
              </a:spcBef>
            </a:pPr>
            <a:r>
              <a:rPr sz="2400" dirty="0">
                <a:latin typeface="Times New Roman"/>
                <a:cs typeface="Times New Roman"/>
              </a:rPr>
              <a:t>sta</a:t>
            </a:r>
            <a:r>
              <a:rPr sz="2400" spc="-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KHARDE</a:t>
            </a:r>
            <a:endParaRPr lang="en-US"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9639" y="497840"/>
            <a:ext cx="47371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Applications of</a:t>
            </a:r>
            <a:r>
              <a:rPr sz="4400" spc="-75" dirty="0"/>
              <a:t> </a:t>
            </a:r>
            <a:r>
              <a:rPr sz="4400" dirty="0"/>
              <a:t>Stack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69339" y="1611629"/>
            <a:ext cx="1593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8939" y="1633220"/>
            <a:ext cx="48831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Calibri"/>
                <a:cs typeface="Calibri"/>
              </a:rPr>
              <a:t>evaluating the following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postfix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78939" y="1993900"/>
            <a:ext cx="2999105" cy="1130300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3000" spc="-5" dirty="0">
                <a:latin typeface="Calibri"/>
                <a:cs typeface="Calibri"/>
              </a:rPr>
              <a:t>expression.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3000" dirty="0">
                <a:latin typeface="Calibri"/>
                <a:cs typeface="Calibri"/>
              </a:rPr>
              <a:t>6 5 2 3 + 8 * + 3 +</a:t>
            </a:r>
            <a:r>
              <a:rPr sz="3000" spc="-9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*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43000" y="4682490"/>
            <a:ext cx="20243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2000" dirty="0">
                <a:latin typeface="Arial Narrow"/>
                <a:cs typeface="Arial Narrow"/>
              </a:rPr>
              <a:t>6.	Now 3 </a:t>
            </a:r>
            <a:r>
              <a:rPr sz="2000" spc="-5" dirty="0">
                <a:latin typeface="Arial Narrow"/>
                <a:cs typeface="Arial Narrow"/>
              </a:rPr>
              <a:t>is</a:t>
            </a:r>
            <a:r>
              <a:rPr sz="2000" spc="-70" dirty="0">
                <a:latin typeface="Arial Narrow"/>
                <a:cs typeface="Arial Narrow"/>
              </a:rPr>
              <a:t> </a:t>
            </a:r>
            <a:r>
              <a:rPr sz="2000" spc="-5" dirty="0">
                <a:latin typeface="Arial Narrow"/>
                <a:cs typeface="Arial Narrow"/>
              </a:rPr>
              <a:t>pushed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81600" y="2133600"/>
            <a:ext cx="533400" cy="1981200"/>
          </a:xfrm>
          <a:custGeom>
            <a:avLst/>
            <a:gdLst/>
            <a:ahLst/>
            <a:cxnLst/>
            <a:rect l="l" t="t" r="r" b="b"/>
            <a:pathLst>
              <a:path w="533400" h="1981200">
                <a:moveTo>
                  <a:pt x="0" y="1905000"/>
                </a:moveTo>
                <a:lnTo>
                  <a:pt x="533400" y="1905000"/>
                </a:lnTo>
              </a:path>
              <a:path w="533400" h="1981200">
                <a:moveTo>
                  <a:pt x="533400" y="0"/>
                </a:moveTo>
                <a:lnTo>
                  <a:pt x="533400" y="1905000"/>
                </a:lnTo>
              </a:path>
              <a:path w="533400" h="1981200">
                <a:moveTo>
                  <a:pt x="0" y="1981200"/>
                </a:moveTo>
                <a:lnTo>
                  <a:pt x="0" y="762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182870" y="3082290"/>
            <a:ext cx="652145" cy="1457960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36525">
              <a:lnSpc>
                <a:spcPct val="100000"/>
              </a:lnSpc>
              <a:spcBef>
                <a:spcPts val="1350"/>
              </a:spcBef>
            </a:pPr>
            <a:r>
              <a:rPr sz="2000" dirty="0">
                <a:latin typeface="Times New Roman"/>
                <a:cs typeface="Times New Roman"/>
              </a:rPr>
              <a:t>45</a:t>
            </a:r>
            <a:endParaRPr sz="2000">
              <a:latin typeface="Times New Roman"/>
              <a:cs typeface="Times New Roman"/>
            </a:endParaRPr>
          </a:p>
          <a:p>
            <a:pPr marL="200025">
              <a:lnSpc>
                <a:spcPct val="100000"/>
              </a:lnSpc>
              <a:spcBef>
                <a:spcPts val="1250"/>
              </a:spcBef>
            </a:pPr>
            <a:r>
              <a:rPr sz="2000" dirty="0">
                <a:latin typeface="Times New Roman"/>
                <a:cs typeface="Times New Roman"/>
              </a:rPr>
              <a:t>6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400" dirty="0">
                <a:latin typeface="Times New Roman"/>
                <a:cs typeface="Times New Roman"/>
              </a:rPr>
              <a:t>sta</a:t>
            </a:r>
            <a:r>
              <a:rPr sz="2400" spc="-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477000" y="4419600"/>
            <a:ext cx="533400" cy="1981200"/>
          </a:xfrm>
          <a:custGeom>
            <a:avLst/>
            <a:gdLst/>
            <a:ahLst/>
            <a:cxnLst/>
            <a:rect l="l" t="t" r="r" b="b"/>
            <a:pathLst>
              <a:path w="533400" h="1981200">
                <a:moveTo>
                  <a:pt x="0" y="1905000"/>
                </a:moveTo>
                <a:lnTo>
                  <a:pt x="533400" y="1905000"/>
                </a:lnTo>
              </a:path>
              <a:path w="533400" h="1981200">
                <a:moveTo>
                  <a:pt x="533400" y="0"/>
                </a:moveTo>
                <a:lnTo>
                  <a:pt x="533400" y="1905000"/>
                </a:lnTo>
              </a:path>
              <a:path w="533400" h="1981200">
                <a:moveTo>
                  <a:pt x="0" y="1981200"/>
                </a:moveTo>
                <a:lnTo>
                  <a:pt x="0" y="762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478270" y="4904740"/>
            <a:ext cx="652145" cy="1921510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200025">
              <a:lnSpc>
                <a:spcPct val="100000"/>
              </a:lnSpc>
              <a:spcBef>
                <a:spcPts val="1350"/>
              </a:spcBef>
            </a:pPr>
            <a:r>
              <a:rPr sz="2000" dirty="0">
                <a:latin typeface="Times New Roman"/>
                <a:cs typeface="Times New Roman"/>
              </a:rPr>
              <a:t>3</a:t>
            </a:r>
            <a:endParaRPr sz="2000">
              <a:latin typeface="Times New Roman"/>
              <a:cs typeface="Times New Roman"/>
            </a:endParaRPr>
          </a:p>
          <a:p>
            <a:pPr marL="136525">
              <a:lnSpc>
                <a:spcPct val="100000"/>
              </a:lnSpc>
              <a:spcBef>
                <a:spcPts val="1250"/>
              </a:spcBef>
            </a:pPr>
            <a:r>
              <a:rPr sz="2000" dirty="0">
                <a:latin typeface="Times New Roman"/>
                <a:cs typeface="Times New Roman"/>
              </a:rPr>
              <a:t>45</a:t>
            </a:r>
            <a:endParaRPr sz="2000">
              <a:latin typeface="Times New Roman"/>
              <a:cs typeface="Times New Roman"/>
            </a:endParaRPr>
          </a:p>
          <a:p>
            <a:pPr marL="200025">
              <a:lnSpc>
                <a:spcPct val="100000"/>
              </a:lnSpc>
              <a:spcBef>
                <a:spcPts val="1250"/>
              </a:spcBef>
            </a:pPr>
            <a:r>
              <a:rPr sz="2000" dirty="0">
                <a:latin typeface="Times New Roman"/>
                <a:cs typeface="Times New Roman"/>
              </a:rPr>
              <a:t>6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400" spc="-10" dirty="0">
                <a:latin typeface="Times New Roman"/>
                <a:cs typeface="Times New Roman"/>
              </a:rPr>
              <a:t>s</a:t>
            </a:r>
            <a:r>
              <a:rPr sz="2400" spc="10" dirty="0">
                <a:latin typeface="Times New Roman"/>
                <a:cs typeface="Times New Roman"/>
              </a:rPr>
              <a:t>t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ck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KHARDE</a:t>
            </a:r>
            <a:endParaRPr lang="en-US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9639" y="497840"/>
            <a:ext cx="47371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Applications of</a:t>
            </a:r>
            <a:r>
              <a:rPr sz="4400" spc="-75" dirty="0"/>
              <a:t> </a:t>
            </a:r>
            <a:r>
              <a:rPr sz="4400" dirty="0"/>
              <a:t>Stack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69339" y="1611629"/>
            <a:ext cx="1593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8939" y="1633220"/>
            <a:ext cx="48831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Calibri"/>
                <a:cs typeface="Calibri"/>
              </a:rPr>
              <a:t>evaluating the following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postfix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78939" y="1993900"/>
            <a:ext cx="2999105" cy="1130300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3000" spc="-5" dirty="0">
                <a:latin typeface="Calibri"/>
                <a:cs typeface="Calibri"/>
              </a:rPr>
              <a:t>expression.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3000" dirty="0">
                <a:latin typeface="Calibri"/>
                <a:cs typeface="Calibri"/>
              </a:rPr>
              <a:t>6 5 2 3 + 8 * + 3 +</a:t>
            </a:r>
            <a:r>
              <a:rPr sz="3000" spc="-9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*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943600" y="2286000"/>
            <a:ext cx="533400" cy="1981200"/>
          </a:xfrm>
          <a:custGeom>
            <a:avLst/>
            <a:gdLst/>
            <a:ahLst/>
            <a:cxnLst/>
            <a:rect l="l" t="t" r="r" b="b"/>
            <a:pathLst>
              <a:path w="533400" h="1981200">
                <a:moveTo>
                  <a:pt x="0" y="1905000"/>
                </a:moveTo>
                <a:lnTo>
                  <a:pt x="533400" y="1905000"/>
                </a:lnTo>
              </a:path>
              <a:path w="533400" h="1981200">
                <a:moveTo>
                  <a:pt x="533400" y="0"/>
                </a:moveTo>
                <a:lnTo>
                  <a:pt x="533400" y="1905000"/>
                </a:lnTo>
              </a:path>
              <a:path w="533400" h="1981200">
                <a:moveTo>
                  <a:pt x="0" y="1981200"/>
                </a:moveTo>
                <a:lnTo>
                  <a:pt x="0" y="7620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069329" y="2771140"/>
            <a:ext cx="280670" cy="1416050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350"/>
              </a:spcBef>
            </a:pPr>
            <a:r>
              <a:rPr sz="2000" dirty="0">
                <a:latin typeface="Times New Roman"/>
                <a:cs typeface="Times New Roman"/>
              </a:rPr>
              <a:t>3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2000" spc="5" dirty="0">
                <a:latin typeface="Times New Roman"/>
                <a:cs typeface="Times New Roman"/>
              </a:rPr>
              <a:t>4</a:t>
            </a:r>
            <a:r>
              <a:rPr sz="2000" dirty="0">
                <a:latin typeface="Times New Roman"/>
                <a:cs typeface="Times New Roman"/>
              </a:rPr>
              <a:t>5</a:t>
            </a:r>
            <a:endParaRPr sz="20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1250"/>
              </a:spcBef>
            </a:pPr>
            <a:r>
              <a:rPr sz="2000" dirty="0">
                <a:latin typeface="Times New Roman"/>
                <a:cs typeface="Times New Roman"/>
              </a:rPr>
              <a:t>6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924800" y="5029200"/>
            <a:ext cx="533400" cy="1371600"/>
          </a:xfrm>
          <a:custGeom>
            <a:avLst/>
            <a:gdLst/>
            <a:ahLst/>
            <a:cxnLst/>
            <a:rect l="l" t="t" r="r" b="b"/>
            <a:pathLst>
              <a:path w="533400" h="1371600">
                <a:moveTo>
                  <a:pt x="0" y="1295400"/>
                </a:moveTo>
                <a:lnTo>
                  <a:pt x="533400" y="1295400"/>
                </a:lnTo>
              </a:path>
              <a:path w="533400" h="1371600">
                <a:moveTo>
                  <a:pt x="533400" y="0"/>
                </a:moveTo>
                <a:lnTo>
                  <a:pt x="533400" y="1295400"/>
                </a:lnTo>
              </a:path>
              <a:path w="533400" h="1371600">
                <a:moveTo>
                  <a:pt x="0" y="137160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43000" y="4301490"/>
            <a:ext cx="7880984" cy="2524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1457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stack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469265" algn="l"/>
              </a:tabLst>
            </a:pPr>
            <a:r>
              <a:rPr sz="2000" dirty="0">
                <a:latin typeface="Arial Narrow"/>
                <a:cs typeface="Arial Narrow"/>
              </a:rPr>
              <a:t>7.	Next </a:t>
            </a:r>
            <a:r>
              <a:rPr sz="2000" spc="-5" dirty="0">
                <a:latin typeface="Arial Narrow"/>
                <a:cs typeface="Arial Narrow"/>
              </a:rPr>
              <a:t>symbol is </a:t>
            </a:r>
            <a:r>
              <a:rPr sz="2000" dirty="0">
                <a:latin typeface="Arial Narrow"/>
                <a:cs typeface="Arial Narrow"/>
              </a:rPr>
              <a:t>+ so </a:t>
            </a:r>
            <a:r>
              <a:rPr sz="2000" spc="-5" dirty="0">
                <a:latin typeface="Arial Narrow"/>
                <a:cs typeface="Arial Narrow"/>
              </a:rPr>
              <a:t>pops </a:t>
            </a:r>
            <a:r>
              <a:rPr sz="2000" dirty="0">
                <a:latin typeface="Arial Narrow"/>
                <a:cs typeface="Arial Narrow"/>
              </a:rPr>
              <a:t>3 and </a:t>
            </a:r>
            <a:r>
              <a:rPr sz="2000" spc="-5" dirty="0">
                <a:latin typeface="Arial Narrow"/>
                <a:cs typeface="Arial Narrow"/>
              </a:rPr>
              <a:t>45 </a:t>
            </a:r>
            <a:r>
              <a:rPr sz="2000" dirty="0">
                <a:latin typeface="Arial Narrow"/>
                <a:cs typeface="Arial Narrow"/>
              </a:rPr>
              <a:t>and </a:t>
            </a:r>
            <a:r>
              <a:rPr sz="2000" spc="-5" dirty="0">
                <a:latin typeface="Arial Narrow"/>
                <a:cs typeface="Arial Narrow"/>
              </a:rPr>
              <a:t>pushes 45 </a:t>
            </a:r>
            <a:r>
              <a:rPr sz="2000" dirty="0">
                <a:latin typeface="Arial Narrow"/>
                <a:cs typeface="Arial Narrow"/>
              </a:rPr>
              <a:t>+ 3 = </a:t>
            </a:r>
            <a:r>
              <a:rPr sz="2000" spc="-5" dirty="0">
                <a:latin typeface="Arial Narrow"/>
                <a:cs typeface="Arial Narrow"/>
              </a:rPr>
              <a:t>48, </a:t>
            </a:r>
            <a:r>
              <a:rPr sz="2000" dirty="0">
                <a:latin typeface="Arial Narrow"/>
                <a:cs typeface="Arial Narrow"/>
              </a:rPr>
              <a:t>so </a:t>
            </a:r>
            <a:r>
              <a:rPr sz="2000" spc="-5" dirty="0">
                <a:latin typeface="Arial Narrow"/>
                <a:cs typeface="Arial Narrow"/>
              </a:rPr>
              <a:t>push 48 in</a:t>
            </a:r>
            <a:r>
              <a:rPr sz="2000" spc="-35" dirty="0">
                <a:latin typeface="Arial Narrow"/>
                <a:cs typeface="Arial Narrow"/>
              </a:rPr>
              <a:t> </a:t>
            </a:r>
            <a:r>
              <a:rPr sz="2000" dirty="0">
                <a:latin typeface="Arial Narrow"/>
                <a:cs typeface="Arial Narrow"/>
              </a:rPr>
              <a:t>stack.</a:t>
            </a:r>
            <a:endParaRPr sz="20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</a:pPr>
            <a:endParaRPr sz="2300">
              <a:latin typeface="Arial Narrow"/>
              <a:cs typeface="Arial Narrow"/>
            </a:endParaRPr>
          </a:p>
          <a:p>
            <a:pPr marL="6920230">
              <a:lnSpc>
                <a:spcPct val="100000"/>
              </a:lnSpc>
              <a:spcBef>
                <a:spcPts val="1610"/>
              </a:spcBef>
            </a:pPr>
            <a:r>
              <a:rPr sz="2000" dirty="0">
                <a:latin typeface="Times New Roman"/>
                <a:cs typeface="Times New Roman"/>
              </a:rPr>
              <a:t>48</a:t>
            </a:r>
            <a:endParaRPr sz="2000">
              <a:latin typeface="Times New Roman"/>
              <a:cs typeface="Times New Roman"/>
            </a:endParaRPr>
          </a:p>
          <a:p>
            <a:pPr marL="6983730">
              <a:lnSpc>
                <a:spcPct val="100000"/>
              </a:lnSpc>
              <a:spcBef>
                <a:spcPts val="1250"/>
              </a:spcBef>
            </a:pPr>
            <a:r>
              <a:rPr sz="2000" dirty="0">
                <a:latin typeface="Times New Roman"/>
                <a:cs typeface="Times New Roman"/>
              </a:rPr>
              <a:t>6</a:t>
            </a:r>
            <a:endParaRPr sz="2000">
              <a:latin typeface="Times New Roman"/>
              <a:cs typeface="Times New Roman"/>
            </a:endParaRPr>
          </a:p>
          <a:p>
            <a:pPr marL="6795770">
              <a:lnSpc>
                <a:spcPct val="100000"/>
              </a:lnSpc>
              <a:spcBef>
                <a:spcPts val="1100"/>
              </a:spcBef>
            </a:pPr>
            <a:r>
              <a:rPr sz="2400" spc="-5" dirty="0">
                <a:latin typeface="Times New Roman"/>
                <a:cs typeface="Times New Roman"/>
              </a:rPr>
              <a:t>stack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KHARDE</a:t>
            </a:r>
            <a:endParaRPr lang="en-US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9639" y="497840"/>
            <a:ext cx="47371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Applications of</a:t>
            </a:r>
            <a:r>
              <a:rPr sz="4400" spc="-75" dirty="0"/>
              <a:t> </a:t>
            </a:r>
            <a:r>
              <a:rPr sz="4400" dirty="0"/>
              <a:t>Stack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69339" y="1611629"/>
            <a:ext cx="1593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8939" y="1633220"/>
            <a:ext cx="48831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Calibri"/>
                <a:cs typeface="Calibri"/>
              </a:rPr>
              <a:t>evaluating the following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postfix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78939" y="1993900"/>
            <a:ext cx="2999105" cy="1130300"/>
          </a:xfrm>
          <a:prstGeom prst="rect">
            <a:avLst/>
          </a:prstGeom>
        </p:spPr>
        <p:txBody>
          <a:bodyPr vert="horz" wrap="square" lIns="0" tIns="1079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0"/>
              </a:spcBef>
            </a:pPr>
            <a:r>
              <a:rPr sz="3000" spc="-5" dirty="0">
                <a:latin typeface="Calibri"/>
                <a:cs typeface="Calibri"/>
              </a:rPr>
              <a:t>expression.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3000" dirty="0">
                <a:latin typeface="Calibri"/>
                <a:cs typeface="Calibri"/>
              </a:rPr>
              <a:t>6 5 2 3 + 8 * + 3 +</a:t>
            </a:r>
            <a:r>
              <a:rPr sz="3000" spc="-90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*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382000" y="4648200"/>
            <a:ext cx="533400" cy="1371600"/>
          </a:xfrm>
          <a:custGeom>
            <a:avLst/>
            <a:gdLst/>
            <a:ahLst/>
            <a:cxnLst/>
            <a:rect l="l" t="t" r="r" b="b"/>
            <a:pathLst>
              <a:path w="533400" h="1371600">
                <a:moveTo>
                  <a:pt x="0" y="1295400"/>
                </a:moveTo>
                <a:lnTo>
                  <a:pt x="533400" y="1295400"/>
                </a:lnTo>
              </a:path>
              <a:path w="533400" h="1371600">
                <a:moveTo>
                  <a:pt x="533400" y="0"/>
                </a:moveTo>
                <a:lnTo>
                  <a:pt x="533400" y="1295400"/>
                </a:lnTo>
              </a:path>
              <a:path w="533400" h="1371600">
                <a:moveTo>
                  <a:pt x="0" y="137160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410200" y="2438400"/>
            <a:ext cx="533400" cy="1371600"/>
          </a:xfrm>
          <a:custGeom>
            <a:avLst/>
            <a:gdLst/>
            <a:ahLst/>
            <a:cxnLst/>
            <a:rect l="l" t="t" r="r" b="b"/>
            <a:pathLst>
              <a:path w="533400" h="1371600">
                <a:moveTo>
                  <a:pt x="0" y="1295400"/>
                </a:moveTo>
                <a:lnTo>
                  <a:pt x="533400" y="1295400"/>
                </a:lnTo>
              </a:path>
              <a:path w="533400" h="1371600">
                <a:moveTo>
                  <a:pt x="533400" y="0"/>
                </a:moveTo>
                <a:lnTo>
                  <a:pt x="533400" y="1295400"/>
                </a:lnTo>
              </a:path>
              <a:path w="533400" h="1371600">
                <a:moveTo>
                  <a:pt x="0" y="137160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535929" y="2777490"/>
            <a:ext cx="280670" cy="952500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sz="2000" spc="5" dirty="0">
                <a:latin typeface="Times New Roman"/>
                <a:cs typeface="Times New Roman"/>
              </a:rPr>
              <a:t>4</a:t>
            </a:r>
            <a:r>
              <a:rPr sz="2000" dirty="0">
                <a:latin typeface="Times New Roman"/>
                <a:cs typeface="Times New Roman"/>
              </a:rPr>
              <a:t>8</a:t>
            </a:r>
            <a:endParaRPr sz="20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1250"/>
              </a:spcBef>
            </a:pPr>
            <a:r>
              <a:rPr sz="2000" dirty="0">
                <a:latin typeface="Times New Roman"/>
                <a:cs typeface="Times New Roman"/>
              </a:rPr>
              <a:t>6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43000" y="3734561"/>
            <a:ext cx="7892415" cy="271081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96670" algn="ctr">
              <a:lnSpc>
                <a:spcPct val="100000"/>
              </a:lnSpc>
              <a:spcBef>
                <a:spcPts val="960"/>
              </a:spcBef>
            </a:pPr>
            <a:r>
              <a:rPr sz="2400" spc="-5" dirty="0">
                <a:latin typeface="Times New Roman"/>
                <a:cs typeface="Times New Roman"/>
              </a:rPr>
              <a:t>stack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720"/>
              </a:spcBef>
              <a:buAutoNum type="arabicPeriod" startAt="7"/>
              <a:tabLst>
                <a:tab pos="469265" algn="l"/>
                <a:tab pos="469900" algn="l"/>
              </a:tabLst>
            </a:pPr>
            <a:r>
              <a:rPr sz="2000" spc="-5" dirty="0">
                <a:latin typeface="Arial Narrow"/>
                <a:cs typeface="Arial Narrow"/>
              </a:rPr>
              <a:t>Finally </a:t>
            </a:r>
            <a:r>
              <a:rPr sz="2000" dirty="0">
                <a:latin typeface="Arial Narrow"/>
                <a:cs typeface="Arial Narrow"/>
              </a:rPr>
              <a:t>a * </a:t>
            </a:r>
            <a:r>
              <a:rPr sz="2000" spc="-5" dirty="0">
                <a:latin typeface="Arial Narrow"/>
                <a:cs typeface="Arial Narrow"/>
              </a:rPr>
              <a:t>is seen </a:t>
            </a:r>
            <a:r>
              <a:rPr sz="2000" dirty="0">
                <a:latin typeface="Arial Narrow"/>
                <a:cs typeface="Arial Narrow"/>
              </a:rPr>
              <a:t>and </a:t>
            </a:r>
            <a:r>
              <a:rPr sz="2000" spc="-5" dirty="0">
                <a:latin typeface="Arial Narrow"/>
                <a:cs typeface="Arial Narrow"/>
              </a:rPr>
              <a:t>48 and </a:t>
            </a:r>
            <a:r>
              <a:rPr sz="2000" dirty="0">
                <a:latin typeface="Arial Narrow"/>
                <a:cs typeface="Arial Narrow"/>
              </a:rPr>
              <a:t>6 </a:t>
            </a:r>
            <a:r>
              <a:rPr sz="2000" spc="-5" dirty="0">
                <a:latin typeface="Arial Narrow"/>
                <a:cs typeface="Arial Narrow"/>
              </a:rPr>
              <a:t>are popped, the result </a:t>
            </a:r>
            <a:r>
              <a:rPr sz="2000" dirty="0">
                <a:latin typeface="Arial Narrow"/>
                <a:cs typeface="Arial Narrow"/>
              </a:rPr>
              <a:t>6 * 48 = 288 </a:t>
            </a:r>
            <a:r>
              <a:rPr sz="2000" spc="-5" dirty="0">
                <a:latin typeface="Arial Narrow"/>
                <a:cs typeface="Arial Narrow"/>
              </a:rPr>
              <a:t>is</a:t>
            </a:r>
            <a:r>
              <a:rPr sz="2000" spc="-25" dirty="0">
                <a:latin typeface="Arial Narrow"/>
                <a:cs typeface="Arial Narrow"/>
              </a:rPr>
              <a:t> </a:t>
            </a:r>
            <a:r>
              <a:rPr sz="2000" spc="-5" dirty="0">
                <a:latin typeface="Arial Narrow"/>
                <a:cs typeface="Arial Narrow"/>
              </a:rPr>
              <a:t>pushed.</a:t>
            </a:r>
            <a:endParaRPr sz="2000">
              <a:latin typeface="Arial Narrow"/>
              <a:cs typeface="Arial Narrow"/>
            </a:endParaRPr>
          </a:p>
          <a:p>
            <a:pPr marL="469900" indent="-457200">
              <a:lnSpc>
                <a:spcPct val="100000"/>
              </a:lnSpc>
              <a:spcBef>
                <a:spcPts val="1800"/>
              </a:spcBef>
              <a:buAutoNum type="arabicPeriod" startAt="7"/>
              <a:tabLst>
                <a:tab pos="469265" algn="l"/>
                <a:tab pos="469900" algn="l"/>
              </a:tabLst>
            </a:pPr>
            <a:r>
              <a:rPr sz="2000" dirty="0">
                <a:latin typeface="Arial Narrow"/>
                <a:cs typeface="Arial Narrow"/>
              </a:rPr>
              <a:t>As </a:t>
            </a:r>
            <a:r>
              <a:rPr sz="2000" spc="-5" dirty="0">
                <a:latin typeface="Arial Narrow"/>
                <a:cs typeface="Arial Narrow"/>
              </a:rPr>
              <a:t>there is no input, </a:t>
            </a:r>
            <a:r>
              <a:rPr sz="2000" dirty="0">
                <a:latin typeface="Arial Narrow"/>
                <a:cs typeface="Arial Narrow"/>
              </a:rPr>
              <a:t>so </a:t>
            </a:r>
            <a:r>
              <a:rPr sz="2000" spc="-5" dirty="0">
                <a:latin typeface="Arial Narrow"/>
                <a:cs typeface="Arial Narrow"/>
              </a:rPr>
              <a:t>pop the </a:t>
            </a:r>
            <a:r>
              <a:rPr sz="2000" dirty="0">
                <a:latin typeface="Arial Narrow"/>
                <a:cs typeface="Arial Narrow"/>
              </a:rPr>
              <a:t>stack </a:t>
            </a:r>
            <a:r>
              <a:rPr sz="2000" spc="-5" dirty="0">
                <a:latin typeface="Arial Narrow"/>
                <a:cs typeface="Arial Narrow"/>
              </a:rPr>
              <a:t>and </a:t>
            </a:r>
            <a:r>
              <a:rPr sz="2000" dirty="0">
                <a:latin typeface="Arial Narrow"/>
                <a:cs typeface="Arial Narrow"/>
              </a:rPr>
              <a:t>we </a:t>
            </a:r>
            <a:r>
              <a:rPr sz="2000" spc="-5" dirty="0">
                <a:latin typeface="Arial Narrow"/>
                <a:cs typeface="Arial Narrow"/>
              </a:rPr>
              <a:t>get the</a:t>
            </a:r>
            <a:r>
              <a:rPr sz="2000" spc="-10" dirty="0">
                <a:latin typeface="Arial Narrow"/>
                <a:cs typeface="Arial Narrow"/>
              </a:rPr>
              <a:t> </a:t>
            </a:r>
            <a:r>
              <a:rPr sz="2000" spc="-5" dirty="0">
                <a:latin typeface="Arial Narrow"/>
                <a:cs typeface="Arial Narrow"/>
              </a:rPr>
              <a:t>result.</a:t>
            </a:r>
            <a:endParaRPr sz="20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50">
              <a:latin typeface="Arial Narrow"/>
              <a:cs typeface="Arial Narrow"/>
            </a:endParaRPr>
          </a:p>
          <a:p>
            <a:pPr marL="7388859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288</a:t>
            </a:r>
            <a:endParaRPr sz="2000">
              <a:latin typeface="Times New Roman"/>
              <a:cs typeface="Times New Roman"/>
            </a:endParaRPr>
          </a:p>
          <a:p>
            <a:pPr marL="7252970">
              <a:lnSpc>
                <a:spcPct val="100000"/>
              </a:lnSpc>
              <a:spcBef>
                <a:spcPts val="1150"/>
              </a:spcBef>
            </a:pPr>
            <a:r>
              <a:rPr sz="2400" dirty="0">
                <a:latin typeface="Times New Roman"/>
                <a:cs typeface="Times New Roman"/>
              </a:rPr>
              <a:t>sta</a:t>
            </a:r>
            <a:r>
              <a:rPr sz="2400" spc="-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KHARDE</a:t>
            </a:r>
            <a:endParaRPr lang="en-US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5679" y="787400"/>
            <a:ext cx="430466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" dirty="0"/>
              <a:t>Applications of</a:t>
            </a:r>
            <a:r>
              <a:rPr sz="4000" spc="-75" dirty="0"/>
              <a:t> </a:t>
            </a:r>
            <a:r>
              <a:rPr sz="4000" spc="-5" dirty="0"/>
              <a:t>Stack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64540" y="1550670"/>
            <a:ext cx="12382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dirty="0"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1739" y="1911350"/>
            <a:ext cx="160020" cy="901700"/>
          </a:xfrm>
          <a:prstGeom prst="rect">
            <a:avLst/>
          </a:prstGeom>
        </p:spPr>
        <p:txBody>
          <a:bodyPr vert="horz" wrap="square" lIns="0" tIns="1612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70"/>
              </a:spcBef>
            </a:pPr>
            <a:r>
              <a:rPr sz="1900" dirty="0">
                <a:latin typeface="Arial"/>
                <a:cs typeface="Arial"/>
              </a:rPr>
              <a:t>–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70"/>
              </a:spcBef>
            </a:pPr>
            <a:r>
              <a:rPr sz="1900" dirty="0">
                <a:latin typeface="Arial"/>
                <a:cs typeface="Arial"/>
              </a:rPr>
              <a:t>–</a:t>
            </a:r>
            <a:endParaRPr sz="1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1739" y="3167379"/>
            <a:ext cx="16002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dirty="0">
                <a:latin typeface="Arial"/>
                <a:cs typeface="Arial"/>
              </a:rPr>
              <a:t>–</a:t>
            </a:r>
            <a:endParaRPr sz="1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21739" y="4069079"/>
            <a:ext cx="16002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dirty="0">
                <a:latin typeface="Arial"/>
                <a:cs typeface="Arial"/>
              </a:rPr>
              <a:t>–</a:t>
            </a:r>
            <a:endParaRPr sz="1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74139" y="1565909"/>
            <a:ext cx="7113270" cy="3526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spc="-5" dirty="0">
                <a:latin typeface="Calibri"/>
                <a:cs typeface="Calibri"/>
              </a:rPr>
              <a:t>Translating infix expressions </a:t>
            </a:r>
            <a:r>
              <a:rPr sz="220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postfix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expression</a:t>
            </a:r>
            <a:endParaRPr sz="2200">
              <a:latin typeface="Calibri"/>
              <a:cs typeface="Calibri"/>
            </a:endParaRPr>
          </a:p>
          <a:p>
            <a:pPr marL="393065">
              <a:lnSpc>
                <a:spcPct val="100000"/>
              </a:lnSpc>
              <a:spcBef>
                <a:spcPts val="1350"/>
              </a:spcBef>
            </a:pPr>
            <a:r>
              <a:rPr sz="1900" spc="-5" dirty="0">
                <a:latin typeface="Calibri"/>
                <a:cs typeface="Calibri"/>
              </a:rPr>
              <a:t>When </a:t>
            </a:r>
            <a:r>
              <a:rPr sz="1900" dirty="0">
                <a:latin typeface="Calibri"/>
                <a:cs typeface="Calibri"/>
              </a:rPr>
              <a:t>an </a:t>
            </a:r>
            <a:r>
              <a:rPr sz="1900" spc="-5" dirty="0">
                <a:latin typeface="Calibri"/>
                <a:cs typeface="Calibri"/>
              </a:rPr>
              <a:t>operand is read, it is immediately placed onto the</a:t>
            </a:r>
            <a:r>
              <a:rPr sz="1900" spc="-1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output.</a:t>
            </a:r>
            <a:endParaRPr sz="1900">
              <a:latin typeface="Calibri"/>
              <a:cs typeface="Calibri"/>
            </a:endParaRPr>
          </a:p>
          <a:p>
            <a:pPr marL="393065" marR="5080">
              <a:lnSpc>
                <a:spcPct val="79800"/>
              </a:lnSpc>
              <a:spcBef>
                <a:spcPts val="1639"/>
              </a:spcBef>
            </a:pPr>
            <a:r>
              <a:rPr sz="1900" spc="-5" dirty="0">
                <a:latin typeface="Calibri"/>
                <a:cs typeface="Calibri"/>
              </a:rPr>
              <a:t>When </a:t>
            </a:r>
            <a:r>
              <a:rPr sz="1900" dirty="0">
                <a:latin typeface="Calibri"/>
                <a:cs typeface="Calibri"/>
              </a:rPr>
              <a:t>an </a:t>
            </a:r>
            <a:r>
              <a:rPr sz="1900" spc="-5" dirty="0">
                <a:latin typeface="Calibri"/>
                <a:cs typeface="Calibri"/>
              </a:rPr>
              <a:t>operator </a:t>
            </a:r>
            <a:r>
              <a:rPr sz="1900" spc="-10" dirty="0">
                <a:latin typeface="Calibri"/>
                <a:cs typeface="Calibri"/>
              </a:rPr>
              <a:t>or </a:t>
            </a:r>
            <a:r>
              <a:rPr sz="1900" spc="-5" dirty="0">
                <a:latin typeface="Calibri"/>
                <a:cs typeface="Calibri"/>
              </a:rPr>
              <a:t>left parenthesis comes then save it </a:t>
            </a:r>
            <a:r>
              <a:rPr sz="1900" dirty="0">
                <a:latin typeface="Calibri"/>
                <a:cs typeface="Calibri"/>
              </a:rPr>
              <a:t>in </a:t>
            </a:r>
            <a:r>
              <a:rPr sz="1900" spc="-5" dirty="0">
                <a:latin typeface="Calibri"/>
                <a:cs typeface="Calibri"/>
              </a:rPr>
              <a:t>the stack  </a:t>
            </a:r>
            <a:r>
              <a:rPr sz="1900" spc="-10" dirty="0">
                <a:latin typeface="Calibri"/>
                <a:cs typeface="Calibri"/>
              </a:rPr>
              <a:t>initially </a:t>
            </a:r>
            <a:r>
              <a:rPr sz="1900" spc="-5" dirty="0">
                <a:latin typeface="Calibri"/>
                <a:cs typeface="Calibri"/>
              </a:rPr>
              <a:t>stack is</a:t>
            </a:r>
            <a:r>
              <a:rPr sz="1900" spc="1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empty.</a:t>
            </a:r>
            <a:endParaRPr sz="1900">
              <a:latin typeface="Calibri"/>
              <a:cs typeface="Calibri"/>
            </a:endParaRPr>
          </a:p>
          <a:p>
            <a:pPr marL="393065" marR="19685">
              <a:lnSpc>
                <a:spcPct val="80000"/>
              </a:lnSpc>
              <a:spcBef>
                <a:spcPts val="1625"/>
              </a:spcBef>
            </a:pPr>
            <a:r>
              <a:rPr sz="1900" spc="-5" dirty="0">
                <a:latin typeface="Calibri"/>
                <a:cs typeface="Calibri"/>
              </a:rPr>
              <a:t>If </a:t>
            </a:r>
            <a:r>
              <a:rPr sz="1900" dirty="0">
                <a:latin typeface="Calibri"/>
                <a:cs typeface="Calibri"/>
              </a:rPr>
              <a:t>we </a:t>
            </a:r>
            <a:r>
              <a:rPr sz="1900" spc="-5" dirty="0">
                <a:latin typeface="Calibri"/>
                <a:cs typeface="Calibri"/>
              </a:rPr>
              <a:t>see </a:t>
            </a:r>
            <a:r>
              <a:rPr sz="1900" dirty="0">
                <a:latin typeface="Calibri"/>
                <a:cs typeface="Calibri"/>
              </a:rPr>
              <a:t>a </a:t>
            </a:r>
            <a:r>
              <a:rPr sz="1900" spc="-10" dirty="0">
                <a:latin typeface="Calibri"/>
                <a:cs typeface="Calibri"/>
              </a:rPr>
              <a:t>right </a:t>
            </a:r>
            <a:r>
              <a:rPr sz="1900" spc="-5" dirty="0">
                <a:latin typeface="Calibri"/>
                <a:cs typeface="Calibri"/>
              </a:rPr>
              <a:t>parenthesis, then </a:t>
            </a:r>
            <a:r>
              <a:rPr sz="1900" dirty="0">
                <a:latin typeface="Calibri"/>
                <a:cs typeface="Calibri"/>
              </a:rPr>
              <a:t>we </a:t>
            </a:r>
            <a:r>
              <a:rPr sz="1900" spc="-5" dirty="0">
                <a:latin typeface="Calibri"/>
                <a:cs typeface="Calibri"/>
              </a:rPr>
              <a:t>pop the stack, </a:t>
            </a:r>
            <a:r>
              <a:rPr sz="1900" spc="-10" dirty="0">
                <a:latin typeface="Calibri"/>
                <a:cs typeface="Calibri"/>
              </a:rPr>
              <a:t>writing symbols  </a:t>
            </a:r>
            <a:r>
              <a:rPr sz="1900" spc="-5" dirty="0">
                <a:latin typeface="Calibri"/>
                <a:cs typeface="Calibri"/>
              </a:rPr>
              <a:t>until </a:t>
            </a:r>
            <a:r>
              <a:rPr sz="1900" dirty="0">
                <a:latin typeface="Calibri"/>
                <a:cs typeface="Calibri"/>
              </a:rPr>
              <a:t>we </a:t>
            </a:r>
            <a:r>
              <a:rPr sz="1900" spc="-5" dirty="0">
                <a:latin typeface="Calibri"/>
                <a:cs typeface="Calibri"/>
              </a:rPr>
              <a:t>encounter </a:t>
            </a:r>
            <a:r>
              <a:rPr sz="1900" dirty="0">
                <a:latin typeface="Calibri"/>
                <a:cs typeface="Calibri"/>
              </a:rPr>
              <a:t>a </a:t>
            </a:r>
            <a:r>
              <a:rPr sz="1900" spc="-5" dirty="0">
                <a:latin typeface="Calibri"/>
                <a:cs typeface="Calibri"/>
              </a:rPr>
              <a:t>(corresponding) left parenthesis, which is  popped but not</a:t>
            </a:r>
            <a:r>
              <a:rPr sz="19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output.</a:t>
            </a:r>
            <a:endParaRPr sz="1900">
              <a:latin typeface="Calibri"/>
              <a:cs typeface="Calibri"/>
            </a:endParaRPr>
          </a:p>
          <a:p>
            <a:pPr marL="393065" marR="13970">
              <a:lnSpc>
                <a:spcPct val="80000"/>
              </a:lnSpc>
              <a:spcBef>
                <a:spcPts val="1625"/>
              </a:spcBef>
            </a:pPr>
            <a:r>
              <a:rPr sz="1900" spc="-5" dirty="0">
                <a:latin typeface="Calibri"/>
                <a:cs typeface="Calibri"/>
              </a:rPr>
              <a:t>If </a:t>
            </a:r>
            <a:r>
              <a:rPr sz="1900" dirty="0">
                <a:latin typeface="Calibri"/>
                <a:cs typeface="Calibri"/>
              </a:rPr>
              <a:t>we </a:t>
            </a:r>
            <a:r>
              <a:rPr sz="1900" spc="-5" dirty="0">
                <a:latin typeface="Calibri"/>
                <a:cs typeface="Calibri"/>
              </a:rPr>
              <a:t>see </a:t>
            </a:r>
            <a:r>
              <a:rPr sz="1900" dirty="0">
                <a:latin typeface="Calibri"/>
                <a:cs typeface="Calibri"/>
              </a:rPr>
              <a:t>any </a:t>
            </a:r>
            <a:r>
              <a:rPr sz="1900" spc="-5" dirty="0">
                <a:latin typeface="Calibri"/>
                <a:cs typeface="Calibri"/>
              </a:rPr>
              <a:t>other symbol (‘+’, ‘*’, ‘(‘, etc) then </a:t>
            </a:r>
            <a:r>
              <a:rPr sz="1900" dirty="0">
                <a:latin typeface="Calibri"/>
                <a:cs typeface="Calibri"/>
              </a:rPr>
              <a:t>we </a:t>
            </a:r>
            <a:r>
              <a:rPr sz="1900" spc="-5" dirty="0">
                <a:latin typeface="Calibri"/>
                <a:cs typeface="Calibri"/>
              </a:rPr>
              <a:t>pop entries </a:t>
            </a:r>
            <a:r>
              <a:rPr sz="1900" spc="-10" dirty="0">
                <a:latin typeface="Calibri"/>
                <a:cs typeface="Calibri"/>
              </a:rPr>
              <a:t>form  </a:t>
            </a:r>
            <a:r>
              <a:rPr sz="1900" spc="-5" dirty="0">
                <a:latin typeface="Calibri"/>
                <a:cs typeface="Calibri"/>
              </a:rPr>
              <a:t>the stack until </a:t>
            </a:r>
            <a:r>
              <a:rPr sz="1900" dirty="0">
                <a:latin typeface="Calibri"/>
                <a:cs typeface="Calibri"/>
              </a:rPr>
              <a:t>we </a:t>
            </a:r>
            <a:r>
              <a:rPr sz="1900" spc="-10" dirty="0">
                <a:latin typeface="Calibri"/>
                <a:cs typeface="Calibri"/>
              </a:rPr>
              <a:t>find </a:t>
            </a:r>
            <a:r>
              <a:rPr sz="1900" dirty="0">
                <a:latin typeface="Calibri"/>
                <a:cs typeface="Calibri"/>
              </a:rPr>
              <a:t>an </a:t>
            </a:r>
            <a:r>
              <a:rPr sz="1900" spc="-5" dirty="0">
                <a:latin typeface="Calibri"/>
                <a:cs typeface="Calibri"/>
              </a:rPr>
              <a:t>entry </a:t>
            </a:r>
            <a:r>
              <a:rPr sz="1900" spc="-10" dirty="0">
                <a:latin typeface="Calibri"/>
                <a:cs typeface="Calibri"/>
              </a:rPr>
              <a:t>of </a:t>
            </a:r>
            <a:r>
              <a:rPr sz="1900" spc="-5" dirty="0">
                <a:latin typeface="Calibri"/>
                <a:cs typeface="Calibri"/>
              </a:rPr>
              <a:t>lower </a:t>
            </a:r>
            <a:r>
              <a:rPr sz="1900" spc="-10" dirty="0">
                <a:latin typeface="Calibri"/>
                <a:cs typeface="Calibri"/>
              </a:rPr>
              <a:t>priority. </a:t>
            </a:r>
            <a:r>
              <a:rPr sz="1900" spc="-5" dirty="0">
                <a:latin typeface="Calibri"/>
                <a:cs typeface="Calibri"/>
              </a:rPr>
              <a:t>One </a:t>
            </a:r>
            <a:r>
              <a:rPr sz="1900" spc="-10" dirty="0">
                <a:latin typeface="Calibri"/>
                <a:cs typeface="Calibri"/>
              </a:rPr>
              <a:t>exception </a:t>
            </a:r>
            <a:r>
              <a:rPr sz="1900" dirty="0">
                <a:latin typeface="Calibri"/>
                <a:cs typeface="Calibri"/>
              </a:rPr>
              <a:t>is  </a:t>
            </a:r>
            <a:r>
              <a:rPr sz="1900" spc="-5" dirty="0">
                <a:latin typeface="Calibri"/>
                <a:cs typeface="Calibri"/>
              </a:rPr>
              <a:t>that we never remove </a:t>
            </a:r>
            <a:r>
              <a:rPr sz="1900" dirty="0">
                <a:latin typeface="Calibri"/>
                <a:cs typeface="Calibri"/>
              </a:rPr>
              <a:t>a </a:t>
            </a:r>
            <a:r>
              <a:rPr sz="1900" spc="-5" dirty="0">
                <a:latin typeface="Calibri"/>
                <a:cs typeface="Calibri"/>
              </a:rPr>
              <a:t>‘(‘ from the </a:t>
            </a:r>
            <a:r>
              <a:rPr sz="1900" dirty="0">
                <a:latin typeface="Calibri"/>
                <a:cs typeface="Calibri"/>
              </a:rPr>
              <a:t>stack </a:t>
            </a:r>
            <a:r>
              <a:rPr sz="1900" spc="-5" dirty="0">
                <a:latin typeface="Calibri"/>
                <a:cs typeface="Calibri"/>
              </a:rPr>
              <a:t>except when processing </a:t>
            </a:r>
            <a:r>
              <a:rPr sz="1900" dirty="0">
                <a:latin typeface="Calibri"/>
                <a:cs typeface="Calibri"/>
              </a:rPr>
              <a:t>a  </a:t>
            </a:r>
            <a:r>
              <a:rPr sz="1900" spc="-5" dirty="0">
                <a:latin typeface="Calibri"/>
                <a:cs typeface="Calibri"/>
              </a:rPr>
              <a:t>‘)’.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21739" y="5354320"/>
            <a:ext cx="16002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dirty="0">
                <a:latin typeface="Arial"/>
                <a:cs typeface="Arial"/>
              </a:rPr>
              <a:t>–</a:t>
            </a:r>
            <a:endParaRPr sz="1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55139" y="5368290"/>
            <a:ext cx="631698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latin typeface="Calibri"/>
                <a:cs typeface="Calibri"/>
              </a:rPr>
              <a:t>When the </a:t>
            </a:r>
            <a:r>
              <a:rPr sz="1900" spc="-10" dirty="0">
                <a:latin typeface="Calibri"/>
                <a:cs typeface="Calibri"/>
              </a:rPr>
              <a:t>popping </a:t>
            </a:r>
            <a:r>
              <a:rPr sz="1900" spc="-5" dirty="0">
                <a:latin typeface="Calibri"/>
                <a:cs typeface="Calibri"/>
              </a:rPr>
              <a:t>is done, we push the operand </a:t>
            </a:r>
            <a:r>
              <a:rPr sz="1900" spc="-10" dirty="0">
                <a:latin typeface="Calibri"/>
                <a:cs typeface="Calibri"/>
              </a:rPr>
              <a:t>onto </a:t>
            </a:r>
            <a:r>
              <a:rPr sz="1900" spc="-5" dirty="0">
                <a:latin typeface="Calibri"/>
                <a:cs typeface="Calibri"/>
              </a:rPr>
              <a:t>the</a:t>
            </a:r>
            <a:r>
              <a:rPr sz="1900" spc="2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stack.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21739" y="5974079"/>
            <a:ext cx="160020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dirty="0">
                <a:latin typeface="Arial"/>
                <a:cs typeface="Arial"/>
              </a:rPr>
              <a:t>–</a:t>
            </a:r>
            <a:endParaRPr sz="19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55139" y="5988050"/>
            <a:ext cx="6791325" cy="54610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 marR="5080">
              <a:lnSpc>
                <a:spcPct val="79800"/>
              </a:lnSpc>
              <a:spcBef>
                <a:spcPts val="560"/>
              </a:spcBef>
            </a:pPr>
            <a:r>
              <a:rPr sz="1900" spc="-5" dirty="0">
                <a:latin typeface="Calibri"/>
                <a:cs typeface="Calibri"/>
              </a:rPr>
              <a:t>Finally, if </a:t>
            </a:r>
            <a:r>
              <a:rPr sz="1900" dirty="0">
                <a:latin typeface="Calibri"/>
                <a:cs typeface="Calibri"/>
              </a:rPr>
              <a:t>we </a:t>
            </a:r>
            <a:r>
              <a:rPr sz="1900" spc="-5" dirty="0">
                <a:latin typeface="Calibri"/>
                <a:cs typeface="Calibri"/>
              </a:rPr>
              <a:t>read the end </a:t>
            </a:r>
            <a:r>
              <a:rPr sz="1900" spc="-10" dirty="0">
                <a:latin typeface="Calibri"/>
                <a:cs typeface="Calibri"/>
              </a:rPr>
              <a:t>of </a:t>
            </a:r>
            <a:r>
              <a:rPr sz="1900" spc="-5" dirty="0">
                <a:latin typeface="Calibri"/>
                <a:cs typeface="Calibri"/>
              </a:rPr>
              <a:t>input, we pop the stack until it is empty,  </a:t>
            </a:r>
            <a:r>
              <a:rPr sz="1900" spc="-10" dirty="0">
                <a:latin typeface="Calibri"/>
                <a:cs typeface="Calibri"/>
              </a:rPr>
              <a:t>writing </a:t>
            </a:r>
            <a:r>
              <a:rPr sz="1900" spc="-5" dirty="0">
                <a:latin typeface="Calibri"/>
                <a:cs typeface="Calibri"/>
              </a:rPr>
              <a:t>symbols </a:t>
            </a:r>
            <a:r>
              <a:rPr sz="1900" spc="-10" dirty="0">
                <a:latin typeface="Calibri"/>
                <a:cs typeface="Calibri"/>
              </a:rPr>
              <a:t>onto </a:t>
            </a:r>
            <a:r>
              <a:rPr sz="1900" spc="-5" dirty="0">
                <a:latin typeface="Calibri"/>
                <a:cs typeface="Calibri"/>
              </a:rPr>
              <a:t>the</a:t>
            </a:r>
            <a:r>
              <a:rPr sz="1900" spc="1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output.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KHARDE</a:t>
            </a:r>
            <a:endParaRPr lang="en-US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9639" y="497840"/>
            <a:ext cx="47371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Applications of</a:t>
            </a:r>
            <a:r>
              <a:rPr sz="4400" spc="-75" dirty="0"/>
              <a:t> </a:t>
            </a:r>
            <a:r>
              <a:rPr sz="4400" dirty="0"/>
              <a:t>Stack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69339" y="1543050"/>
            <a:ext cx="1327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8939" y="1559559"/>
            <a:ext cx="61410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Translating infix expressions </a:t>
            </a:r>
            <a:r>
              <a:rPr sz="2400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postfix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expression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9339" y="2113279"/>
            <a:ext cx="6179185" cy="6362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90"/>
              </a:spcBef>
            </a:pPr>
            <a:r>
              <a:rPr sz="2000" spc="-5" dirty="0">
                <a:latin typeface="Calibri"/>
                <a:cs typeface="Calibri"/>
              </a:rPr>
              <a:t>Convert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following infix expression to postfix expression.  a+b*c+(d*e+f)*g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069" y="2929890"/>
            <a:ext cx="6226810" cy="86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Arial Narrow"/>
                <a:cs typeface="Arial Narrow"/>
              </a:rPr>
              <a:t>First </a:t>
            </a:r>
            <a:r>
              <a:rPr sz="2000" spc="-5" dirty="0">
                <a:latin typeface="Arial Narrow"/>
                <a:cs typeface="Arial Narrow"/>
              </a:rPr>
              <a:t>the </a:t>
            </a:r>
            <a:r>
              <a:rPr sz="2000" dirty="0">
                <a:latin typeface="Arial Narrow"/>
                <a:cs typeface="Arial Narrow"/>
              </a:rPr>
              <a:t>symbol a </a:t>
            </a:r>
            <a:r>
              <a:rPr sz="2000" spc="-5" dirty="0">
                <a:latin typeface="Arial Narrow"/>
                <a:cs typeface="Arial Narrow"/>
              </a:rPr>
              <a:t>is read, </a:t>
            </a:r>
            <a:r>
              <a:rPr sz="2000" dirty="0">
                <a:latin typeface="Arial Narrow"/>
                <a:cs typeface="Arial Narrow"/>
              </a:rPr>
              <a:t>so </a:t>
            </a:r>
            <a:r>
              <a:rPr sz="2000" spc="-5" dirty="0">
                <a:latin typeface="Arial Narrow"/>
                <a:cs typeface="Arial Narrow"/>
              </a:rPr>
              <a:t>it is </a:t>
            </a:r>
            <a:r>
              <a:rPr sz="2000" dirty="0">
                <a:latin typeface="Arial Narrow"/>
                <a:cs typeface="Arial Narrow"/>
              </a:rPr>
              <a:t>passed </a:t>
            </a:r>
            <a:r>
              <a:rPr sz="2000" spc="-5" dirty="0">
                <a:latin typeface="Arial Narrow"/>
                <a:cs typeface="Arial Narrow"/>
              </a:rPr>
              <a:t>through to the</a:t>
            </a:r>
            <a:r>
              <a:rPr sz="2000" spc="-30" dirty="0">
                <a:latin typeface="Arial Narrow"/>
                <a:cs typeface="Arial Narrow"/>
              </a:rPr>
              <a:t> </a:t>
            </a:r>
            <a:r>
              <a:rPr sz="2000" spc="-5" dirty="0">
                <a:latin typeface="Arial Narrow"/>
                <a:cs typeface="Arial Narrow"/>
              </a:rPr>
              <a:t>output</a:t>
            </a:r>
            <a:endParaRPr sz="2000">
              <a:latin typeface="Arial Narrow"/>
              <a:cs typeface="Arial Narrow"/>
            </a:endParaRPr>
          </a:p>
          <a:p>
            <a:pPr marL="544830" indent="-457200">
              <a:lnSpc>
                <a:spcPct val="100000"/>
              </a:lnSpc>
              <a:spcBef>
                <a:spcPts val="1800"/>
              </a:spcBef>
              <a:buAutoNum type="arabicPeriod"/>
              <a:tabLst>
                <a:tab pos="544195" algn="l"/>
                <a:tab pos="544830" algn="l"/>
              </a:tabLst>
            </a:pPr>
            <a:r>
              <a:rPr sz="2000" dirty="0">
                <a:latin typeface="Arial Narrow"/>
                <a:cs typeface="Arial Narrow"/>
              </a:rPr>
              <a:t>Then + </a:t>
            </a:r>
            <a:r>
              <a:rPr sz="2000" spc="-5" dirty="0">
                <a:latin typeface="Arial Narrow"/>
                <a:cs typeface="Arial Narrow"/>
              </a:rPr>
              <a:t>is </a:t>
            </a:r>
            <a:r>
              <a:rPr sz="2000" dirty="0">
                <a:latin typeface="Arial Narrow"/>
                <a:cs typeface="Arial Narrow"/>
              </a:rPr>
              <a:t>read </a:t>
            </a:r>
            <a:r>
              <a:rPr sz="2000" spc="-5" dirty="0">
                <a:latin typeface="Arial Narrow"/>
                <a:cs typeface="Arial Narrow"/>
              </a:rPr>
              <a:t>and pushed onto the</a:t>
            </a:r>
            <a:r>
              <a:rPr sz="2000" spc="-30" dirty="0">
                <a:latin typeface="Arial Narrow"/>
                <a:cs typeface="Arial Narrow"/>
              </a:rPr>
              <a:t> </a:t>
            </a:r>
            <a:r>
              <a:rPr sz="2000" spc="5" dirty="0">
                <a:latin typeface="Arial Narrow"/>
                <a:cs typeface="Arial Narrow"/>
              </a:rPr>
              <a:t>stack</a:t>
            </a:r>
            <a:r>
              <a:rPr sz="2000" spc="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15200" y="2971800"/>
            <a:ext cx="1600200" cy="457200"/>
          </a:xfrm>
          <a:prstGeom prst="rect">
            <a:avLst/>
          </a:prstGeom>
          <a:solidFill>
            <a:srgbClr val="4E80BC"/>
          </a:solidFill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sz="2400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21269" y="3463290"/>
            <a:ext cx="8045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spc="5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tput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477000" y="3505200"/>
            <a:ext cx="533400" cy="838200"/>
          </a:xfrm>
          <a:custGeom>
            <a:avLst/>
            <a:gdLst/>
            <a:ahLst/>
            <a:cxnLst/>
            <a:rect l="l" t="t" r="r" b="b"/>
            <a:pathLst>
              <a:path w="533400" h="838200">
                <a:moveTo>
                  <a:pt x="0" y="838200"/>
                </a:moveTo>
                <a:lnTo>
                  <a:pt x="533400" y="838200"/>
                </a:lnTo>
              </a:path>
              <a:path w="533400" h="838200">
                <a:moveTo>
                  <a:pt x="533400" y="0"/>
                </a:moveTo>
                <a:lnTo>
                  <a:pt x="533400" y="838200"/>
                </a:lnTo>
              </a:path>
              <a:path w="533400" h="838200">
                <a:moveTo>
                  <a:pt x="0" y="83820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402070" y="3829050"/>
            <a:ext cx="652145" cy="93980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0480" algn="ctr">
              <a:lnSpc>
                <a:spcPct val="100000"/>
              </a:lnSpc>
              <a:spcBef>
                <a:spcPts val="820"/>
              </a:spcBef>
            </a:pPr>
            <a:r>
              <a:rPr sz="2400" dirty="0"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sz="2400" spc="-10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tack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43000" y="5368290"/>
            <a:ext cx="6819265" cy="1016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4991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output</a:t>
            </a:r>
            <a:endParaRPr sz="24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spcBef>
                <a:spcPts val="120"/>
              </a:spcBef>
              <a:tabLst>
                <a:tab pos="469265" algn="l"/>
              </a:tabLst>
            </a:pPr>
            <a:r>
              <a:rPr sz="2000" dirty="0">
                <a:latin typeface="Times New Roman"/>
                <a:cs typeface="Times New Roman"/>
              </a:rPr>
              <a:t>4.	Next a * is read. The </a:t>
            </a:r>
            <a:r>
              <a:rPr sz="2000" spc="-5" dirty="0">
                <a:latin typeface="Times New Roman"/>
                <a:cs typeface="Times New Roman"/>
              </a:rPr>
              <a:t>top entry </a:t>
            </a:r>
            <a:r>
              <a:rPr sz="2000" dirty="0">
                <a:latin typeface="Times New Roman"/>
                <a:cs typeface="Times New Roman"/>
              </a:rPr>
              <a:t>on </a:t>
            </a:r>
            <a:r>
              <a:rPr sz="2000" spc="-5" dirty="0">
                <a:latin typeface="Times New Roman"/>
                <a:cs typeface="Times New Roman"/>
              </a:rPr>
              <a:t>the </a:t>
            </a:r>
            <a:r>
              <a:rPr sz="2000" dirty="0">
                <a:latin typeface="Times New Roman"/>
                <a:cs typeface="Times New Roman"/>
              </a:rPr>
              <a:t>operator </a:t>
            </a:r>
            <a:r>
              <a:rPr sz="2000" spc="-5" dirty="0">
                <a:latin typeface="Times New Roman"/>
                <a:cs typeface="Times New Roman"/>
              </a:rPr>
              <a:t>stack </a:t>
            </a:r>
            <a:r>
              <a:rPr sz="2000" dirty="0">
                <a:latin typeface="Times New Roman"/>
                <a:cs typeface="Times New Roman"/>
              </a:rPr>
              <a:t>has </a:t>
            </a:r>
            <a:r>
              <a:rPr sz="2000" spc="-5" dirty="0">
                <a:latin typeface="Times New Roman"/>
                <a:cs typeface="Times New Roman"/>
              </a:rPr>
              <a:t>lower  </a:t>
            </a:r>
            <a:r>
              <a:rPr sz="2000" dirty="0">
                <a:latin typeface="Times New Roman"/>
                <a:cs typeface="Times New Roman"/>
              </a:rPr>
              <a:t>precedence </a:t>
            </a:r>
            <a:r>
              <a:rPr sz="2000" spc="-5" dirty="0">
                <a:latin typeface="Times New Roman"/>
                <a:cs typeface="Times New Roman"/>
              </a:rPr>
              <a:t>than </a:t>
            </a:r>
            <a:r>
              <a:rPr sz="2000" dirty="0">
                <a:latin typeface="Times New Roman"/>
                <a:cs typeface="Times New Roman"/>
              </a:rPr>
              <a:t>*, </a:t>
            </a:r>
            <a:r>
              <a:rPr sz="2000" spc="-5" dirty="0">
                <a:latin typeface="Times New Roman"/>
                <a:cs typeface="Times New Roman"/>
              </a:rPr>
              <a:t>so </a:t>
            </a:r>
            <a:r>
              <a:rPr sz="2000" dirty="0">
                <a:latin typeface="Times New Roman"/>
                <a:cs typeface="Times New Roman"/>
              </a:rPr>
              <a:t>nothing </a:t>
            </a:r>
            <a:r>
              <a:rPr sz="2000" spc="-5" dirty="0">
                <a:latin typeface="Times New Roman"/>
                <a:cs typeface="Times New Roman"/>
              </a:rPr>
              <a:t>is </a:t>
            </a:r>
            <a:r>
              <a:rPr sz="2000" dirty="0">
                <a:latin typeface="Times New Roman"/>
                <a:cs typeface="Times New Roman"/>
              </a:rPr>
              <a:t>output </a:t>
            </a:r>
            <a:r>
              <a:rPr sz="2000" spc="-5" dirty="0">
                <a:latin typeface="Times New Roman"/>
                <a:cs typeface="Times New Roman"/>
              </a:rPr>
              <a:t>and </a:t>
            </a:r>
            <a:r>
              <a:rPr sz="2000" dirty="0">
                <a:latin typeface="Times New Roman"/>
                <a:cs typeface="Times New Roman"/>
              </a:rPr>
              <a:t>* is put on the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39189" y="4880609"/>
            <a:ext cx="494157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2000" spc="-5" dirty="0">
                <a:latin typeface="Arial Narrow"/>
                <a:cs typeface="Arial Narrow"/>
              </a:rPr>
              <a:t>3.	</a:t>
            </a:r>
            <a:r>
              <a:rPr sz="2000" dirty="0">
                <a:latin typeface="Arial Narrow"/>
                <a:cs typeface="Arial Narrow"/>
              </a:rPr>
              <a:t>Next b </a:t>
            </a:r>
            <a:r>
              <a:rPr sz="2000" spc="-5" dirty="0">
                <a:latin typeface="Arial Narrow"/>
                <a:cs typeface="Arial Narrow"/>
              </a:rPr>
              <a:t>is </a:t>
            </a:r>
            <a:r>
              <a:rPr sz="2000" dirty="0">
                <a:latin typeface="Arial Narrow"/>
                <a:cs typeface="Arial Narrow"/>
              </a:rPr>
              <a:t>read </a:t>
            </a:r>
            <a:r>
              <a:rPr sz="2000" spc="-5" dirty="0">
                <a:latin typeface="Arial Narrow"/>
                <a:cs typeface="Arial Narrow"/>
              </a:rPr>
              <a:t>and passed through </a:t>
            </a:r>
            <a:r>
              <a:rPr sz="2000" dirty="0">
                <a:latin typeface="Arial Narrow"/>
                <a:cs typeface="Arial Narrow"/>
              </a:rPr>
              <a:t>to </a:t>
            </a:r>
            <a:r>
              <a:rPr sz="2000" spc="-5" dirty="0">
                <a:latin typeface="Arial Narrow"/>
                <a:cs typeface="Arial Narrow"/>
              </a:rPr>
              <a:t>the</a:t>
            </a:r>
            <a:r>
              <a:rPr sz="2000" spc="-50" dirty="0">
                <a:latin typeface="Arial Narrow"/>
                <a:cs typeface="Arial Narrow"/>
              </a:rPr>
              <a:t> </a:t>
            </a:r>
            <a:r>
              <a:rPr sz="2000" spc="-5" dirty="0">
                <a:latin typeface="Arial Narrow"/>
                <a:cs typeface="Arial Narrow"/>
              </a:rPr>
              <a:t>output.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24600" y="4876800"/>
            <a:ext cx="1600200" cy="457200"/>
          </a:xfrm>
          <a:prstGeom prst="rect">
            <a:avLst/>
          </a:prstGeom>
          <a:solidFill>
            <a:srgbClr val="4E80BC"/>
          </a:solidFill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370"/>
              </a:spcBef>
            </a:pPr>
            <a:r>
              <a:rPr sz="2400" dirty="0">
                <a:latin typeface="Times New Roman"/>
                <a:cs typeface="Times New Roman"/>
              </a:rPr>
              <a:t>ab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153400" y="5334000"/>
            <a:ext cx="533400" cy="838200"/>
          </a:xfrm>
          <a:custGeom>
            <a:avLst/>
            <a:gdLst/>
            <a:ahLst/>
            <a:cxnLst/>
            <a:rect l="l" t="t" r="r" b="b"/>
            <a:pathLst>
              <a:path w="533400" h="838200">
                <a:moveTo>
                  <a:pt x="0" y="838200"/>
                </a:moveTo>
                <a:lnTo>
                  <a:pt x="533400" y="838200"/>
                </a:lnTo>
              </a:path>
              <a:path w="533400" h="838200">
                <a:moveTo>
                  <a:pt x="533400" y="0"/>
                </a:moveTo>
                <a:lnTo>
                  <a:pt x="533400" y="838200"/>
                </a:lnTo>
              </a:path>
              <a:path w="533400" h="838200">
                <a:moveTo>
                  <a:pt x="0" y="83820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8355330" y="5368290"/>
            <a:ext cx="1270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*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48980" y="5831840"/>
            <a:ext cx="1435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+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078469" y="6206490"/>
            <a:ext cx="652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s</a:t>
            </a:r>
            <a:r>
              <a:rPr sz="2400" spc="10" dirty="0">
                <a:latin typeface="Times New Roman"/>
                <a:cs typeface="Times New Roman"/>
              </a:rPr>
              <a:t>t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ck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KHARDE</a:t>
            </a:r>
            <a:endParaRPr lang="en-US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5060" y="497840"/>
            <a:ext cx="69018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Topics Covered in This</a:t>
            </a:r>
            <a:r>
              <a:rPr sz="4400" spc="-10" dirty="0"/>
              <a:t> </a:t>
            </a:r>
            <a:r>
              <a:rPr sz="4400" spc="-5" dirty="0"/>
              <a:t>Lecture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31620"/>
            <a:ext cx="7752080" cy="267589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Applications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3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stack</a:t>
            </a:r>
            <a:endParaRPr sz="32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10" dirty="0">
                <a:latin typeface="Calibri"/>
                <a:cs typeface="Calibri"/>
              </a:rPr>
              <a:t>Reversing </a:t>
            </a:r>
            <a:r>
              <a:rPr sz="2800" spc="-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string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10" dirty="0">
                <a:latin typeface="Calibri"/>
                <a:cs typeface="Calibri"/>
              </a:rPr>
              <a:t>Balancing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symbols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10" dirty="0">
                <a:latin typeface="Calibri"/>
                <a:cs typeface="Calibri"/>
              </a:rPr>
              <a:t>Postfix expression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evaluation</a:t>
            </a:r>
            <a:endParaRPr sz="280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spcBef>
                <a:spcPts val="700"/>
              </a:spcBef>
              <a:buFont typeface="Arial"/>
              <a:buChar char="–"/>
              <a:tabLst>
                <a:tab pos="755650" algn="l"/>
              </a:tabLst>
            </a:pPr>
            <a:r>
              <a:rPr sz="2800" spc="-10" dirty="0">
                <a:latin typeface="Calibri"/>
                <a:cs typeface="Calibri"/>
              </a:rPr>
              <a:t>Translating infix expression </a:t>
            </a:r>
            <a:r>
              <a:rPr sz="2800" dirty="0">
                <a:latin typeface="Calibri"/>
                <a:cs typeface="Calibri"/>
              </a:rPr>
              <a:t>to </a:t>
            </a:r>
            <a:r>
              <a:rPr sz="2800" spc="-5" dirty="0">
                <a:latin typeface="Calibri"/>
                <a:cs typeface="Calibri"/>
              </a:rPr>
              <a:t>postfix</a:t>
            </a:r>
            <a:r>
              <a:rPr sz="2800" spc="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expression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KHARDE</a:t>
            </a:r>
            <a:endParaRPr lang="en-US"/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9639" y="497840"/>
            <a:ext cx="47371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Applications of</a:t>
            </a:r>
            <a:r>
              <a:rPr sz="4400" spc="-75" dirty="0"/>
              <a:t> </a:t>
            </a:r>
            <a:r>
              <a:rPr sz="4400" dirty="0"/>
              <a:t>Stack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69339" y="1596390"/>
            <a:ext cx="6301105" cy="7200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621665" marR="5080" indent="-60960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latin typeface="Calibri"/>
                <a:cs typeface="Calibri"/>
              </a:rPr>
              <a:t>Converting the following infix expression to postfix  expression.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069" y="2330450"/>
            <a:ext cx="2915285" cy="624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ts val="26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a+b*c+(d*e+f)*g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120"/>
              </a:lnSpc>
              <a:tabLst>
                <a:tab pos="469265" algn="l"/>
              </a:tabLst>
            </a:pPr>
            <a:r>
              <a:rPr sz="2000" spc="-5" dirty="0">
                <a:latin typeface="Arial Narrow"/>
                <a:cs typeface="Arial Narrow"/>
              </a:rPr>
              <a:t>5.	Next, </a:t>
            </a:r>
            <a:r>
              <a:rPr sz="2000" dirty="0">
                <a:latin typeface="Arial Narrow"/>
                <a:cs typeface="Arial Narrow"/>
              </a:rPr>
              <a:t>c </a:t>
            </a:r>
            <a:r>
              <a:rPr sz="2000" spc="-5" dirty="0">
                <a:latin typeface="Arial Narrow"/>
                <a:cs typeface="Arial Narrow"/>
              </a:rPr>
              <a:t>is </a:t>
            </a:r>
            <a:r>
              <a:rPr sz="2000" dirty="0">
                <a:latin typeface="Arial Narrow"/>
                <a:cs typeface="Arial Narrow"/>
              </a:rPr>
              <a:t>read </a:t>
            </a:r>
            <a:r>
              <a:rPr sz="2000" spc="-5" dirty="0">
                <a:latin typeface="Arial Narrow"/>
                <a:cs typeface="Arial Narrow"/>
              </a:rPr>
              <a:t>and</a:t>
            </a:r>
            <a:r>
              <a:rPr sz="2000" spc="-60" dirty="0">
                <a:latin typeface="Arial Narrow"/>
                <a:cs typeface="Arial Narrow"/>
              </a:rPr>
              <a:t> </a:t>
            </a:r>
            <a:r>
              <a:rPr sz="2000" spc="-5" dirty="0">
                <a:latin typeface="Arial Narrow"/>
                <a:cs typeface="Arial Narrow"/>
              </a:rPr>
              <a:t>output.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96000" y="4495800"/>
            <a:ext cx="533400" cy="838200"/>
          </a:xfrm>
          <a:custGeom>
            <a:avLst/>
            <a:gdLst/>
            <a:ahLst/>
            <a:cxnLst/>
            <a:rect l="l" t="t" r="r" b="b"/>
            <a:pathLst>
              <a:path w="533400" h="838200">
                <a:moveTo>
                  <a:pt x="0" y="838200"/>
                </a:moveTo>
                <a:lnTo>
                  <a:pt x="533400" y="838200"/>
                </a:lnTo>
              </a:path>
              <a:path w="533400" h="838200">
                <a:moveTo>
                  <a:pt x="533400" y="0"/>
                </a:moveTo>
                <a:lnTo>
                  <a:pt x="533400" y="838200"/>
                </a:lnTo>
              </a:path>
              <a:path w="533400" h="838200">
                <a:moveTo>
                  <a:pt x="0" y="83820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263640" y="4909820"/>
            <a:ext cx="1974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21070" y="5367020"/>
            <a:ext cx="652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s</a:t>
            </a:r>
            <a:r>
              <a:rPr sz="2400" spc="10" dirty="0">
                <a:latin typeface="Times New Roman"/>
                <a:cs typeface="Times New Roman"/>
              </a:rPr>
              <a:t>t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ck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29000" y="4572000"/>
            <a:ext cx="1600200" cy="455930"/>
          </a:xfrm>
          <a:prstGeom prst="rect">
            <a:avLst/>
          </a:prstGeom>
          <a:solidFill>
            <a:srgbClr val="4E80BC"/>
          </a:solidFill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sz="2400" spc="-5" dirty="0">
                <a:latin typeface="Times New Roman"/>
                <a:cs typeface="Times New Roman"/>
              </a:rPr>
              <a:t>abc*+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35070" y="5062220"/>
            <a:ext cx="8045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spc="5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tput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09800" y="4572000"/>
            <a:ext cx="533400" cy="838200"/>
          </a:xfrm>
          <a:custGeom>
            <a:avLst/>
            <a:gdLst/>
            <a:ahLst/>
            <a:cxnLst/>
            <a:rect l="l" t="t" r="r" b="b"/>
            <a:pathLst>
              <a:path w="533400" h="838200">
                <a:moveTo>
                  <a:pt x="0" y="838200"/>
                </a:moveTo>
                <a:lnTo>
                  <a:pt x="533400" y="838200"/>
                </a:lnTo>
              </a:path>
              <a:path w="533400" h="838200">
                <a:moveTo>
                  <a:pt x="533400" y="0"/>
                </a:moveTo>
                <a:lnTo>
                  <a:pt x="533400" y="838200"/>
                </a:lnTo>
              </a:path>
              <a:path w="533400" h="838200">
                <a:moveTo>
                  <a:pt x="0" y="83820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411729" y="4606290"/>
            <a:ext cx="1270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*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05379" y="5069840"/>
            <a:ext cx="1435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+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34870" y="5444490"/>
            <a:ext cx="652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s</a:t>
            </a:r>
            <a:r>
              <a:rPr sz="2400" spc="10" dirty="0">
                <a:latin typeface="Times New Roman"/>
                <a:cs typeface="Times New Roman"/>
              </a:rPr>
              <a:t>t</a:t>
            </a:r>
            <a:r>
              <a:rPr sz="2400" spc="-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ck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81600" y="2514600"/>
            <a:ext cx="1600200" cy="457200"/>
          </a:xfrm>
          <a:prstGeom prst="rect">
            <a:avLst/>
          </a:prstGeom>
          <a:solidFill>
            <a:srgbClr val="4E80BC"/>
          </a:solidFill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370"/>
              </a:spcBef>
            </a:pPr>
            <a:r>
              <a:rPr sz="2400" dirty="0">
                <a:latin typeface="Times New Roman"/>
                <a:cs typeface="Times New Roman"/>
              </a:rPr>
              <a:t>abc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68069" y="2896362"/>
            <a:ext cx="7523480" cy="1506855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4431030">
              <a:lnSpc>
                <a:spcPct val="100000"/>
              </a:lnSpc>
              <a:spcBef>
                <a:spcPts val="960"/>
              </a:spcBef>
            </a:pPr>
            <a:r>
              <a:rPr sz="2400" dirty="0">
                <a:latin typeface="Times New Roman"/>
                <a:cs typeface="Times New Roman"/>
              </a:rPr>
              <a:t>output</a:t>
            </a:r>
            <a:endParaRPr sz="24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spcBef>
                <a:spcPts val="720"/>
              </a:spcBef>
              <a:tabLst>
                <a:tab pos="469265" algn="l"/>
              </a:tabLst>
            </a:pPr>
            <a:r>
              <a:rPr sz="2000" spc="-5" dirty="0">
                <a:latin typeface="Arial Narrow"/>
                <a:cs typeface="Arial Narrow"/>
              </a:rPr>
              <a:t>6.	</a:t>
            </a:r>
            <a:r>
              <a:rPr sz="2000" dirty="0">
                <a:latin typeface="Arial Narrow"/>
                <a:cs typeface="Arial Narrow"/>
              </a:rPr>
              <a:t>The </a:t>
            </a:r>
            <a:r>
              <a:rPr sz="2000" spc="-5" dirty="0">
                <a:latin typeface="Arial Narrow"/>
                <a:cs typeface="Arial Narrow"/>
              </a:rPr>
              <a:t>next </a:t>
            </a:r>
            <a:r>
              <a:rPr sz="2000" dirty="0">
                <a:latin typeface="Arial Narrow"/>
                <a:cs typeface="Arial Narrow"/>
              </a:rPr>
              <a:t>symbol </a:t>
            </a:r>
            <a:r>
              <a:rPr sz="2000" spc="-5" dirty="0">
                <a:latin typeface="Arial Narrow"/>
                <a:cs typeface="Arial Narrow"/>
              </a:rPr>
              <a:t>is </a:t>
            </a:r>
            <a:r>
              <a:rPr sz="2000" dirty="0">
                <a:latin typeface="Arial Narrow"/>
                <a:cs typeface="Arial Narrow"/>
              </a:rPr>
              <a:t>a +. </a:t>
            </a:r>
            <a:r>
              <a:rPr sz="2000" spc="-5" dirty="0">
                <a:latin typeface="Arial Narrow"/>
                <a:cs typeface="Arial Narrow"/>
              </a:rPr>
              <a:t>Checking the </a:t>
            </a:r>
            <a:r>
              <a:rPr sz="2000" dirty="0">
                <a:latin typeface="Arial Narrow"/>
                <a:cs typeface="Arial Narrow"/>
              </a:rPr>
              <a:t>stack, </a:t>
            </a:r>
            <a:r>
              <a:rPr sz="2000" spc="-5" dirty="0">
                <a:latin typeface="Arial Narrow"/>
                <a:cs typeface="Arial Narrow"/>
              </a:rPr>
              <a:t>we find that priority of </a:t>
            </a:r>
            <a:r>
              <a:rPr sz="2000" dirty="0">
                <a:latin typeface="Arial Narrow"/>
                <a:cs typeface="Arial Narrow"/>
              </a:rPr>
              <a:t>stack </a:t>
            </a:r>
            <a:r>
              <a:rPr sz="2000" spc="-5" dirty="0">
                <a:latin typeface="Arial Narrow"/>
                <a:cs typeface="Arial Narrow"/>
              </a:rPr>
              <a:t>top  </a:t>
            </a:r>
            <a:r>
              <a:rPr sz="2000" dirty="0">
                <a:latin typeface="Arial Narrow"/>
                <a:cs typeface="Arial Narrow"/>
              </a:rPr>
              <a:t>symbol * </a:t>
            </a:r>
            <a:r>
              <a:rPr sz="2000" spc="-5" dirty="0">
                <a:latin typeface="Arial Narrow"/>
                <a:cs typeface="Arial Narrow"/>
              </a:rPr>
              <a:t>is higher than </a:t>
            </a:r>
            <a:r>
              <a:rPr sz="2000" dirty="0">
                <a:latin typeface="Arial Narrow"/>
                <a:cs typeface="Arial Narrow"/>
              </a:rPr>
              <a:t>+ . </a:t>
            </a:r>
            <a:r>
              <a:rPr sz="2000" spc="-5" dirty="0">
                <a:latin typeface="Arial Narrow"/>
                <a:cs typeface="Arial Narrow"/>
              </a:rPr>
              <a:t>So </a:t>
            </a:r>
            <a:r>
              <a:rPr sz="2000" dirty="0">
                <a:latin typeface="Arial Narrow"/>
                <a:cs typeface="Arial Narrow"/>
              </a:rPr>
              <a:t>we </a:t>
            </a:r>
            <a:r>
              <a:rPr sz="2000" spc="-5" dirty="0">
                <a:latin typeface="Arial Narrow"/>
                <a:cs typeface="Arial Narrow"/>
              </a:rPr>
              <a:t>pop </a:t>
            </a:r>
            <a:r>
              <a:rPr sz="2000" dirty="0">
                <a:latin typeface="Arial Narrow"/>
                <a:cs typeface="Arial Narrow"/>
              </a:rPr>
              <a:t>a * </a:t>
            </a:r>
            <a:r>
              <a:rPr sz="2000" spc="-5" dirty="0">
                <a:latin typeface="Arial Narrow"/>
                <a:cs typeface="Arial Narrow"/>
              </a:rPr>
              <a:t>and place it </a:t>
            </a:r>
            <a:r>
              <a:rPr sz="2000" dirty="0">
                <a:latin typeface="Arial Narrow"/>
                <a:cs typeface="Arial Narrow"/>
              </a:rPr>
              <a:t>on </a:t>
            </a:r>
            <a:r>
              <a:rPr sz="2000" spc="-5" dirty="0">
                <a:latin typeface="Arial Narrow"/>
                <a:cs typeface="Arial Narrow"/>
              </a:rPr>
              <a:t>the output, Pop the  other </a:t>
            </a:r>
            <a:r>
              <a:rPr sz="2000" dirty="0">
                <a:latin typeface="Arial Narrow"/>
                <a:cs typeface="Arial Narrow"/>
              </a:rPr>
              <a:t>+, </a:t>
            </a:r>
            <a:r>
              <a:rPr sz="2000" spc="-5" dirty="0">
                <a:latin typeface="Arial Narrow"/>
                <a:cs typeface="Arial Narrow"/>
              </a:rPr>
              <a:t>which is </a:t>
            </a:r>
            <a:r>
              <a:rPr sz="2000" dirty="0">
                <a:latin typeface="Arial Narrow"/>
                <a:cs typeface="Arial Narrow"/>
              </a:rPr>
              <a:t>not </a:t>
            </a:r>
            <a:r>
              <a:rPr sz="2000" spc="-5" dirty="0">
                <a:latin typeface="Arial Narrow"/>
                <a:cs typeface="Arial Narrow"/>
              </a:rPr>
              <a:t>of lower </a:t>
            </a:r>
            <a:r>
              <a:rPr sz="2000" dirty="0">
                <a:latin typeface="Arial Narrow"/>
                <a:cs typeface="Arial Narrow"/>
              </a:rPr>
              <a:t>but </a:t>
            </a:r>
            <a:r>
              <a:rPr sz="2000" spc="-5" dirty="0">
                <a:latin typeface="Arial Narrow"/>
                <a:cs typeface="Arial Narrow"/>
              </a:rPr>
              <a:t>equal priority, and then push</a:t>
            </a:r>
            <a:r>
              <a:rPr sz="2000" dirty="0">
                <a:latin typeface="Arial Narrow"/>
                <a:cs typeface="Arial Narrow"/>
              </a:rPr>
              <a:t> +.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KHARDE</a:t>
            </a:r>
            <a:endParaRPr lang="en-US"/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9639" y="604520"/>
            <a:ext cx="47371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Applications of</a:t>
            </a:r>
            <a:r>
              <a:rPr sz="4400" spc="-75" dirty="0"/>
              <a:t> </a:t>
            </a:r>
            <a:r>
              <a:rPr sz="4400" dirty="0"/>
              <a:t>Stack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3429000" y="2895600"/>
            <a:ext cx="533400" cy="1219200"/>
          </a:xfrm>
          <a:custGeom>
            <a:avLst/>
            <a:gdLst/>
            <a:ahLst/>
            <a:cxnLst/>
            <a:rect l="l" t="t" r="r" b="b"/>
            <a:pathLst>
              <a:path w="533400" h="1219200">
                <a:moveTo>
                  <a:pt x="0" y="1219200"/>
                </a:moveTo>
                <a:lnTo>
                  <a:pt x="533400" y="1219200"/>
                </a:lnTo>
              </a:path>
              <a:path w="533400" h="1219200">
                <a:moveTo>
                  <a:pt x="533400" y="0"/>
                </a:moveTo>
                <a:lnTo>
                  <a:pt x="533400" y="1219200"/>
                </a:lnTo>
              </a:path>
              <a:path w="533400" h="1219200">
                <a:moveTo>
                  <a:pt x="0" y="121920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42339" y="1596390"/>
            <a:ext cx="8064500" cy="25095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673100" marR="1717675" indent="-60960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latin typeface="Calibri"/>
                <a:cs typeface="Calibri"/>
              </a:rPr>
              <a:t>Converting the following infix expression to postfix  expression.</a:t>
            </a:r>
            <a:endParaRPr sz="2400">
              <a:latin typeface="Calibri"/>
              <a:cs typeface="Calibri"/>
            </a:endParaRPr>
          </a:p>
          <a:p>
            <a:pPr marL="670560" marR="55880" indent="-607060">
              <a:lnSpc>
                <a:spcPts val="2400"/>
              </a:lnSpc>
              <a:spcBef>
                <a:spcPts val="2075"/>
              </a:spcBef>
            </a:pPr>
            <a:r>
              <a:rPr sz="3600" spc="-600" baseline="30092" dirty="0">
                <a:latin typeface="Calibri"/>
                <a:cs typeface="Calibri"/>
              </a:rPr>
              <a:t>a+</a:t>
            </a:r>
            <a:r>
              <a:rPr sz="2000" spc="-400" dirty="0">
                <a:latin typeface="Arial Narrow"/>
                <a:cs typeface="Arial Narrow"/>
              </a:rPr>
              <a:t>7.</a:t>
            </a:r>
            <a:r>
              <a:rPr sz="3600" spc="-600" baseline="30092" dirty="0">
                <a:latin typeface="Calibri"/>
                <a:cs typeface="Calibri"/>
              </a:rPr>
              <a:t>b*</a:t>
            </a:r>
            <a:r>
              <a:rPr sz="2000" spc="-400" dirty="0">
                <a:latin typeface="Arial Narrow"/>
                <a:cs typeface="Arial Narrow"/>
              </a:rPr>
              <a:t>T</a:t>
            </a:r>
            <a:r>
              <a:rPr sz="3600" spc="-600" baseline="30092" dirty="0">
                <a:latin typeface="Calibri"/>
                <a:cs typeface="Calibri"/>
              </a:rPr>
              <a:t>c</a:t>
            </a:r>
            <a:r>
              <a:rPr sz="2000" spc="-400" dirty="0">
                <a:latin typeface="Arial Narrow"/>
                <a:cs typeface="Arial Narrow"/>
              </a:rPr>
              <a:t>h</a:t>
            </a:r>
            <a:r>
              <a:rPr sz="3600" spc="-600" baseline="30092" dirty="0">
                <a:latin typeface="Calibri"/>
                <a:cs typeface="Calibri"/>
              </a:rPr>
              <a:t>+</a:t>
            </a:r>
            <a:r>
              <a:rPr sz="2000" spc="-400" dirty="0">
                <a:latin typeface="Arial Narrow"/>
                <a:cs typeface="Arial Narrow"/>
              </a:rPr>
              <a:t>e</a:t>
            </a:r>
            <a:r>
              <a:rPr sz="3600" spc="-600" baseline="30092" dirty="0">
                <a:latin typeface="Calibri"/>
                <a:cs typeface="Calibri"/>
              </a:rPr>
              <a:t>(d</a:t>
            </a:r>
            <a:r>
              <a:rPr sz="2000" spc="-400" dirty="0">
                <a:latin typeface="Arial Narrow"/>
                <a:cs typeface="Arial Narrow"/>
              </a:rPr>
              <a:t>ne</a:t>
            </a:r>
            <a:r>
              <a:rPr sz="3600" spc="-600" baseline="30092" dirty="0">
                <a:latin typeface="Calibri"/>
                <a:cs typeface="Calibri"/>
              </a:rPr>
              <a:t>*</a:t>
            </a:r>
            <a:r>
              <a:rPr sz="2000" spc="-400" dirty="0">
                <a:latin typeface="Arial Narrow"/>
                <a:cs typeface="Arial Narrow"/>
              </a:rPr>
              <a:t>x</a:t>
            </a:r>
            <a:r>
              <a:rPr sz="3600" spc="-600" baseline="30092" dirty="0">
                <a:latin typeface="Calibri"/>
                <a:cs typeface="Calibri"/>
              </a:rPr>
              <a:t>e</a:t>
            </a:r>
            <a:r>
              <a:rPr sz="2000" spc="-400" dirty="0">
                <a:latin typeface="Arial Narrow"/>
                <a:cs typeface="Arial Narrow"/>
              </a:rPr>
              <a:t>t </a:t>
            </a:r>
            <a:r>
              <a:rPr sz="3600" spc="-652" baseline="30092" dirty="0">
                <a:latin typeface="Calibri"/>
                <a:cs typeface="Calibri"/>
              </a:rPr>
              <a:t>+</a:t>
            </a:r>
            <a:r>
              <a:rPr sz="2000" spc="-434" dirty="0">
                <a:latin typeface="Arial Narrow"/>
                <a:cs typeface="Arial Narrow"/>
              </a:rPr>
              <a:t>sy</a:t>
            </a:r>
            <a:r>
              <a:rPr sz="3600" spc="-652" baseline="30092" dirty="0">
                <a:latin typeface="Calibri"/>
                <a:cs typeface="Calibri"/>
              </a:rPr>
              <a:t>f</a:t>
            </a:r>
            <a:r>
              <a:rPr sz="2000" spc="-434" dirty="0">
                <a:latin typeface="Arial Narrow"/>
                <a:cs typeface="Arial Narrow"/>
              </a:rPr>
              <a:t>m</a:t>
            </a:r>
            <a:r>
              <a:rPr sz="3600" spc="-652" baseline="30092" dirty="0">
                <a:latin typeface="Calibri"/>
                <a:cs typeface="Calibri"/>
              </a:rPr>
              <a:t>)*</a:t>
            </a:r>
            <a:r>
              <a:rPr sz="2000" spc="-434" dirty="0">
                <a:latin typeface="Arial Narrow"/>
                <a:cs typeface="Arial Narrow"/>
              </a:rPr>
              <a:t>b</a:t>
            </a:r>
            <a:r>
              <a:rPr sz="3600" spc="-652" baseline="30092" dirty="0">
                <a:latin typeface="Calibri"/>
                <a:cs typeface="Calibri"/>
              </a:rPr>
              <a:t>g</a:t>
            </a:r>
            <a:r>
              <a:rPr sz="2000" spc="-434" dirty="0">
                <a:latin typeface="Arial Narrow"/>
                <a:cs typeface="Arial Narrow"/>
              </a:rPr>
              <a:t>ol </a:t>
            </a:r>
            <a:r>
              <a:rPr sz="2000" dirty="0">
                <a:latin typeface="Arial Narrow"/>
                <a:cs typeface="Arial Narrow"/>
              </a:rPr>
              <a:t>read </a:t>
            </a:r>
            <a:r>
              <a:rPr sz="2000" spc="-5" dirty="0">
                <a:latin typeface="Arial Narrow"/>
                <a:cs typeface="Arial Narrow"/>
              </a:rPr>
              <a:t>is an ‘(‘, which, being of highest precedence, is placed on  the</a:t>
            </a:r>
            <a:r>
              <a:rPr sz="2000" spc="-10" dirty="0">
                <a:latin typeface="Arial Narrow"/>
                <a:cs typeface="Arial Narrow"/>
              </a:rPr>
              <a:t> </a:t>
            </a:r>
            <a:r>
              <a:rPr sz="2000" dirty="0">
                <a:latin typeface="Arial Narrow"/>
                <a:cs typeface="Arial Narrow"/>
              </a:rPr>
              <a:t>stack.</a:t>
            </a:r>
            <a:endParaRPr sz="2000">
              <a:latin typeface="Arial Narrow"/>
              <a:cs typeface="Arial Narrow"/>
            </a:endParaRPr>
          </a:p>
          <a:p>
            <a:pPr marR="2549525" algn="ctr">
              <a:lnSpc>
                <a:spcPts val="2800"/>
              </a:lnSpc>
            </a:pPr>
            <a:r>
              <a:rPr sz="2400" dirty="0">
                <a:latin typeface="Times New Roman"/>
                <a:cs typeface="Times New Roman"/>
              </a:rPr>
              <a:t>(</a:t>
            </a:r>
            <a:endParaRPr sz="2400">
              <a:latin typeface="Times New Roman"/>
              <a:cs typeface="Times New Roman"/>
            </a:endParaRPr>
          </a:p>
          <a:p>
            <a:pPr marR="2550160" algn="ctr">
              <a:lnSpc>
                <a:spcPct val="100000"/>
              </a:lnSpc>
              <a:spcBef>
                <a:spcPts val="1500"/>
              </a:spcBef>
            </a:pPr>
            <a:r>
              <a:rPr sz="2400" dirty="0"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3000" y="4036568"/>
            <a:ext cx="2914650" cy="900430"/>
          </a:xfrm>
          <a:prstGeom prst="rect">
            <a:avLst/>
          </a:prstGeom>
        </p:spPr>
        <p:txBody>
          <a:bodyPr vert="horz" wrap="square" lIns="0" tIns="123825" rIns="0" bIns="0" rtlCol="0">
            <a:spAutoFit/>
          </a:bodyPr>
          <a:lstStyle/>
          <a:p>
            <a:pPr marR="55880" algn="r">
              <a:lnSpc>
                <a:spcPct val="100000"/>
              </a:lnSpc>
              <a:spcBef>
                <a:spcPts val="975"/>
              </a:spcBef>
            </a:pPr>
            <a:r>
              <a:rPr sz="2400" dirty="0">
                <a:latin typeface="Times New Roman"/>
                <a:cs typeface="Times New Roman"/>
              </a:rPr>
              <a:t>sta</a:t>
            </a:r>
            <a:r>
              <a:rPr sz="2400" spc="-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k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  <a:tabLst>
                <a:tab pos="469265" algn="l"/>
              </a:tabLst>
            </a:pPr>
            <a:r>
              <a:rPr sz="2000" dirty="0">
                <a:latin typeface="Arial Narrow"/>
                <a:cs typeface="Arial Narrow"/>
              </a:rPr>
              <a:t>8.	Then d </a:t>
            </a:r>
            <a:r>
              <a:rPr sz="2000" spc="-5" dirty="0">
                <a:latin typeface="Arial Narrow"/>
                <a:cs typeface="Arial Narrow"/>
              </a:rPr>
              <a:t>is read </a:t>
            </a:r>
            <a:r>
              <a:rPr sz="2000" dirty="0">
                <a:latin typeface="Arial Narrow"/>
                <a:cs typeface="Arial Narrow"/>
              </a:rPr>
              <a:t>and</a:t>
            </a:r>
            <a:r>
              <a:rPr sz="2000" spc="-80" dirty="0">
                <a:latin typeface="Arial Narrow"/>
                <a:cs typeface="Arial Narrow"/>
              </a:rPr>
              <a:t> </a:t>
            </a:r>
            <a:r>
              <a:rPr sz="2000" spc="-5" dirty="0">
                <a:latin typeface="Arial Narrow"/>
                <a:cs typeface="Arial Narrow"/>
              </a:rPr>
              <a:t>output.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76800" y="4648200"/>
            <a:ext cx="1600200" cy="457200"/>
          </a:xfrm>
          <a:prstGeom prst="rect">
            <a:avLst/>
          </a:prstGeom>
          <a:solidFill>
            <a:srgbClr val="4E80BC"/>
          </a:solidFill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sz="2400" spc="-5" dirty="0">
                <a:latin typeface="Times New Roman"/>
                <a:cs typeface="Times New Roman"/>
              </a:rPr>
              <a:t>abc*+d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82870" y="5139690"/>
            <a:ext cx="8051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output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KHARDE</a:t>
            </a:r>
            <a:endParaRPr lang="en-US"/>
          </a:p>
        </p:txBody>
      </p:sp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9639" y="604520"/>
            <a:ext cx="47371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Applications of</a:t>
            </a:r>
            <a:r>
              <a:rPr sz="4400" spc="-75" dirty="0"/>
              <a:t> </a:t>
            </a:r>
            <a:r>
              <a:rPr sz="4400" dirty="0"/>
              <a:t>Stack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69339" y="1596390"/>
            <a:ext cx="7924165" cy="173990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621665" marR="1627505" indent="-60960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latin typeface="Calibri"/>
                <a:cs typeface="Calibri"/>
              </a:rPr>
              <a:t>Converting the following infix expression to postfix  expression.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400" spc="-5" dirty="0">
                <a:latin typeface="Calibri"/>
                <a:cs typeface="Calibri"/>
              </a:rPr>
              <a:t>a+b*c+(d*e+f)*g</a:t>
            </a:r>
            <a:endParaRPr sz="2400" dirty="0">
              <a:latin typeface="Calibri"/>
              <a:cs typeface="Calibri"/>
            </a:endParaRPr>
          </a:p>
          <a:p>
            <a:pPr marL="543560" marR="5080" indent="-457200">
              <a:lnSpc>
                <a:spcPct val="100000"/>
              </a:lnSpc>
              <a:spcBef>
                <a:spcPts val="40"/>
              </a:spcBef>
              <a:tabLst>
                <a:tab pos="542925" algn="l"/>
              </a:tabLst>
            </a:pPr>
            <a:r>
              <a:rPr sz="2000" dirty="0">
                <a:latin typeface="Arial Narrow"/>
                <a:cs typeface="Arial Narrow"/>
              </a:rPr>
              <a:t>9.	We </a:t>
            </a:r>
            <a:r>
              <a:rPr sz="2000" spc="-5" dirty="0">
                <a:latin typeface="Arial Narrow"/>
                <a:cs typeface="Arial Narrow"/>
              </a:rPr>
              <a:t>continue by reading </a:t>
            </a:r>
            <a:r>
              <a:rPr sz="2000" dirty="0">
                <a:latin typeface="Arial Narrow"/>
                <a:cs typeface="Arial Narrow"/>
              </a:rPr>
              <a:t>a *. </a:t>
            </a:r>
            <a:r>
              <a:rPr sz="2000" spc="-5" dirty="0">
                <a:latin typeface="Arial Narrow"/>
                <a:cs typeface="Arial Narrow"/>
              </a:rPr>
              <a:t>Since open parenthesis do not </a:t>
            </a:r>
            <a:r>
              <a:rPr sz="2000" dirty="0">
                <a:latin typeface="Arial Narrow"/>
                <a:cs typeface="Arial Narrow"/>
              </a:rPr>
              <a:t>get </a:t>
            </a:r>
            <a:r>
              <a:rPr sz="2000" spc="-5" dirty="0">
                <a:latin typeface="Arial Narrow"/>
                <a:cs typeface="Arial Narrow"/>
              </a:rPr>
              <a:t>removed except  </a:t>
            </a:r>
            <a:r>
              <a:rPr sz="2000" dirty="0">
                <a:latin typeface="Arial Narrow"/>
                <a:cs typeface="Arial Narrow"/>
              </a:rPr>
              <a:t>when a </a:t>
            </a:r>
            <a:r>
              <a:rPr sz="2000" spc="-5" dirty="0">
                <a:latin typeface="Arial Narrow"/>
                <a:cs typeface="Arial Narrow"/>
              </a:rPr>
              <a:t>closed parenthesis is being </a:t>
            </a:r>
            <a:r>
              <a:rPr sz="2000" dirty="0">
                <a:latin typeface="Arial Narrow"/>
                <a:cs typeface="Arial Narrow"/>
              </a:rPr>
              <a:t>processed, </a:t>
            </a:r>
            <a:r>
              <a:rPr sz="2000" spc="-5" dirty="0">
                <a:latin typeface="Arial Narrow"/>
                <a:cs typeface="Arial Narrow"/>
              </a:rPr>
              <a:t>there is </a:t>
            </a:r>
            <a:r>
              <a:rPr sz="2000" dirty="0">
                <a:latin typeface="Arial Narrow"/>
                <a:cs typeface="Arial Narrow"/>
              </a:rPr>
              <a:t>no </a:t>
            </a:r>
            <a:r>
              <a:rPr sz="2000" spc="-5" dirty="0">
                <a:latin typeface="Arial Narrow"/>
                <a:cs typeface="Arial Narrow"/>
              </a:rPr>
              <a:t>output and </a:t>
            </a:r>
            <a:r>
              <a:rPr sz="2000" dirty="0">
                <a:latin typeface="Arial Narrow"/>
                <a:cs typeface="Arial Narrow"/>
              </a:rPr>
              <a:t>we </a:t>
            </a:r>
            <a:r>
              <a:rPr sz="2000" spc="-5" dirty="0">
                <a:latin typeface="Arial Narrow"/>
                <a:cs typeface="Arial Narrow"/>
              </a:rPr>
              <a:t>push</a:t>
            </a:r>
            <a:r>
              <a:rPr sz="2000" spc="10" dirty="0">
                <a:latin typeface="Arial Narrow"/>
                <a:cs typeface="Arial Narrow"/>
              </a:rPr>
              <a:t> </a:t>
            </a:r>
            <a:r>
              <a:rPr sz="2000" dirty="0">
                <a:latin typeface="Arial Narrow"/>
                <a:cs typeface="Arial Narrow"/>
              </a:rPr>
              <a:t>*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600200" y="3310890"/>
            <a:ext cx="73342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Arial Narrow"/>
                <a:cs typeface="Arial Narrow"/>
              </a:rPr>
              <a:t>in</a:t>
            </a:r>
            <a:r>
              <a:rPr sz="2000" spc="-80" dirty="0">
                <a:latin typeface="Arial Narrow"/>
                <a:cs typeface="Arial Narrow"/>
              </a:rPr>
              <a:t> </a:t>
            </a:r>
            <a:r>
              <a:rPr sz="2000" dirty="0">
                <a:latin typeface="Arial Narrow"/>
                <a:cs typeface="Arial Narrow"/>
              </a:rPr>
              <a:t>stack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95800" y="3276600"/>
            <a:ext cx="533400" cy="1600200"/>
          </a:xfrm>
          <a:custGeom>
            <a:avLst/>
            <a:gdLst/>
            <a:ahLst/>
            <a:cxnLst/>
            <a:rect l="l" t="t" r="r" b="b"/>
            <a:pathLst>
              <a:path w="533400" h="1600200">
                <a:moveTo>
                  <a:pt x="0" y="1524000"/>
                </a:moveTo>
                <a:lnTo>
                  <a:pt x="533400" y="1524000"/>
                </a:lnTo>
              </a:path>
              <a:path w="533400" h="1600200">
                <a:moveTo>
                  <a:pt x="533400" y="0"/>
                </a:moveTo>
                <a:lnTo>
                  <a:pt x="533400" y="1524000"/>
                </a:lnTo>
              </a:path>
              <a:path w="533400" h="1600200">
                <a:moveTo>
                  <a:pt x="0" y="160020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697729" y="3456940"/>
            <a:ext cx="127000" cy="952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" indent="-22860">
              <a:lnSpc>
                <a:spcPct val="1521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*  (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97070" y="4489873"/>
            <a:ext cx="652145" cy="81280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93675">
              <a:lnSpc>
                <a:spcPct val="100000"/>
              </a:lnSpc>
              <a:spcBef>
                <a:spcPts val="515"/>
              </a:spcBef>
            </a:pPr>
            <a:r>
              <a:rPr sz="2000" dirty="0">
                <a:latin typeface="Times New Roman"/>
                <a:cs typeface="Times New Roman"/>
              </a:rPr>
              <a:t>+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400" dirty="0">
                <a:latin typeface="Times New Roman"/>
                <a:cs typeface="Times New Roman"/>
              </a:rPr>
              <a:t>sta</a:t>
            </a:r>
            <a:r>
              <a:rPr sz="2400" spc="-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43000" y="5292090"/>
            <a:ext cx="29267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2000" dirty="0">
                <a:latin typeface="Arial Narrow"/>
                <a:cs typeface="Arial Narrow"/>
              </a:rPr>
              <a:t>10.	Next, e </a:t>
            </a:r>
            <a:r>
              <a:rPr sz="2000" spc="-5" dirty="0">
                <a:latin typeface="Arial Narrow"/>
                <a:cs typeface="Arial Narrow"/>
              </a:rPr>
              <a:t>is </a:t>
            </a:r>
            <a:r>
              <a:rPr sz="2000" dirty="0">
                <a:latin typeface="Arial Narrow"/>
                <a:cs typeface="Arial Narrow"/>
              </a:rPr>
              <a:t>read </a:t>
            </a:r>
            <a:r>
              <a:rPr sz="2000" spc="-5" dirty="0">
                <a:latin typeface="Arial Narrow"/>
                <a:cs typeface="Arial Narrow"/>
              </a:rPr>
              <a:t>and</a:t>
            </a:r>
            <a:r>
              <a:rPr sz="2000" spc="-85" dirty="0">
                <a:latin typeface="Arial Narrow"/>
                <a:cs typeface="Arial Narrow"/>
              </a:rPr>
              <a:t> </a:t>
            </a:r>
            <a:r>
              <a:rPr sz="2000" spc="-5" dirty="0">
                <a:latin typeface="Arial Narrow"/>
                <a:cs typeface="Arial Narrow"/>
              </a:rPr>
              <a:t>output.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72000" y="5410200"/>
            <a:ext cx="1600200" cy="457200"/>
          </a:xfrm>
          <a:prstGeom prst="rect">
            <a:avLst/>
          </a:prstGeom>
          <a:solidFill>
            <a:srgbClr val="4E80BC"/>
          </a:solidFill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sz="2400" dirty="0">
                <a:latin typeface="Times New Roman"/>
                <a:cs typeface="Times New Roman"/>
              </a:rPr>
              <a:t>abc*+de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78070" y="5901690"/>
            <a:ext cx="8045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spc="5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tput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KHARDE</a:t>
            </a:r>
            <a:endParaRPr lang="en-US"/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9639" y="604520"/>
            <a:ext cx="47371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Applications of</a:t>
            </a:r>
            <a:r>
              <a:rPr sz="4400" spc="-75" dirty="0"/>
              <a:t> </a:t>
            </a:r>
            <a:r>
              <a:rPr sz="4400" dirty="0"/>
              <a:t>Stack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69339" y="1520190"/>
            <a:ext cx="7942580" cy="166370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621665" marR="1645920" indent="-60960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latin typeface="Calibri"/>
                <a:cs typeface="Calibri"/>
              </a:rPr>
              <a:t>Converting the following infix expression to postfix  expression.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600"/>
              </a:lnSpc>
              <a:spcBef>
                <a:spcPts val="275"/>
              </a:spcBef>
            </a:pPr>
            <a:r>
              <a:rPr sz="2400" spc="-5" dirty="0">
                <a:latin typeface="Calibri"/>
                <a:cs typeface="Calibri"/>
              </a:rPr>
              <a:t>a+b*c+(d*e+f)*g</a:t>
            </a:r>
            <a:endParaRPr sz="2400">
              <a:latin typeface="Calibri"/>
              <a:cs typeface="Calibri"/>
            </a:endParaRPr>
          </a:p>
          <a:p>
            <a:pPr marL="85725">
              <a:lnSpc>
                <a:spcPts val="2120"/>
              </a:lnSpc>
              <a:tabLst>
                <a:tab pos="542925" algn="l"/>
              </a:tabLst>
            </a:pPr>
            <a:r>
              <a:rPr sz="2000" dirty="0">
                <a:latin typeface="Arial Narrow"/>
                <a:cs typeface="Arial Narrow"/>
              </a:rPr>
              <a:t>11.	The next symbol read </a:t>
            </a:r>
            <a:r>
              <a:rPr sz="2000" spc="-5" dirty="0">
                <a:latin typeface="Arial Narrow"/>
                <a:cs typeface="Arial Narrow"/>
              </a:rPr>
              <a:t>is </a:t>
            </a:r>
            <a:r>
              <a:rPr sz="2000" dirty="0">
                <a:latin typeface="Arial Narrow"/>
                <a:cs typeface="Arial Narrow"/>
              </a:rPr>
              <a:t>a +, since </a:t>
            </a:r>
            <a:r>
              <a:rPr sz="2000" spc="-5" dirty="0">
                <a:latin typeface="Arial Narrow"/>
                <a:cs typeface="Arial Narrow"/>
              </a:rPr>
              <a:t>priority of stack top value is higher </a:t>
            </a:r>
            <a:r>
              <a:rPr sz="2000" dirty="0">
                <a:latin typeface="Arial Narrow"/>
                <a:cs typeface="Arial Narrow"/>
              </a:rPr>
              <a:t>so </a:t>
            </a:r>
            <a:r>
              <a:rPr sz="2000" spc="-5" dirty="0">
                <a:latin typeface="Arial Narrow"/>
                <a:cs typeface="Arial Narrow"/>
              </a:rPr>
              <a:t>we</a:t>
            </a:r>
            <a:r>
              <a:rPr sz="2000" spc="-15" dirty="0">
                <a:latin typeface="Arial Narrow"/>
                <a:cs typeface="Arial Narrow"/>
              </a:rPr>
              <a:t> </a:t>
            </a:r>
            <a:r>
              <a:rPr sz="2000" dirty="0">
                <a:latin typeface="Arial Narrow"/>
                <a:cs typeface="Arial Narrow"/>
              </a:rPr>
              <a:t>pop</a:t>
            </a:r>
            <a:endParaRPr sz="2000">
              <a:latin typeface="Arial Narrow"/>
              <a:cs typeface="Arial Narrow"/>
            </a:endParaRPr>
          </a:p>
          <a:p>
            <a:pPr marL="543560">
              <a:lnSpc>
                <a:spcPct val="100000"/>
              </a:lnSpc>
            </a:pPr>
            <a:r>
              <a:rPr sz="2000" dirty="0">
                <a:latin typeface="Arial Narrow"/>
                <a:cs typeface="Arial Narrow"/>
              </a:rPr>
              <a:t>* </a:t>
            </a:r>
            <a:r>
              <a:rPr sz="2000" spc="-5" dirty="0">
                <a:latin typeface="Arial Narrow"/>
                <a:cs typeface="Arial Narrow"/>
              </a:rPr>
              <a:t>and push</a:t>
            </a:r>
            <a:r>
              <a:rPr sz="2000" spc="-10" dirty="0">
                <a:latin typeface="Arial Narrow"/>
                <a:cs typeface="Arial Narrow"/>
              </a:rPr>
              <a:t> </a:t>
            </a:r>
            <a:r>
              <a:rPr sz="2000" dirty="0">
                <a:latin typeface="Arial Narrow"/>
                <a:cs typeface="Arial Narrow"/>
              </a:rPr>
              <a:t>+.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4400" y="3429000"/>
            <a:ext cx="1600200" cy="457200"/>
          </a:xfrm>
          <a:prstGeom prst="rect">
            <a:avLst/>
          </a:prstGeom>
          <a:solidFill>
            <a:srgbClr val="4E80BC"/>
          </a:solidFill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sz="2400" dirty="0">
                <a:latin typeface="Times New Roman"/>
                <a:cs typeface="Times New Roman"/>
              </a:rPr>
              <a:t>abc*+de*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29200" y="3920490"/>
            <a:ext cx="8058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5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tput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00400" y="3048000"/>
            <a:ext cx="533400" cy="1600200"/>
          </a:xfrm>
          <a:custGeom>
            <a:avLst/>
            <a:gdLst/>
            <a:ahLst/>
            <a:cxnLst/>
            <a:rect l="l" t="t" r="r" b="b"/>
            <a:pathLst>
              <a:path w="533400" h="1600200">
                <a:moveTo>
                  <a:pt x="0" y="1524000"/>
                </a:moveTo>
                <a:lnTo>
                  <a:pt x="533400" y="1524000"/>
                </a:lnTo>
              </a:path>
              <a:path w="533400" h="1600200">
                <a:moveTo>
                  <a:pt x="533400" y="0"/>
                </a:moveTo>
                <a:lnTo>
                  <a:pt x="533400" y="1524000"/>
                </a:lnTo>
              </a:path>
              <a:path w="533400" h="1600200">
                <a:moveTo>
                  <a:pt x="0" y="160020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394709" y="3387090"/>
            <a:ext cx="1435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+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23920" y="3850640"/>
            <a:ext cx="850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(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94709" y="4314190"/>
            <a:ext cx="14351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+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43000" y="4682490"/>
            <a:ext cx="303085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24485" algn="r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tack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  <a:tabLst>
                <a:tab pos="469265" algn="l"/>
              </a:tabLst>
            </a:pPr>
            <a:r>
              <a:rPr sz="2000" dirty="0">
                <a:latin typeface="Arial Narrow"/>
                <a:cs typeface="Arial Narrow"/>
              </a:rPr>
              <a:t>12.	Now we </a:t>
            </a:r>
            <a:r>
              <a:rPr sz="2000" spc="-5" dirty="0">
                <a:latin typeface="Arial Narrow"/>
                <a:cs typeface="Arial Narrow"/>
              </a:rPr>
              <a:t>read </a:t>
            </a:r>
            <a:r>
              <a:rPr sz="2000" dirty="0">
                <a:latin typeface="Arial Narrow"/>
                <a:cs typeface="Arial Narrow"/>
              </a:rPr>
              <a:t>f and </a:t>
            </a:r>
            <a:r>
              <a:rPr sz="2000" spc="-5" dirty="0">
                <a:latin typeface="Arial Narrow"/>
                <a:cs typeface="Arial Narrow"/>
              </a:rPr>
              <a:t>output</a:t>
            </a:r>
            <a:r>
              <a:rPr sz="2000" spc="-95" dirty="0">
                <a:latin typeface="Arial Narrow"/>
                <a:cs typeface="Arial Narrow"/>
              </a:rPr>
              <a:t> </a:t>
            </a:r>
            <a:r>
              <a:rPr sz="2000" dirty="0">
                <a:latin typeface="Arial Narrow"/>
                <a:cs typeface="Arial Narrow"/>
              </a:rPr>
              <a:t>f.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72000" y="5410200"/>
            <a:ext cx="1600200" cy="457200"/>
          </a:xfrm>
          <a:prstGeom prst="rect">
            <a:avLst/>
          </a:prstGeom>
          <a:solidFill>
            <a:srgbClr val="4E80BC"/>
          </a:solidFill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sz="2400" dirty="0">
                <a:latin typeface="Times New Roman"/>
                <a:cs typeface="Times New Roman"/>
              </a:rPr>
              <a:t>abc*+de*f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78070" y="5901690"/>
            <a:ext cx="8045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spc="5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tput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KHARDE</a:t>
            </a:r>
            <a:endParaRPr lang="en-US"/>
          </a:p>
        </p:txBody>
      </p:sp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9639" y="604520"/>
            <a:ext cx="47371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Applications of</a:t>
            </a:r>
            <a:r>
              <a:rPr sz="4400" spc="-75" dirty="0"/>
              <a:t> </a:t>
            </a:r>
            <a:r>
              <a:rPr sz="4400" dirty="0"/>
              <a:t>Stack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80439" y="1596390"/>
            <a:ext cx="7228840" cy="129286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635000" marR="919480" indent="-60960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latin typeface="Calibri"/>
                <a:cs typeface="Calibri"/>
              </a:rPr>
              <a:t>Converting the following infix expression to postfix  expression.</a:t>
            </a:r>
            <a:endParaRPr sz="2400">
              <a:latin typeface="Calibri"/>
              <a:cs typeface="Calibri"/>
            </a:endParaRPr>
          </a:p>
          <a:p>
            <a:pPr marL="25400">
              <a:lnSpc>
                <a:spcPct val="100000"/>
              </a:lnSpc>
              <a:spcBef>
                <a:spcPts val="1595"/>
              </a:spcBef>
            </a:pPr>
            <a:r>
              <a:rPr sz="3600" spc="-569" baseline="30092" dirty="0">
                <a:latin typeface="Calibri"/>
                <a:cs typeface="Calibri"/>
              </a:rPr>
              <a:t>a+</a:t>
            </a:r>
            <a:r>
              <a:rPr sz="2000" spc="-380" dirty="0">
                <a:latin typeface="Arial Narrow"/>
                <a:cs typeface="Arial Narrow"/>
              </a:rPr>
              <a:t>13</a:t>
            </a:r>
            <a:r>
              <a:rPr sz="3600" spc="-569" baseline="30092" dirty="0">
                <a:latin typeface="Calibri"/>
                <a:cs typeface="Calibri"/>
              </a:rPr>
              <a:t>b</a:t>
            </a:r>
            <a:r>
              <a:rPr sz="2000" spc="-380" dirty="0">
                <a:latin typeface="Arial Narrow"/>
                <a:cs typeface="Arial Narrow"/>
              </a:rPr>
              <a:t>.</a:t>
            </a:r>
            <a:r>
              <a:rPr sz="3600" spc="-569" baseline="30092" dirty="0">
                <a:latin typeface="Calibri"/>
                <a:cs typeface="Calibri"/>
              </a:rPr>
              <a:t>*</a:t>
            </a:r>
            <a:r>
              <a:rPr sz="2000" spc="-380" dirty="0">
                <a:latin typeface="Arial Narrow"/>
                <a:cs typeface="Arial Narrow"/>
              </a:rPr>
              <a:t>N</a:t>
            </a:r>
            <a:r>
              <a:rPr sz="3600" spc="-569" baseline="30092" dirty="0">
                <a:latin typeface="Calibri"/>
                <a:cs typeface="Calibri"/>
              </a:rPr>
              <a:t>c+</a:t>
            </a:r>
            <a:r>
              <a:rPr sz="2000" spc="-380" dirty="0">
                <a:latin typeface="Arial Narrow"/>
                <a:cs typeface="Arial Narrow"/>
              </a:rPr>
              <a:t>ow</a:t>
            </a:r>
            <a:r>
              <a:rPr sz="3600" spc="-569" baseline="30092" dirty="0">
                <a:latin typeface="Calibri"/>
                <a:cs typeface="Calibri"/>
              </a:rPr>
              <a:t>(d</a:t>
            </a:r>
            <a:r>
              <a:rPr sz="2000" spc="-380" dirty="0">
                <a:latin typeface="Arial Narrow"/>
                <a:cs typeface="Arial Narrow"/>
              </a:rPr>
              <a:t>w</a:t>
            </a:r>
            <a:r>
              <a:rPr sz="3600" spc="-569" baseline="30092" dirty="0">
                <a:latin typeface="Calibri"/>
                <a:cs typeface="Calibri"/>
              </a:rPr>
              <a:t>*</a:t>
            </a:r>
            <a:r>
              <a:rPr sz="2000" spc="-380" dirty="0">
                <a:latin typeface="Arial Narrow"/>
                <a:cs typeface="Arial Narrow"/>
              </a:rPr>
              <a:t>e</a:t>
            </a:r>
            <a:r>
              <a:rPr sz="3600" spc="-569" baseline="30092" dirty="0">
                <a:latin typeface="Calibri"/>
                <a:cs typeface="Calibri"/>
              </a:rPr>
              <a:t>e</a:t>
            </a:r>
            <a:r>
              <a:rPr sz="2000" spc="-380" dirty="0">
                <a:latin typeface="Arial Narrow"/>
                <a:cs typeface="Arial Narrow"/>
              </a:rPr>
              <a:t>r</a:t>
            </a:r>
            <a:r>
              <a:rPr sz="3600" spc="-569" baseline="30092" dirty="0">
                <a:latin typeface="Calibri"/>
                <a:cs typeface="Calibri"/>
              </a:rPr>
              <a:t>+</a:t>
            </a:r>
            <a:r>
              <a:rPr sz="2000" spc="-380" dirty="0">
                <a:latin typeface="Arial Narrow"/>
                <a:cs typeface="Arial Narrow"/>
              </a:rPr>
              <a:t>ea</a:t>
            </a:r>
            <a:r>
              <a:rPr sz="3600" spc="-569" baseline="30092" dirty="0">
                <a:latin typeface="Calibri"/>
                <a:cs typeface="Calibri"/>
              </a:rPr>
              <a:t>f)</a:t>
            </a:r>
            <a:r>
              <a:rPr sz="2000" spc="-380" dirty="0">
                <a:latin typeface="Arial Narrow"/>
                <a:cs typeface="Arial Narrow"/>
              </a:rPr>
              <a:t>d</a:t>
            </a:r>
            <a:r>
              <a:rPr sz="3600" spc="-569" baseline="30092" dirty="0">
                <a:latin typeface="Calibri"/>
                <a:cs typeface="Calibri"/>
              </a:rPr>
              <a:t>*</a:t>
            </a:r>
            <a:r>
              <a:rPr sz="2000" spc="-380" dirty="0">
                <a:latin typeface="Arial Narrow"/>
                <a:cs typeface="Arial Narrow"/>
              </a:rPr>
              <a:t>a</a:t>
            </a:r>
            <a:r>
              <a:rPr sz="3600" spc="-569" baseline="30092" dirty="0">
                <a:latin typeface="Calibri"/>
                <a:cs typeface="Calibri"/>
              </a:rPr>
              <a:t>g</a:t>
            </a:r>
            <a:r>
              <a:rPr sz="2000" spc="-380" dirty="0">
                <a:latin typeface="Arial Narrow"/>
                <a:cs typeface="Arial Narrow"/>
              </a:rPr>
              <a:t>‘)’, </a:t>
            </a:r>
            <a:r>
              <a:rPr sz="2000" dirty="0">
                <a:latin typeface="Arial Narrow"/>
                <a:cs typeface="Arial Narrow"/>
              </a:rPr>
              <a:t>so </a:t>
            </a:r>
            <a:r>
              <a:rPr sz="2000" spc="-5" dirty="0">
                <a:latin typeface="Arial Narrow"/>
                <a:cs typeface="Arial Narrow"/>
              </a:rPr>
              <a:t>the </a:t>
            </a:r>
            <a:r>
              <a:rPr sz="2000" dirty="0">
                <a:latin typeface="Arial Narrow"/>
                <a:cs typeface="Arial Narrow"/>
              </a:rPr>
              <a:t>stack </a:t>
            </a:r>
            <a:r>
              <a:rPr sz="2000" spc="-5" dirty="0">
                <a:latin typeface="Arial Narrow"/>
                <a:cs typeface="Arial Narrow"/>
              </a:rPr>
              <a:t>is emptied </a:t>
            </a:r>
            <a:r>
              <a:rPr sz="2000" dirty="0">
                <a:latin typeface="Arial Narrow"/>
                <a:cs typeface="Arial Narrow"/>
              </a:rPr>
              <a:t>back to </a:t>
            </a:r>
            <a:r>
              <a:rPr sz="2000" spc="-5" dirty="0">
                <a:latin typeface="Arial Narrow"/>
                <a:cs typeface="Arial Narrow"/>
              </a:rPr>
              <a:t>the ‘(‘, </a:t>
            </a:r>
            <a:r>
              <a:rPr sz="2000" dirty="0">
                <a:latin typeface="Arial Narrow"/>
                <a:cs typeface="Arial Narrow"/>
              </a:rPr>
              <a:t>we </a:t>
            </a:r>
            <a:r>
              <a:rPr sz="2000" spc="-5" dirty="0">
                <a:latin typeface="Arial Narrow"/>
                <a:cs typeface="Arial Narrow"/>
              </a:rPr>
              <a:t>output </a:t>
            </a:r>
            <a:r>
              <a:rPr sz="2000" dirty="0">
                <a:latin typeface="Arial Narrow"/>
                <a:cs typeface="Arial Narrow"/>
              </a:rPr>
              <a:t>a +.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3000" y="4453890"/>
            <a:ext cx="461708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2000" dirty="0">
                <a:latin typeface="Arial Narrow"/>
                <a:cs typeface="Arial Narrow"/>
              </a:rPr>
              <a:t>14.	We read a * </a:t>
            </a:r>
            <a:r>
              <a:rPr sz="2000" spc="-5" dirty="0">
                <a:latin typeface="Arial Narrow"/>
                <a:cs typeface="Arial Narrow"/>
              </a:rPr>
              <a:t>next; it is pushed onto the</a:t>
            </a:r>
            <a:r>
              <a:rPr sz="2000" spc="-60" dirty="0">
                <a:latin typeface="Arial Narrow"/>
                <a:cs typeface="Arial Narrow"/>
              </a:rPr>
              <a:t> </a:t>
            </a:r>
            <a:r>
              <a:rPr sz="2000" dirty="0">
                <a:latin typeface="Arial Narrow"/>
                <a:cs typeface="Arial Narrow"/>
              </a:rPr>
              <a:t>stack.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4400" y="3124200"/>
            <a:ext cx="2895600" cy="455930"/>
          </a:xfrm>
          <a:prstGeom prst="rect">
            <a:avLst/>
          </a:prstGeom>
          <a:solidFill>
            <a:srgbClr val="4E80BC"/>
          </a:solidFill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370"/>
              </a:spcBef>
            </a:pPr>
            <a:r>
              <a:rPr sz="2400" spc="-5" dirty="0">
                <a:latin typeface="Times New Roman"/>
                <a:cs typeface="Times New Roman"/>
              </a:rPr>
              <a:t>abc*+de*f+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86400" y="3690620"/>
            <a:ext cx="8058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5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tput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43200" y="3048000"/>
            <a:ext cx="533400" cy="838200"/>
          </a:xfrm>
          <a:custGeom>
            <a:avLst/>
            <a:gdLst/>
            <a:ahLst/>
            <a:cxnLst/>
            <a:rect l="l" t="t" r="r" b="b"/>
            <a:pathLst>
              <a:path w="533400" h="838200">
                <a:moveTo>
                  <a:pt x="0" y="838200"/>
                </a:moveTo>
                <a:lnTo>
                  <a:pt x="533400" y="838200"/>
                </a:lnTo>
              </a:path>
              <a:path w="533400" h="838200">
                <a:moveTo>
                  <a:pt x="533400" y="0"/>
                </a:moveTo>
                <a:lnTo>
                  <a:pt x="533400" y="838200"/>
                </a:lnTo>
              </a:path>
              <a:path w="533400" h="838200">
                <a:moveTo>
                  <a:pt x="0" y="83820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910839" y="3463290"/>
            <a:ext cx="1974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68270" y="3920490"/>
            <a:ext cx="652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sta</a:t>
            </a:r>
            <a:r>
              <a:rPr sz="2400" spc="-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248400" y="4572000"/>
            <a:ext cx="533400" cy="838200"/>
          </a:xfrm>
          <a:custGeom>
            <a:avLst/>
            <a:gdLst/>
            <a:ahLst/>
            <a:cxnLst/>
            <a:rect l="l" t="t" r="r" b="b"/>
            <a:pathLst>
              <a:path w="533400" h="838200">
                <a:moveTo>
                  <a:pt x="0" y="838200"/>
                </a:moveTo>
                <a:lnTo>
                  <a:pt x="533400" y="838200"/>
                </a:lnTo>
              </a:path>
              <a:path w="533400" h="838200">
                <a:moveTo>
                  <a:pt x="533400" y="0"/>
                </a:moveTo>
                <a:lnTo>
                  <a:pt x="533400" y="838200"/>
                </a:lnTo>
              </a:path>
              <a:path w="533400" h="838200">
                <a:moveTo>
                  <a:pt x="0" y="83820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6450329" y="4606290"/>
            <a:ext cx="1270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*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73470" y="5011631"/>
            <a:ext cx="652145" cy="82423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9845" algn="ctr">
              <a:lnSpc>
                <a:spcPct val="100000"/>
              </a:lnSpc>
              <a:spcBef>
                <a:spcPts val="555"/>
              </a:spcBef>
            </a:pPr>
            <a:r>
              <a:rPr sz="2000" dirty="0">
                <a:latin typeface="Times New Roman"/>
                <a:cs typeface="Times New Roman"/>
              </a:rPr>
              <a:t>+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50"/>
              </a:spcBef>
            </a:pPr>
            <a:r>
              <a:rPr sz="2400" spc="-10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tack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43000" y="5901690"/>
            <a:ext cx="291401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</a:tabLst>
            </a:pPr>
            <a:r>
              <a:rPr sz="2000" dirty="0">
                <a:latin typeface="Arial Narrow"/>
                <a:cs typeface="Arial Narrow"/>
              </a:rPr>
              <a:t>15.	Now, g </a:t>
            </a:r>
            <a:r>
              <a:rPr sz="2000" spc="-5" dirty="0">
                <a:latin typeface="Arial Narrow"/>
                <a:cs typeface="Arial Narrow"/>
              </a:rPr>
              <a:t>is read </a:t>
            </a:r>
            <a:r>
              <a:rPr sz="2000" dirty="0">
                <a:latin typeface="Arial Narrow"/>
                <a:cs typeface="Arial Narrow"/>
              </a:rPr>
              <a:t>and</a:t>
            </a:r>
            <a:r>
              <a:rPr sz="2000" spc="-80" dirty="0">
                <a:latin typeface="Arial Narrow"/>
                <a:cs typeface="Arial Narrow"/>
              </a:rPr>
              <a:t> </a:t>
            </a:r>
            <a:r>
              <a:rPr sz="2000" spc="-5" dirty="0">
                <a:latin typeface="Arial Narrow"/>
                <a:cs typeface="Arial Narrow"/>
              </a:rPr>
              <a:t>output.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43400" y="5867400"/>
            <a:ext cx="2895600" cy="457200"/>
          </a:xfrm>
          <a:prstGeom prst="rect">
            <a:avLst/>
          </a:prstGeom>
          <a:solidFill>
            <a:srgbClr val="4E80BC"/>
          </a:solidFill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sz="2400" spc="-5" dirty="0">
                <a:latin typeface="Times New Roman"/>
                <a:cs typeface="Times New Roman"/>
              </a:rPr>
              <a:t>abc*+de*f+g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06670" y="6435090"/>
            <a:ext cx="8045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o</a:t>
            </a:r>
            <a:r>
              <a:rPr sz="2400" spc="5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tput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KHARDE</a:t>
            </a:r>
            <a:endParaRPr lang="en-US"/>
          </a:p>
        </p:txBody>
      </p:sp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9639" y="497840"/>
            <a:ext cx="47371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Applications of</a:t>
            </a:r>
            <a:r>
              <a:rPr sz="4400" spc="-75" dirty="0"/>
              <a:t> </a:t>
            </a:r>
            <a:r>
              <a:rPr sz="4400" dirty="0"/>
              <a:t>Stack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069339" y="1596390"/>
            <a:ext cx="63011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Converting the following infix expression to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postfix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9339" y="1885950"/>
            <a:ext cx="2107565" cy="835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609600">
              <a:lnSpc>
                <a:spcPct val="110800"/>
              </a:lnSpc>
              <a:spcBef>
                <a:spcPts val="95"/>
              </a:spcBef>
            </a:pPr>
            <a:r>
              <a:rPr sz="2400" spc="-5" dirty="0">
                <a:latin typeface="Calibri"/>
                <a:cs typeface="Calibri"/>
              </a:rPr>
              <a:t>expression.  </a:t>
            </a:r>
            <a:r>
              <a:rPr sz="2400" dirty="0">
                <a:latin typeface="Calibri"/>
                <a:cs typeface="Calibri"/>
              </a:rPr>
              <a:t>a+</a:t>
            </a:r>
            <a:r>
              <a:rPr sz="2400" spc="-5" dirty="0">
                <a:latin typeface="Calibri"/>
                <a:cs typeface="Calibri"/>
              </a:rPr>
              <a:t>b</a:t>
            </a:r>
            <a:r>
              <a:rPr sz="2400" dirty="0">
                <a:latin typeface="Calibri"/>
                <a:cs typeface="Calibri"/>
              </a:rPr>
              <a:t>*c+</a:t>
            </a:r>
            <a:r>
              <a:rPr sz="2400" spc="-5" dirty="0">
                <a:latin typeface="Calibri"/>
                <a:cs typeface="Calibri"/>
              </a:rPr>
              <a:t>(d</a:t>
            </a:r>
            <a:r>
              <a:rPr sz="2400" dirty="0">
                <a:latin typeface="Calibri"/>
                <a:cs typeface="Calibri"/>
              </a:rPr>
              <a:t>*e+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spc="5" dirty="0">
                <a:latin typeface="Calibri"/>
                <a:cs typeface="Calibri"/>
              </a:rPr>
              <a:t>)</a:t>
            </a:r>
            <a:r>
              <a:rPr sz="2400" dirty="0">
                <a:latin typeface="Calibri"/>
                <a:cs typeface="Calibri"/>
              </a:rPr>
              <a:t>*g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4400" y="4038600"/>
            <a:ext cx="2895600" cy="457200"/>
          </a:xfrm>
          <a:prstGeom prst="rect">
            <a:avLst/>
          </a:prstGeom>
          <a:solidFill>
            <a:srgbClr val="4E80BC"/>
          </a:solidFill>
          <a:ln w="9344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sz="2400" spc="-5" dirty="0">
                <a:latin typeface="Times New Roman"/>
                <a:cs typeface="Times New Roman"/>
              </a:rPr>
              <a:t>abc*+de*f+g*+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86400" y="4606290"/>
            <a:ext cx="8058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5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tput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43200" y="3962400"/>
            <a:ext cx="533400" cy="838200"/>
          </a:xfrm>
          <a:custGeom>
            <a:avLst/>
            <a:gdLst/>
            <a:ahLst/>
            <a:cxnLst/>
            <a:rect l="l" t="t" r="r" b="b"/>
            <a:pathLst>
              <a:path w="533400" h="838200">
                <a:moveTo>
                  <a:pt x="0" y="838200"/>
                </a:moveTo>
                <a:lnTo>
                  <a:pt x="533400" y="838200"/>
                </a:lnTo>
              </a:path>
              <a:path w="533400" h="838200">
                <a:moveTo>
                  <a:pt x="533400" y="0"/>
                </a:moveTo>
                <a:lnTo>
                  <a:pt x="533400" y="838200"/>
                </a:lnTo>
              </a:path>
              <a:path w="533400" h="838200">
                <a:moveTo>
                  <a:pt x="0" y="83820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668270" y="4834890"/>
            <a:ext cx="652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sta</a:t>
            </a:r>
            <a:r>
              <a:rPr sz="2400" spc="-5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k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191000" y="2209800"/>
            <a:ext cx="533400" cy="838200"/>
          </a:xfrm>
          <a:custGeom>
            <a:avLst/>
            <a:gdLst/>
            <a:ahLst/>
            <a:cxnLst/>
            <a:rect l="l" t="t" r="r" b="b"/>
            <a:pathLst>
              <a:path w="533400" h="838200">
                <a:moveTo>
                  <a:pt x="0" y="838200"/>
                </a:moveTo>
                <a:lnTo>
                  <a:pt x="533400" y="838200"/>
                </a:lnTo>
              </a:path>
              <a:path w="533400" h="838200">
                <a:moveTo>
                  <a:pt x="533400" y="0"/>
                </a:moveTo>
                <a:lnTo>
                  <a:pt x="533400" y="838200"/>
                </a:lnTo>
              </a:path>
              <a:path w="533400" h="838200">
                <a:moveTo>
                  <a:pt x="0" y="838200"/>
                </a:moveTo>
                <a:lnTo>
                  <a:pt x="0" y="0"/>
                </a:lnTo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392929" y="2244090"/>
            <a:ext cx="1270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*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43000" y="2648161"/>
            <a:ext cx="7743825" cy="114554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R="1107440" algn="ctr">
              <a:lnSpc>
                <a:spcPct val="100000"/>
              </a:lnSpc>
              <a:spcBef>
                <a:spcPts val="555"/>
              </a:spcBef>
            </a:pPr>
            <a:r>
              <a:rPr sz="2000" dirty="0">
                <a:latin typeface="Times New Roman"/>
                <a:cs typeface="Times New Roman"/>
              </a:rPr>
              <a:t>+</a:t>
            </a:r>
            <a:endParaRPr sz="2000">
              <a:latin typeface="Times New Roman"/>
              <a:cs typeface="Times New Roman"/>
            </a:endParaRPr>
          </a:p>
          <a:p>
            <a:pPr marR="1137285" algn="ctr">
              <a:lnSpc>
                <a:spcPct val="100000"/>
              </a:lnSpc>
              <a:spcBef>
                <a:spcPts val="550"/>
              </a:spcBef>
            </a:pPr>
            <a:r>
              <a:rPr sz="2400" spc="-5" dirty="0">
                <a:latin typeface="Times New Roman"/>
                <a:cs typeface="Times New Roman"/>
              </a:rPr>
              <a:t>stack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69265" algn="l"/>
              </a:tabLst>
            </a:pPr>
            <a:r>
              <a:rPr sz="2000" dirty="0">
                <a:latin typeface="Arial Narrow"/>
                <a:cs typeface="Arial Narrow"/>
              </a:rPr>
              <a:t>16.	The </a:t>
            </a:r>
            <a:r>
              <a:rPr sz="2000" spc="-5" dirty="0">
                <a:latin typeface="Arial Narrow"/>
                <a:cs typeface="Arial Narrow"/>
              </a:rPr>
              <a:t>input is now empty, </a:t>
            </a:r>
            <a:r>
              <a:rPr sz="2000" dirty="0">
                <a:latin typeface="Arial Narrow"/>
                <a:cs typeface="Arial Narrow"/>
              </a:rPr>
              <a:t>so pop </a:t>
            </a:r>
            <a:r>
              <a:rPr sz="2000" spc="-5" dirty="0">
                <a:latin typeface="Arial Narrow"/>
                <a:cs typeface="Arial Narrow"/>
              </a:rPr>
              <a:t>output symbols from the </a:t>
            </a:r>
            <a:r>
              <a:rPr sz="2000" dirty="0">
                <a:latin typeface="Arial Narrow"/>
                <a:cs typeface="Arial Narrow"/>
              </a:rPr>
              <a:t>stack </a:t>
            </a:r>
            <a:r>
              <a:rPr sz="2000" spc="-5" dirty="0">
                <a:latin typeface="Arial Narrow"/>
                <a:cs typeface="Arial Narrow"/>
              </a:rPr>
              <a:t>until it is</a:t>
            </a:r>
            <a:r>
              <a:rPr sz="2000" spc="60" dirty="0">
                <a:latin typeface="Arial Narrow"/>
                <a:cs typeface="Arial Narrow"/>
              </a:rPr>
              <a:t> </a:t>
            </a:r>
            <a:r>
              <a:rPr sz="2000" spc="-5" dirty="0">
                <a:latin typeface="Arial Narrow"/>
                <a:cs typeface="Arial Narrow"/>
              </a:rPr>
              <a:t>empty.</a:t>
            </a:r>
            <a:endParaRPr sz="2000">
              <a:latin typeface="Arial Narrow"/>
              <a:cs typeface="Arial Narrow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KHARDE</a:t>
            </a:r>
            <a:endParaRPr lang="en-US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9639" y="497840"/>
            <a:ext cx="47371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Applications of</a:t>
            </a:r>
            <a:r>
              <a:rPr sz="4400" spc="-75" dirty="0"/>
              <a:t> </a:t>
            </a:r>
            <a:r>
              <a:rPr sz="4400" dirty="0"/>
              <a:t>Stack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642859" cy="2792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Reversing </a:t>
            </a:r>
            <a:r>
              <a:rPr sz="3200" spc="-10" dirty="0">
                <a:latin typeface="Calibri"/>
                <a:cs typeface="Calibri"/>
              </a:rPr>
              <a:t>the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string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4250">
              <a:latin typeface="Calibri"/>
              <a:cs typeface="Calibri"/>
            </a:endParaRPr>
          </a:p>
          <a:p>
            <a:pPr marL="755650" lvl="1" indent="-285750">
              <a:lnSpc>
                <a:spcPct val="100000"/>
              </a:lnSpc>
              <a:buFont typeface="Arial"/>
              <a:buChar char="–"/>
              <a:tabLst>
                <a:tab pos="755650" algn="l"/>
              </a:tabLst>
            </a:pPr>
            <a:r>
              <a:rPr sz="2400" spc="-5" dirty="0">
                <a:latin typeface="Times New Roman"/>
                <a:cs typeface="Times New Roman"/>
              </a:rPr>
              <a:t>push </a:t>
            </a:r>
            <a:r>
              <a:rPr sz="2400" dirty="0">
                <a:latin typeface="Times New Roman"/>
                <a:cs typeface="Times New Roman"/>
              </a:rPr>
              <a:t>each character on to a </a:t>
            </a:r>
            <a:r>
              <a:rPr sz="2400" spc="-5" dirty="0">
                <a:latin typeface="Times New Roman"/>
                <a:cs typeface="Times New Roman"/>
              </a:rPr>
              <a:t>stack </a:t>
            </a:r>
            <a:r>
              <a:rPr sz="2400" dirty="0">
                <a:latin typeface="Times New Roman"/>
                <a:cs typeface="Times New Roman"/>
              </a:rPr>
              <a:t>as it is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read.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5"/>
              </a:spcBef>
              <a:buFont typeface="Arial"/>
              <a:buChar char="–"/>
            </a:pPr>
            <a:endParaRPr sz="3500">
              <a:latin typeface="Times New Roman"/>
              <a:cs typeface="Times New Roman"/>
            </a:endParaRPr>
          </a:p>
          <a:p>
            <a:pPr marL="755650" marR="5080" lvl="1" indent="-285750">
              <a:lnSpc>
                <a:spcPct val="100000"/>
              </a:lnSpc>
              <a:buFont typeface="Arial"/>
              <a:buChar char="–"/>
              <a:tabLst>
                <a:tab pos="755650" algn="l"/>
              </a:tabLst>
            </a:pPr>
            <a:r>
              <a:rPr sz="2400" spc="-10" dirty="0">
                <a:latin typeface="Times New Roman"/>
                <a:cs typeface="Times New Roman"/>
              </a:rPr>
              <a:t>When </a:t>
            </a:r>
            <a:r>
              <a:rPr sz="2400" dirty="0">
                <a:latin typeface="Times New Roman"/>
                <a:cs typeface="Times New Roman"/>
              </a:rPr>
              <a:t>the line </a:t>
            </a:r>
            <a:r>
              <a:rPr sz="2400" spc="5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finished, we </a:t>
            </a:r>
            <a:r>
              <a:rPr sz="2400" dirty="0">
                <a:latin typeface="Times New Roman"/>
                <a:cs typeface="Times New Roman"/>
              </a:rPr>
              <a:t>then pop characters off</a:t>
            </a:r>
            <a:r>
              <a:rPr sz="2400" spc="-1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 </a:t>
            </a:r>
            <a:r>
              <a:rPr sz="2400" spc="-5" dirty="0">
                <a:latin typeface="Times New Roman"/>
                <a:cs typeface="Times New Roman"/>
              </a:rPr>
              <a:t>stack, </a:t>
            </a:r>
            <a:r>
              <a:rPr sz="2400" dirty="0">
                <a:latin typeface="Times New Roman"/>
                <a:cs typeface="Times New Roman"/>
              </a:rPr>
              <a:t>and they will </a:t>
            </a:r>
            <a:r>
              <a:rPr sz="2400" spc="-10" dirty="0">
                <a:latin typeface="Times New Roman"/>
                <a:cs typeface="Times New Roman"/>
              </a:rPr>
              <a:t>come </a:t>
            </a:r>
            <a:r>
              <a:rPr sz="2400" spc="-5" dirty="0">
                <a:latin typeface="Times New Roman"/>
                <a:cs typeface="Times New Roman"/>
              </a:rPr>
              <a:t>off </a:t>
            </a:r>
            <a:r>
              <a:rPr sz="2400" dirty="0">
                <a:latin typeface="Times New Roman"/>
                <a:cs typeface="Times New Roman"/>
              </a:rPr>
              <a:t>in the reverse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order.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KHARDE</a:t>
            </a:r>
            <a:endParaRPr lang="en-US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9639" y="497840"/>
            <a:ext cx="47371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Applications of</a:t>
            </a:r>
            <a:r>
              <a:rPr sz="4400" spc="-75" dirty="0"/>
              <a:t> </a:t>
            </a:r>
            <a:r>
              <a:rPr sz="4400" dirty="0"/>
              <a:t>Stack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64540" y="1685290"/>
            <a:ext cx="6966584" cy="1927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30"/>
              </a:lnSpc>
              <a:spcBef>
                <a:spcPts val="100"/>
              </a:spcBef>
            </a:pPr>
            <a:r>
              <a:rPr sz="2200" b="1" spc="-5" dirty="0">
                <a:latin typeface="Calibri"/>
                <a:cs typeface="Calibri"/>
              </a:rPr>
              <a:t>Reversing </a:t>
            </a:r>
            <a:r>
              <a:rPr sz="2200" b="1" spc="-10" dirty="0">
                <a:latin typeface="Calibri"/>
                <a:cs typeface="Calibri"/>
              </a:rPr>
              <a:t>the</a:t>
            </a:r>
            <a:r>
              <a:rPr sz="2200" b="1" spc="-2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string</a:t>
            </a:r>
            <a:endParaRPr sz="2200">
              <a:latin typeface="Calibri"/>
              <a:cs typeface="Calibri"/>
            </a:endParaRPr>
          </a:p>
          <a:p>
            <a:pPr marL="12700">
              <a:lnSpc>
                <a:spcPts val="2065"/>
              </a:lnSpc>
            </a:pPr>
            <a:r>
              <a:rPr sz="1900" spc="-5" dirty="0">
                <a:latin typeface="Times New Roman"/>
                <a:cs typeface="Times New Roman"/>
              </a:rPr>
              <a:t>void ReverseRead(void)</a:t>
            </a:r>
            <a:endParaRPr sz="1900">
              <a:latin typeface="Times New Roman"/>
              <a:cs typeface="Times New Roman"/>
            </a:endParaRPr>
          </a:p>
          <a:p>
            <a:pPr marL="285750" marR="2034539" indent="-273050">
              <a:lnSpc>
                <a:spcPct val="90600"/>
              </a:lnSpc>
              <a:spcBef>
                <a:spcPts val="110"/>
              </a:spcBef>
              <a:tabLst>
                <a:tab pos="285115" algn="l"/>
              </a:tabLst>
            </a:pPr>
            <a:r>
              <a:rPr sz="1900" dirty="0">
                <a:latin typeface="Times New Roman"/>
                <a:cs typeface="Times New Roman"/>
              </a:rPr>
              <a:t>{	</a:t>
            </a:r>
            <a:r>
              <a:rPr sz="1900" spc="-5" dirty="0">
                <a:latin typeface="Times New Roman"/>
                <a:cs typeface="Times New Roman"/>
              </a:rPr>
              <a:t>//using static Stack class </a:t>
            </a:r>
            <a:r>
              <a:rPr sz="1900" dirty="0">
                <a:latin typeface="Times New Roman"/>
                <a:cs typeface="Times New Roman"/>
              </a:rPr>
              <a:t>of </a:t>
            </a:r>
            <a:r>
              <a:rPr sz="1900" spc="-5" dirty="0">
                <a:latin typeface="Times New Roman"/>
                <a:cs typeface="Times New Roman"/>
              </a:rPr>
              <a:t>Lecture#3  Stack&lt;char&gt; stack;//The Stack ‘stack’ </a:t>
            </a:r>
            <a:r>
              <a:rPr sz="1900" dirty="0">
                <a:latin typeface="Times New Roman"/>
                <a:cs typeface="Times New Roman"/>
              </a:rPr>
              <a:t>is </a:t>
            </a:r>
            <a:r>
              <a:rPr sz="1900" spc="-5" dirty="0">
                <a:latin typeface="Times New Roman"/>
                <a:cs typeface="Times New Roman"/>
              </a:rPr>
              <a:t>created  char </a:t>
            </a:r>
            <a:r>
              <a:rPr sz="1900" spc="-10" dirty="0">
                <a:latin typeface="Times New Roman"/>
                <a:cs typeface="Times New Roman"/>
              </a:rPr>
              <a:t>item;</a:t>
            </a:r>
            <a:endParaRPr sz="1900">
              <a:latin typeface="Times New Roman"/>
              <a:cs typeface="Times New Roman"/>
            </a:endParaRPr>
          </a:p>
          <a:p>
            <a:pPr marL="285750">
              <a:lnSpc>
                <a:spcPts val="1935"/>
              </a:lnSpc>
            </a:pPr>
            <a:r>
              <a:rPr sz="1900" spc="-10" dirty="0">
                <a:latin typeface="Times New Roman"/>
                <a:cs typeface="Times New Roman"/>
              </a:rPr>
              <a:t>cin&gt;&gt;item;</a:t>
            </a:r>
            <a:endParaRPr sz="1900">
              <a:latin typeface="Times New Roman"/>
              <a:cs typeface="Times New Roman"/>
            </a:endParaRPr>
          </a:p>
          <a:p>
            <a:pPr marL="285750">
              <a:lnSpc>
                <a:spcPts val="2145"/>
              </a:lnSpc>
            </a:pPr>
            <a:r>
              <a:rPr sz="1900" spc="-5" dirty="0">
                <a:latin typeface="Times New Roman"/>
                <a:cs typeface="Times New Roman"/>
              </a:rPr>
              <a:t>while (!stack.isFull()&amp;&amp;item!='$')</a:t>
            </a:r>
            <a:r>
              <a:rPr sz="1700" spc="-5" dirty="0">
                <a:latin typeface="Times New Roman"/>
                <a:cs typeface="Times New Roman"/>
              </a:rPr>
              <a:t>//type in </a:t>
            </a:r>
            <a:r>
              <a:rPr sz="1700" dirty="0">
                <a:latin typeface="Times New Roman"/>
                <a:cs typeface="Times New Roman"/>
              </a:rPr>
              <a:t>$ </a:t>
            </a:r>
            <a:r>
              <a:rPr sz="1700" spc="-5" dirty="0">
                <a:latin typeface="Times New Roman"/>
                <a:cs typeface="Times New Roman"/>
              </a:rPr>
              <a:t>from keyboard </a:t>
            </a:r>
            <a:r>
              <a:rPr sz="1700" spc="-10" dirty="0">
                <a:latin typeface="Times New Roman"/>
                <a:cs typeface="Times New Roman"/>
              </a:rPr>
              <a:t>to </a:t>
            </a:r>
            <a:r>
              <a:rPr sz="1700" spc="-5" dirty="0">
                <a:latin typeface="Times New Roman"/>
                <a:cs typeface="Times New Roman"/>
              </a:rPr>
              <a:t>stop</a:t>
            </a:r>
            <a:r>
              <a:rPr sz="1700" spc="125" dirty="0">
                <a:latin typeface="Times New Roman"/>
                <a:cs typeface="Times New Roman"/>
              </a:rPr>
              <a:t> </a:t>
            </a:r>
            <a:r>
              <a:rPr sz="1700" spc="-5" dirty="0">
                <a:latin typeface="Times New Roman"/>
                <a:cs typeface="Times New Roman"/>
              </a:rPr>
              <a:t>input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7589" y="3561079"/>
            <a:ext cx="14160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dirty="0">
                <a:latin typeface="Times New Roman"/>
                <a:cs typeface="Times New Roman"/>
              </a:rPr>
              <a:t>{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78939" y="3561079"/>
            <a:ext cx="5238750" cy="57785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2070"/>
              </a:lnSpc>
              <a:spcBef>
                <a:spcPts val="340"/>
              </a:spcBef>
            </a:pPr>
            <a:r>
              <a:rPr sz="1900" spc="-5" dirty="0">
                <a:latin typeface="Times New Roman"/>
                <a:cs typeface="Times New Roman"/>
              </a:rPr>
              <a:t>stack.push(item); </a:t>
            </a:r>
            <a:r>
              <a:rPr sz="1900" dirty="0">
                <a:latin typeface="Times New Roman"/>
                <a:cs typeface="Times New Roman"/>
              </a:rPr>
              <a:t>// </a:t>
            </a:r>
            <a:r>
              <a:rPr sz="1900" spc="-5" dirty="0">
                <a:latin typeface="Times New Roman"/>
                <a:cs typeface="Times New Roman"/>
              </a:rPr>
              <a:t>push each character onto the stack  </a:t>
            </a:r>
            <a:r>
              <a:rPr sz="1900" spc="-10" dirty="0">
                <a:latin typeface="Times New Roman"/>
                <a:cs typeface="Times New Roman"/>
              </a:rPr>
              <a:t>cin&gt;&gt;item;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7589" y="4085590"/>
            <a:ext cx="2378710" cy="577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75"/>
              </a:lnSpc>
              <a:spcBef>
                <a:spcPts val="100"/>
              </a:spcBef>
            </a:pPr>
            <a:r>
              <a:rPr sz="1900" dirty="0">
                <a:latin typeface="Times New Roman"/>
                <a:cs typeface="Times New Roman"/>
              </a:rPr>
              <a:t>}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ts val="2175"/>
              </a:lnSpc>
            </a:pPr>
            <a:r>
              <a:rPr sz="1900" spc="-5" dirty="0">
                <a:latin typeface="Times New Roman"/>
                <a:cs typeface="Times New Roman"/>
              </a:rPr>
              <a:t>while(!stack.isEmpty()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)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7589" y="4610100"/>
            <a:ext cx="141605" cy="314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dirty="0">
                <a:latin typeface="Times New Roman"/>
                <a:cs typeface="Times New Roman"/>
              </a:rPr>
              <a:t>{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78939" y="4610100"/>
            <a:ext cx="4487545" cy="57785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73660" marR="5080" indent="-60960">
              <a:lnSpc>
                <a:spcPts val="2070"/>
              </a:lnSpc>
              <a:spcBef>
                <a:spcPts val="340"/>
              </a:spcBef>
            </a:pPr>
            <a:r>
              <a:rPr sz="1900" spc="-10" dirty="0">
                <a:latin typeface="Times New Roman"/>
                <a:cs typeface="Times New Roman"/>
              </a:rPr>
              <a:t>item=stack.pop </a:t>
            </a:r>
            <a:r>
              <a:rPr sz="1900" dirty="0">
                <a:latin typeface="Times New Roman"/>
                <a:cs typeface="Times New Roman"/>
              </a:rPr>
              <a:t>();//Pop </a:t>
            </a:r>
            <a:r>
              <a:rPr sz="1900" spc="-5" dirty="0">
                <a:latin typeface="Times New Roman"/>
                <a:cs typeface="Times New Roman"/>
              </a:rPr>
              <a:t>an </a:t>
            </a:r>
            <a:r>
              <a:rPr sz="1900" spc="-10" dirty="0">
                <a:latin typeface="Times New Roman"/>
                <a:cs typeface="Times New Roman"/>
              </a:rPr>
              <a:t>element </a:t>
            </a:r>
            <a:r>
              <a:rPr sz="1900" dirty="0">
                <a:latin typeface="Times New Roman"/>
                <a:cs typeface="Times New Roman"/>
              </a:rPr>
              <a:t>from </a:t>
            </a:r>
            <a:r>
              <a:rPr sz="1900" spc="-5" dirty="0">
                <a:latin typeface="Times New Roman"/>
                <a:cs typeface="Times New Roman"/>
              </a:rPr>
              <a:t>stack  </a:t>
            </a:r>
            <a:r>
              <a:rPr sz="1900" spc="-10" dirty="0">
                <a:latin typeface="Times New Roman"/>
                <a:cs typeface="Times New Roman"/>
              </a:rPr>
              <a:t>cout&lt;&lt;item;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4540" y="5135879"/>
            <a:ext cx="414655" cy="576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0">
              <a:lnSpc>
                <a:spcPts val="2170"/>
              </a:lnSpc>
              <a:spcBef>
                <a:spcPts val="100"/>
              </a:spcBef>
            </a:pPr>
            <a:r>
              <a:rPr sz="1900" dirty="0">
                <a:latin typeface="Times New Roman"/>
                <a:cs typeface="Times New Roman"/>
              </a:rPr>
              <a:t>}</a:t>
            </a: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ts val="2170"/>
              </a:lnSpc>
            </a:pPr>
            <a:r>
              <a:rPr sz="1900" dirty="0">
                <a:latin typeface="Times New Roman"/>
                <a:cs typeface="Times New Roman"/>
              </a:rPr>
              <a:t>}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KHARDE</a:t>
            </a:r>
            <a:endParaRPr lang="en-US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9639" y="497840"/>
            <a:ext cx="473710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Applications of</a:t>
            </a:r>
            <a:r>
              <a:rPr sz="4400" spc="-75" dirty="0"/>
              <a:t> </a:t>
            </a:r>
            <a:r>
              <a:rPr sz="4400" dirty="0"/>
              <a:t>Stack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64540" y="1647190"/>
            <a:ext cx="1504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4139" y="1620802"/>
            <a:ext cx="7219950" cy="475361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2800" spc="-5" dirty="0">
                <a:latin typeface="Calibri"/>
                <a:cs typeface="Calibri"/>
              </a:rPr>
              <a:t>Balancing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Symbols</a:t>
            </a:r>
            <a:endParaRPr sz="2800">
              <a:latin typeface="Calibri"/>
              <a:cs typeface="Calibri"/>
            </a:endParaRPr>
          </a:p>
          <a:p>
            <a:pPr marL="12700" marR="491490">
              <a:lnSpc>
                <a:spcPts val="1939"/>
              </a:lnSpc>
              <a:spcBef>
                <a:spcPts val="480"/>
              </a:spcBef>
            </a:pPr>
            <a:r>
              <a:rPr sz="1800" spc="-5" dirty="0">
                <a:latin typeface="Calibri"/>
                <a:cs typeface="Calibri"/>
              </a:rPr>
              <a:t>Compilers use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program that checks whether every symbol </a:t>
            </a:r>
            <a:r>
              <a:rPr sz="1800" spc="-10" dirty="0">
                <a:latin typeface="Calibri"/>
                <a:cs typeface="Calibri"/>
              </a:rPr>
              <a:t>(like </a:t>
            </a:r>
            <a:r>
              <a:rPr sz="1800" spc="-5" dirty="0">
                <a:latin typeface="Calibri"/>
                <a:cs typeface="Calibri"/>
              </a:rPr>
              <a:t>braces,  parenthesis, brackets, etc) in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program is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balanced.</a:t>
            </a:r>
            <a:endParaRPr sz="1800">
              <a:latin typeface="Calibri"/>
              <a:cs typeface="Calibri"/>
            </a:endParaRPr>
          </a:p>
          <a:p>
            <a:pPr marL="393065">
              <a:lnSpc>
                <a:spcPct val="100000"/>
              </a:lnSpc>
              <a:spcBef>
                <a:spcPts val="770"/>
              </a:spcBef>
            </a:pPr>
            <a:r>
              <a:rPr sz="1600" spc="-5" dirty="0">
                <a:latin typeface="Calibri"/>
                <a:cs typeface="Calibri"/>
              </a:rPr>
              <a:t>The simple algorithm for </a:t>
            </a:r>
            <a:r>
              <a:rPr sz="1600" dirty="0">
                <a:latin typeface="Calibri"/>
                <a:cs typeface="Calibri"/>
              </a:rPr>
              <a:t>this </a:t>
            </a:r>
            <a:r>
              <a:rPr sz="1600" spc="-5" dirty="0">
                <a:latin typeface="Calibri"/>
                <a:cs typeface="Calibri"/>
              </a:rPr>
              <a:t>purpose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is: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1800" b="1" spc="-5" dirty="0">
                <a:latin typeface="Calibri"/>
                <a:cs typeface="Calibri"/>
              </a:rPr>
              <a:t>Make an empty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stack.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800" b="1" spc="-5" dirty="0">
                <a:latin typeface="Calibri"/>
                <a:cs typeface="Calibri"/>
              </a:rPr>
              <a:t>Read </a:t>
            </a:r>
            <a:r>
              <a:rPr sz="1800" b="1" dirty="0">
                <a:latin typeface="Calibri"/>
                <a:cs typeface="Calibri"/>
              </a:rPr>
              <a:t>the </a:t>
            </a:r>
            <a:r>
              <a:rPr sz="1800" b="1" spc="-5" dirty="0">
                <a:latin typeface="Calibri"/>
                <a:cs typeface="Calibri"/>
              </a:rPr>
              <a:t>characters </a:t>
            </a:r>
            <a:r>
              <a:rPr sz="1800" b="1" dirty="0">
                <a:latin typeface="Calibri"/>
                <a:cs typeface="Calibri"/>
              </a:rPr>
              <a:t>until end of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file.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1800" b="1" spc="-5" dirty="0">
                <a:latin typeface="Calibri"/>
                <a:cs typeface="Calibri"/>
              </a:rPr>
              <a:t>If the character is an </a:t>
            </a:r>
            <a:r>
              <a:rPr sz="1800" b="1" dirty="0">
                <a:latin typeface="Calibri"/>
                <a:cs typeface="Calibri"/>
              </a:rPr>
              <a:t>open </a:t>
            </a:r>
            <a:r>
              <a:rPr sz="1800" b="1" spc="-5" dirty="0">
                <a:latin typeface="Calibri"/>
                <a:cs typeface="Calibri"/>
              </a:rPr>
              <a:t>any thing, </a:t>
            </a:r>
            <a:r>
              <a:rPr sz="1800" b="1" dirty="0">
                <a:latin typeface="Calibri"/>
                <a:cs typeface="Calibri"/>
              </a:rPr>
              <a:t>push </a:t>
            </a:r>
            <a:r>
              <a:rPr sz="1800" b="1" spc="-5" dirty="0">
                <a:latin typeface="Calibri"/>
                <a:cs typeface="Calibri"/>
              </a:rPr>
              <a:t>it onto </a:t>
            </a:r>
            <a:r>
              <a:rPr sz="1800" b="1" dirty="0">
                <a:latin typeface="Calibri"/>
                <a:cs typeface="Calibri"/>
              </a:rPr>
              <a:t>the</a:t>
            </a:r>
            <a:r>
              <a:rPr sz="1800" b="1" spc="3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stack.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800" b="1" spc="-5" dirty="0">
                <a:latin typeface="Calibri"/>
                <a:cs typeface="Calibri"/>
              </a:rPr>
              <a:t>If it </a:t>
            </a:r>
            <a:r>
              <a:rPr sz="1800" b="1" dirty="0">
                <a:latin typeface="Calibri"/>
                <a:cs typeface="Calibri"/>
              </a:rPr>
              <a:t>is a </a:t>
            </a:r>
            <a:r>
              <a:rPr sz="1800" b="1" spc="-5" dirty="0">
                <a:latin typeface="Calibri"/>
                <a:cs typeface="Calibri"/>
              </a:rPr>
              <a:t>close any </a:t>
            </a:r>
            <a:r>
              <a:rPr sz="1800" b="1" dirty="0">
                <a:latin typeface="Calibri"/>
                <a:cs typeface="Calibri"/>
              </a:rPr>
              <a:t>thing,</a:t>
            </a:r>
            <a:r>
              <a:rPr sz="1800" b="1" spc="-6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then</a:t>
            </a:r>
            <a:endParaRPr sz="1800">
              <a:latin typeface="Calibri"/>
              <a:cs typeface="Calibri"/>
            </a:endParaRPr>
          </a:p>
          <a:p>
            <a:pPr marL="315595" marR="3459479">
              <a:lnSpc>
                <a:spcPts val="3070"/>
              </a:lnSpc>
              <a:spcBef>
                <a:spcPts val="245"/>
              </a:spcBef>
            </a:pPr>
            <a:r>
              <a:rPr sz="1800" b="1" dirty="0">
                <a:latin typeface="Calibri"/>
                <a:cs typeface="Calibri"/>
              </a:rPr>
              <a:t>if the </a:t>
            </a:r>
            <a:r>
              <a:rPr sz="1800" b="1" spc="-5" dirty="0">
                <a:latin typeface="Calibri"/>
                <a:cs typeface="Calibri"/>
              </a:rPr>
              <a:t>stack is </a:t>
            </a:r>
            <a:r>
              <a:rPr sz="1800" b="1" dirty="0">
                <a:latin typeface="Calibri"/>
                <a:cs typeface="Calibri"/>
              </a:rPr>
              <a:t>empty </a:t>
            </a:r>
            <a:r>
              <a:rPr sz="1800" b="1" spc="-5" dirty="0">
                <a:latin typeface="Calibri"/>
                <a:cs typeface="Calibri"/>
              </a:rPr>
              <a:t>report an error.  Otherwise Pop </a:t>
            </a:r>
            <a:r>
              <a:rPr sz="1800" b="1" dirty="0">
                <a:latin typeface="Calibri"/>
                <a:cs typeface="Calibri"/>
              </a:rPr>
              <a:t>the </a:t>
            </a:r>
            <a:r>
              <a:rPr sz="1800" b="1" spc="-5" dirty="0">
                <a:latin typeface="Calibri"/>
                <a:cs typeface="Calibri"/>
              </a:rPr>
              <a:t>Stack.</a:t>
            </a:r>
            <a:endParaRPr sz="1800">
              <a:latin typeface="Calibri"/>
              <a:cs typeface="Calibri"/>
            </a:endParaRPr>
          </a:p>
          <a:p>
            <a:pPr marL="315595" marR="5080">
              <a:lnSpc>
                <a:spcPts val="1939"/>
              </a:lnSpc>
              <a:spcBef>
                <a:spcPts val="894"/>
              </a:spcBef>
            </a:pPr>
            <a:r>
              <a:rPr sz="1800" b="1" spc="-5" dirty="0">
                <a:latin typeface="Calibri"/>
                <a:cs typeface="Calibri"/>
              </a:rPr>
              <a:t>If </a:t>
            </a:r>
            <a:r>
              <a:rPr sz="1800" b="1" dirty="0">
                <a:latin typeface="Calibri"/>
                <a:cs typeface="Calibri"/>
              </a:rPr>
              <a:t>the popped </a:t>
            </a:r>
            <a:r>
              <a:rPr sz="1800" b="1" spc="-5" dirty="0">
                <a:latin typeface="Calibri"/>
                <a:cs typeface="Calibri"/>
              </a:rPr>
              <a:t>symbol is </a:t>
            </a:r>
            <a:r>
              <a:rPr sz="1800" b="1" dirty="0">
                <a:latin typeface="Calibri"/>
                <a:cs typeface="Calibri"/>
              </a:rPr>
              <a:t>not the corresponding opening </a:t>
            </a:r>
            <a:r>
              <a:rPr sz="1800" b="1" spc="-5" dirty="0">
                <a:latin typeface="Calibri"/>
                <a:cs typeface="Calibri"/>
              </a:rPr>
              <a:t>symbol, </a:t>
            </a:r>
            <a:r>
              <a:rPr sz="1800" b="1" dirty="0">
                <a:latin typeface="Calibri"/>
                <a:cs typeface="Calibri"/>
              </a:rPr>
              <a:t>then  </a:t>
            </a:r>
            <a:r>
              <a:rPr sz="1800" b="1" spc="-5" dirty="0">
                <a:latin typeface="Calibri"/>
                <a:cs typeface="Calibri"/>
              </a:rPr>
              <a:t>report an error.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1800" b="1" spc="-5" dirty="0">
                <a:latin typeface="Calibri"/>
                <a:cs typeface="Calibri"/>
              </a:rPr>
              <a:t>At </a:t>
            </a:r>
            <a:r>
              <a:rPr sz="1800" b="1" dirty="0">
                <a:latin typeface="Calibri"/>
                <a:cs typeface="Calibri"/>
              </a:rPr>
              <a:t>the end of the </a:t>
            </a:r>
            <a:r>
              <a:rPr sz="1800" b="1" spc="-5" dirty="0">
                <a:latin typeface="Calibri"/>
                <a:cs typeface="Calibri"/>
              </a:rPr>
              <a:t>file, </a:t>
            </a:r>
            <a:r>
              <a:rPr sz="1800" b="1" dirty="0">
                <a:latin typeface="Calibri"/>
                <a:cs typeface="Calibri"/>
              </a:rPr>
              <a:t>if </a:t>
            </a:r>
            <a:r>
              <a:rPr sz="1800" b="1" spc="-5" dirty="0">
                <a:latin typeface="Calibri"/>
                <a:cs typeface="Calibri"/>
              </a:rPr>
              <a:t>the stack </a:t>
            </a:r>
            <a:r>
              <a:rPr sz="1800" b="1" dirty="0">
                <a:latin typeface="Calibri"/>
                <a:cs typeface="Calibri"/>
              </a:rPr>
              <a:t>is not </a:t>
            </a:r>
            <a:r>
              <a:rPr sz="1800" b="1" spc="-5" dirty="0">
                <a:latin typeface="Calibri"/>
                <a:cs typeface="Calibri"/>
              </a:rPr>
              <a:t>empty report an error.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540" y="2989579"/>
            <a:ext cx="202565" cy="158115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800" b="1" spc="-5" dirty="0">
                <a:latin typeface="Calibri"/>
                <a:cs typeface="Calibri"/>
              </a:rPr>
              <a:t>1.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800" b="1" spc="-5" dirty="0">
                <a:latin typeface="Calibri"/>
                <a:cs typeface="Calibri"/>
              </a:rPr>
              <a:t>2.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10"/>
              </a:spcBef>
            </a:pPr>
            <a:r>
              <a:rPr sz="1800" b="1" spc="-5" dirty="0">
                <a:latin typeface="Calibri"/>
                <a:cs typeface="Calibri"/>
              </a:rPr>
              <a:t>3.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800" b="1" spc="-5" dirty="0">
                <a:latin typeface="Calibri"/>
                <a:cs typeface="Calibri"/>
              </a:rPr>
              <a:t>4.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540" y="6074409"/>
            <a:ext cx="2025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5.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KHARDE</a:t>
            </a:r>
            <a:endParaRPr lang="en-US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7010" y="497840"/>
            <a:ext cx="35185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Polish</a:t>
            </a:r>
            <a:r>
              <a:rPr sz="4400" spc="-55" dirty="0"/>
              <a:t> </a:t>
            </a:r>
            <a:r>
              <a:rPr sz="4400" spc="-5" dirty="0"/>
              <a:t>Notation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916939" y="2051050"/>
            <a:ext cx="2428240" cy="1482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dirty="0">
                <a:latin typeface="Arial"/>
                <a:cs typeface="Arial"/>
              </a:rPr>
              <a:t>a – b / c + d *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Precedence?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6939" y="4022089"/>
            <a:ext cx="1715770" cy="208661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506730" indent="-494665">
              <a:lnSpc>
                <a:spcPct val="100000"/>
              </a:lnSpc>
              <a:spcBef>
                <a:spcPts val="800"/>
              </a:spcBef>
              <a:buAutoNum type="arabicPeriod"/>
              <a:tabLst>
                <a:tab pos="506730" algn="l"/>
                <a:tab pos="507365" algn="l"/>
              </a:tabLst>
            </a:pPr>
            <a:r>
              <a:rPr sz="2800" spc="-5" dirty="0">
                <a:latin typeface="Arial"/>
                <a:cs typeface="Arial"/>
              </a:rPr>
              <a:t>b/c</a:t>
            </a:r>
            <a:endParaRPr sz="2800">
              <a:latin typeface="Arial"/>
              <a:cs typeface="Arial"/>
            </a:endParaRPr>
          </a:p>
          <a:p>
            <a:pPr marL="506730" indent="-494665">
              <a:lnSpc>
                <a:spcPct val="100000"/>
              </a:lnSpc>
              <a:spcBef>
                <a:spcPts val="700"/>
              </a:spcBef>
              <a:buAutoNum type="arabicPeriod"/>
              <a:tabLst>
                <a:tab pos="506730" algn="l"/>
                <a:tab pos="507365" algn="l"/>
              </a:tabLst>
            </a:pPr>
            <a:r>
              <a:rPr sz="2800" spc="-5" dirty="0">
                <a:latin typeface="Arial"/>
                <a:cs typeface="Arial"/>
              </a:rPr>
              <a:t>d*e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20500"/>
              </a:lnSpc>
              <a:spcBef>
                <a:spcPts val="10"/>
              </a:spcBef>
              <a:buAutoNum type="arabicPeriod"/>
              <a:tabLst>
                <a:tab pos="506730" algn="l"/>
                <a:tab pos="507365" algn="l"/>
                <a:tab pos="1001394" algn="l"/>
              </a:tabLst>
            </a:pPr>
            <a:r>
              <a:rPr sz="2800" dirty="0">
                <a:latin typeface="Arial"/>
                <a:cs typeface="Arial"/>
              </a:rPr>
              <a:t>a – </a:t>
            </a:r>
            <a:r>
              <a:rPr sz="2800" spc="-5" dirty="0">
                <a:latin typeface="Arial"/>
                <a:cs typeface="Arial"/>
              </a:rPr>
              <a:t>a1  4.	</a:t>
            </a:r>
            <a:r>
              <a:rPr sz="2800" dirty="0">
                <a:latin typeface="Arial"/>
                <a:cs typeface="Arial"/>
              </a:rPr>
              <a:t>t2	+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a2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99971" y="5054600"/>
            <a:ext cx="2289810" cy="105410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102235">
              <a:lnSpc>
                <a:spcPct val="100000"/>
              </a:lnSpc>
              <a:spcBef>
                <a:spcPts val="790"/>
              </a:spcBef>
            </a:pPr>
            <a:r>
              <a:rPr sz="2800" spc="-5" dirty="0">
                <a:latin typeface="Arial"/>
                <a:cs typeface="Arial"/>
              </a:rPr>
              <a:t>/a1 </a:t>
            </a:r>
            <a:r>
              <a:rPr sz="2800" dirty="0">
                <a:latin typeface="Arial"/>
                <a:cs typeface="Arial"/>
              </a:rPr>
              <a:t>= </a:t>
            </a:r>
            <a:r>
              <a:rPr sz="2800" spc="-5" dirty="0">
                <a:latin typeface="Arial"/>
                <a:cs typeface="Arial"/>
              </a:rPr>
              <a:t>b/c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/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  <a:tabLst>
                <a:tab pos="2177415" algn="l"/>
              </a:tabLst>
            </a:pPr>
            <a:r>
              <a:rPr sz="2800" dirty="0">
                <a:latin typeface="Arial"/>
                <a:cs typeface="Arial"/>
              </a:rPr>
              <a:t>/ t2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=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a</a:t>
            </a:r>
            <a:r>
              <a:rPr sz="2800" spc="-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–</a:t>
            </a:r>
            <a:r>
              <a:rPr sz="2800" spc="-5" dirty="0">
                <a:latin typeface="Arial"/>
                <a:cs typeface="Arial"/>
              </a:rPr>
              <a:t> b</a:t>
            </a:r>
            <a:r>
              <a:rPr sz="2800" dirty="0">
                <a:latin typeface="Arial"/>
                <a:cs typeface="Arial"/>
              </a:rPr>
              <a:t>/c	/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59583" y="5656579"/>
            <a:ext cx="15570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5" dirty="0">
                <a:latin typeface="Arial"/>
                <a:cs typeface="Arial"/>
              </a:rPr>
              <a:t>/a2 </a:t>
            </a:r>
            <a:r>
              <a:rPr sz="2800" dirty="0">
                <a:latin typeface="Arial"/>
                <a:cs typeface="Arial"/>
              </a:rPr>
              <a:t>=</a:t>
            </a:r>
            <a:r>
              <a:rPr sz="2800" spc="-9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d*e/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KHARDE</a:t>
            </a:r>
            <a:endParaRPr lang="en-US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9579" y="791209"/>
            <a:ext cx="40951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Infix, Suffix,</a:t>
            </a:r>
            <a:r>
              <a:rPr sz="4400" spc="-65" dirty="0"/>
              <a:t> </a:t>
            </a:r>
            <a:r>
              <a:rPr sz="4400" spc="-5" dirty="0"/>
              <a:t>Prefix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57020"/>
            <a:ext cx="3280410" cy="4480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123315">
              <a:lnSpc>
                <a:spcPct val="110800"/>
              </a:lnSpc>
              <a:spcBef>
                <a:spcPts val="95"/>
              </a:spcBef>
            </a:pPr>
            <a:r>
              <a:rPr sz="2400" b="1" dirty="0">
                <a:latin typeface="Arial"/>
                <a:cs typeface="Arial"/>
              </a:rPr>
              <a:t>Infix = a * b +</a:t>
            </a:r>
            <a:r>
              <a:rPr sz="2400" b="1" spc="-10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c  </a:t>
            </a:r>
            <a:r>
              <a:rPr sz="2400" spc="-5" dirty="0">
                <a:latin typeface="Arial"/>
                <a:cs typeface="Arial"/>
              </a:rPr>
              <a:t>((a*b) </a:t>
            </a:r>
            <a:r>
              <a:rPr sz="2400" dirty="0">
                <a:latin typeface="Arial"/>
                <a:cs typeface="Arial"/>
              </a:rPr>
              <a:t>+c)  </a:t>
            </a:r>
            <a:r>
              <a:rPr sz="2400" spc="-5" dirty="0">
                <a:latin typeface="Arial"/>
                <a:cs typeface="Arial"/>
              </a:rPr>
              <a:t>Priority: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  <a:tabLst>
                <a:tab pos="436880" algn="l"/>
              </a:tabLst>
            </a:pPr>
            <a:r>
              <a:rPr sz="2400" spc="-5" dirty="0">
                <a:latin typeface="Arial"/>
                <a:cs typeface="Arial"/>
              </a:rPr>
              <a:t>1.	</a:t>
            </a:r>
            <a:r>
              <a:rPr sz="2400" dirty="0">
                <a:latin typeface="Arial"/>
                <a:cs typeface="Arial"/>
              </a:rPr>
              <a:t>a *</a:t>
            </a:r>
            <a:r>
              <a:rPr sz="2400" spc="-10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ts val="3190"/>
              </a:lnSpc>
              <a:spcBef>
                <a:spcPts val="160"/>
              </a:spcBef>
              <a:tabLst>
                <a:tab pos="436880" algn="l"/>
                <a:tab pos="1530350" algn="l"/>
                <a:tab pos="2208530" algn="l"/>
              </a:tabLst>
            </a:pPr>
            <a:r>
              <a:rPr sz="2400" spc="-5" dirty="0">
                <a:latin typeface="Arial"/>
                <a:cs typeface="Arial"/>
              </a:rPr>
              <a:t>2.	a1 </a:t>
            </a:r>
            <a:r>
              <a:rPr sz="2400" dirty="0">
                <a:latin typeface="Arial"/>
                <a:cs typeface="Arial"/>
              </a:rPr>
              <a:t>+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	/ </a:t>
            </a:r>
            <a:r>
              <a:rPr sz="2400" spc="-5" dirty="0">
                <a:latin typeface="Arial"/>
                <a:cs typeface="Arial"/>
              </a:rPr>
              <a:t>a1	</a:t>
            </a:r>
            <a:r>
              <a:rPr sz="2400" dirty="0">
                <a:latin typeface="Arial"/>
                <a:cs typeface="Arial"/>
              </a:rPr>
              <a:t>= a * b</a:t>
            </a:r>
            <a:r>
              <a:rPr sz="2400" spc="-1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/  </a:t>
            </a:r>
            <a:r>
              <a:rPr sz="2400" spc="-5" dirty="0">
                <a:latin typeface="Arial"/>
                <a:cs typeface="Arial"/>
              </a:rPr>
              <a:t>Prefix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=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  <a:tabLst>
                <a:tab pos="978535" algn="l"/>
                <a:tab pos="1318895" algn="l"/>
              </a:tabLst>
            </a:pPr>
            <a:r>
              <a:rPr sz="2400" dirty="0">
                <a:latin typeface="Arial"/>
                <a:cs typeface="Arial"/>
              </a:rPr>
              <a:t>* a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b	,	</a:t>
            </a:r>
            <a:r>
              <a:rPr sz="2400" spc="-5" dirty="0">
                <a:latin typeface="Arial"/>
                <a:cs typeface="Arial"/>
              </a:rPr>
              <a:t>+a1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  <a:p>
            <a:pPr marL="12700" marR="1710055">
              <a:lnSpc>
                <a:spcPts val="3190"/>
              </a:lnSpc>
              <a:spcBef>
                <a:spcPts val="150"/>
              </a:spcBef>
              <a:tabLst>
                <a:tab pos="638810" algn="l"/>
                <a:tab pos="894080" algn="l"/>
              </a:tabLst>
            </a:pPr>
            <a:r>
              <a:rPr sz="2400" spc="-5" dirty="0">
                <a:latin typeface="Arial"/>
                <a:cs typeface="Arial"/>
              </a:rPr>
              <a:t>+*abc  Suffix </a:t>
            </a:r>
            <a:r>
              <a:rPr sz="2400" dirty="0">
                <a:latin typeface="Arial"/>
                <a:cs typeface="Arial"/>
              </a:rPr>
              <a:t>=  </a:t>
            </a:r>
            <a:r>
              <a:rPr sz="2400" spc="-10" dirty="0">
                <a:latin typeface="Arial"/>
                <a:cs typeface="Arial"/>
              </a:rPr>
              <a:t>ab</a:t>
            </a:r>
            <a:r>
              <a:rPr sz="2400" dirty="0">
                <a:latin typeface="Arial"/>
                <a:cs typeface="Arial"/>
              </a:rPr>
              <a:t>*	,	</a:t>
            </a:r>
            <a:r>
              <a:rPr sz="2400" spc="-10" dirty="0">
                <a:latin typeface="Arial"/>
                <a:cs typeface="Arial"/>
              </a:rPr>
              <a:t>a1</a:t>
            </a:r>
            <a:r>
              <a:rPr sz="2400" dirty="0">
                <a:latin typeface="Arial"/>
                <a:cs typeface="Arial"/>
              </a:rPr>
              <a:t>c+  </a:t>
            </a:r>
            <a:r>
              <a:rPr sz="2400" spc="-5" dirty="0">
                <a:latin typeface="Arial"/>
                <a:cs typeface="Arial"/>
              </a:rPr>
              <a:t>ab*c+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KHARDE</a:t>
            </a:r>
            <a:endParaRPr lang="en-US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0950" y="497840"/>
            <a:ext cx="40932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Infix, Suffix,</a:t>
            </a:r>
            <a:r>
              <a:rPr sz="4400" spc="-75" dirty="0"/>
              <a:t> </a:t>
            </a:r>
            <a:r>
              <a:rPr sz="4400" spc="-5" dirty="0"/>
              <a:t>Prefix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57020"/>
            <a:ext cx="3313429" cy="44805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2400" b="1" dirty="0">
                <a:latin typeface="Arial"/>
                <a:cs typeface="Arial"/>
              </a:rPr>
              <a:t>infix = </a:t>
            </a:r>
            <a:r>
              <a:rPr sz="2400" b="1" spc="-5" dirty="0">
                <a:latin typeface="Arial"/>
                <a:cs typeface="Arial"/>
              </a:rPr>
              <a:t>a- </a:t>
            </a:r>
            <a:r>
              <a:rPr sz="2400" b="1" dirty="0">
                <a:latin typeface="Arial"/>
                <a:cs typeface="Arial"/>
              </a:rPr>
              <a:t>b * c / d + e /</a:t>
            </a:r>
            <a:r>
              <a:rPr sz="2400" b="1" spc="-10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  <a:p>
            <a:pPr marL="781685" marR="90805" indent="-769620">
              <a:lnSpc>
                <a:spcPts val="3190"/>
              </a:lnSpc>
              <a:spcBef>
                <a:spcPts val="155"/>
              </a:spcBef>
            </a:pPr>
            <a:r>
              <a:rPr sz="2400" spc="-5" dirty="0">
                <a:latin typeface="Arial"/>
                <a:cs typeface="Arial"/>
              </a:rPr>
              <a:t>suffix </a:t>
            </a:r>
            <a:r>
              <a:rPr sz="2400" dirty="0">
                <a:latin typeface="Arial"/>
                <a:cs typeface="Arial"/>
              </a:rPr>
              <a:t>=a – </a:t>
            </a:r>
            <a:r>
              <a:rPr sz="2400" spc="-5" dirty="0">
                <a:latin typeface="Arial"/>
                <a:cs typeface="Arial"/>
              </a:rPr>
              <a:t>bc* </a:t>
            </a:r>
            <a:r>
              <a:rPr sz="2400" dirty="0">
                <a:latin typeface="Arial"/>
                <a:cs typeface="Arial"/>
              </a:rPr>
              <a:t>/ d + e /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  a – </a:t>
            </a:r>
            <a:r>
              <a:rPr sz="2400" spc="-5" dirty="0">
                <a:latin typeface="Arial"/>
                <a:cs typeface="Arial"/>
              </a:rPr>
              <a:t>bc*d/ </a:t>
            </a:r>
            <a:r>
              <a:rPr sz="2400" dirty="0">
                <a:latin typeface="Arial"/>
                <a:cs typeface="Arial"/>
              </a:rPr>
              <a:t>+ e /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  <a:p>
            <a:pPr marL="781685" marR="634365">
              <a:lnSpc>
                <a:spcPts val="3190"/>
              </a:lnSpc>
            </a:pPr>
            <a:r>
              <a:rPr sz="2400" dirty="0">
                <a:latin typeface="Arial"/>
                <a:cs typeface="Arial"/>
              </a:rPr>
              <a:t>a – </a:t>
            </a:r>
            <a:r>
              <a:rPr sz="2400" spc="-5" dirty="0">
                <a:latin typeface="Arial"/>
                <a:cs typeface="Arial"/>
              </a:rPr>
              <a:t>bc*d/ </a:t>
            </a:r>
            <a:r>
              <a:rPr sz="2400" dirty="0">
                <a:latin typeface="Arial"/>
                <a:cs typeface="Arial"/>
              </a:rPr>
              <a:t>+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ef/  abc*d/- </a:t>
            </a:r>
            <a:r>
              <a:rPr sz="2400" dirty="0">
                <a:latin typeface="Arial"/>
                <a:cs typeface="Arial"/>
              </a:rPr>
              <a:t>+ ef/  </a:t>
            </a:r>
            <a:r>
              <a:rPr sz="2400" spc="-5" dirty="0">
                <a:latin typeface="Arial"/>
                <a:cs typeface="Arial"/>
              </a:rPr>
              <a:t>abc*d/-ef/+</a:t>
            </a:r>
            <a:endParaRPr sz="2400">
              <a:latin typeface="Arial"/>
              <a:cs typeface="Arial"/>
            </a:endParaRPr>
          </a:p>
          <a:p>
            <a:pPr marL="781685" marR="125095" indent="-769620">
              <a:lnSpc>
                <a:spcPts val="3180"/>
              </a:lnSpc>
              <a:spcBef>
                <a:spcPts val="10"/>
              </a:spcBef>
            </a:pPr>
            <a:r>
              <a:rPr sz="2400" spc="-5" dirty="0">
                <a:latin typeface="Arial"/>
                <a:cs typeface="Arial"/>
              </a:rPr>
              <a:t>prefix =a </a:t>
            </a:r>
            <a:r>
              <a:rPr sz="2400" dirty="0">
                <a:latin typeface="Arial"/>
                <a:cs typeface="Arial"/>
              </a:rPr>
              <a:t>- </a:t>
            </a:r>
            <a:r>
              <a:rPr sz="2400" spc="-5" dirty="0">
                <a:latin typeface="Arial"/>
                <a:cs typeface="Arial"/>
              </a:rPr>
              <a:t>*bc </a:t>
            </a:r>
            <a:r>
              <a:rPr sz="2400" dirty="0">
                <a:latin typeface="Arial"/>
                <a:cs typeface="Arial"/>
              </a:rPr>
              <a:t>/ d + e /</a:t>
            </a:r>
            <a:r>
              <a:rPr sz="2400" spc="-7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  a - </a:t>
            </a:r>
            <a:r>
              <a:rPr sz="2400" spc="-5" dirty="0">
                <a:latin typeface="Arial"/>
                <a:cs typeface="Arial"/>
              </a:rPr>
              <a:t>/*bcd </a:t>
            </a:r>
            <a:r>
              <a:rPr sz="2400" dirty="0">
                <a:latin typeface="Arial"/>
                <a:cs typeface="Arial"/>
              </a:rPr>
              <a:t>+ e /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</a:t>
            </a:r>
            <a:endParaRPr sz="2400">
              <a:latin typeface="Arial"/>
              <a:cs typeface="Arial"/>
            </a:endParaRPr>
          </a:p>
          <a:p>
            <a:pPr marL="781685">
              <a:lnSpc>
                <a:spcPct val="100000"/>
              </a:lnSpc>
              <a:spcBef>
                <a:spcPts val="155"/>
              </a:spcBef>
            </a:pPr>
            <a:r>
              <a:rPr sz="2400" dirty="0">
                <a:latin typeface="Arial"/>
                <a:cs typeface="Arial"/>
              </a:rPr>
              <a:t>a - </a:t>
            </a:r>
            <a:r>
              <a:rPr sz="2400" spc="-5" dirty="0">
                <a:latin typeface="Arial"/>
                <a:cs typeface="Arial"/>
              </a:rPr>
              <a:t>/*bcd </a:t>
            </a:r>
            <a:r>
              <a:rPr sz="2400" dirty="0">
                <a:latin typeface="Arial"/>
                <a:cs typeface="Arial"/>
              </a:rPr>
              <a:t>+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/ef</a:t>
            </a:r>
            <a:endParaRPr sz="2400">
              <a:latin typeface="Arial"/>
              <a:cs typeface="Arial"/>
            </a:endParaRPr>
          </a:p>
          <a:p>
            <a:pPr marL="781685">
              <a:lnSpc>
                <a:spcPct val="100000"/>
              </a:lnSpc>
              <a:spcBef>
                <a:spcPts val="309"/>
              </a:spcBef>
            </a:pPr>
            <a:r>
              <a:rPr sz="2400" spc="-5" dirty="0">
                <a:latin typeface="Arial"/>
                <a:cs typeface="Arial"/>
              </a:rPr>
              <a:t>-a/*bcd </a:t>
            </a:r>
            <a:r>
              <a:rPr sz="2400" dirty="0">
                <a:latin typeface="Arial"/>
                <a:cs typeface="Arial"/>
              </a:rPr>
              <a:t>+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/ef</a:t>
            </a:r>
            <a:endParaRPr sz="2400">
              <a:latin typeface="Arial"/>
              <a:cs typeface="Arial"/>
            </a:endParaRPr>
          </a:p>
          <a:p>
            <a:pPr marL="781685">
              <a:lnSpc>
                <a:spcPct val="100000"/>
              </a:lnSpc>
              <a:spcBef>
                <a:spcPts val="309"/>
              </a:spcBef>
            </a:pPr>
            <a:r>
              <a:rPr sz="2400" spc="-5" dirty="0">
                <a:latin typeface="Arial"/>
                <a:cs typeface="Arial"/>
              </a:rPr>
              <a:t>+-a/*bcd/ef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KHARDE</a:t>
            </a:r>
            <a:endParaRPr lang="en-US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0950" y="497840"/>
            <a:ext cx="40932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/>
              <a:t>Infix, Suffix,</a:t>
            </a:r>
            <a:r>
              <a:rPr sz="4400" spc="-75" dirty="0"/>
              <a:t> </a:t>
            </a:r>
            <a:r>
              <a:rPr sz="4400" spc="-5" dirty="0"/>
              <a:t>Prefix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31620"/>
            <a:ext cx="2561590" cy="355981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3200" spc="-10" dirty="0">
                <a:latin typeface="Arial"/>
                <a:cs typeface="Arial"/>
              </a:rPr>
              <a:t>Infix:</a:t>
            </a:r>
            <a:endParaRPr sz="3200">
              <a:latin typeface="Arial"/>
              <a:cs typeface="Arial"/>
            </a:endParaRPr>
          </a:p>
          <a:p>
            <a:pPr marL="12700" marR="5080" indent="342900">
              <a:lnSpc>
                <a:spcPct val="120800"/>
              </a:lnSpc>
            </a:pPr>
            <a:r>
              <a:rPr sz="3200" spc="5" dirty="0">
                <a:latin typeface="Arial"/>
                <a:cs typeface="Arial"/>
              </a:rPr>
              <a:t>a</a:t>
            </a:r>
            <a:r>
              <a:rPr sz="3200" spc="-5" dirty="0">
                <a:latin typeface="Arial"/>
                <a:cs typeface="Arial"/>
              </a:rPr>
              <a:t>+</a:t>
            </a:r>
            <a:r>
              <a:rPr sz="3200" dirty="0">
                <a:latin typeface="Arial"/>
                <a:cs typeface="Arial"/>
              </a:rPr>
              <a:t>b</a:t>
            </a:r>
            <a:r>
              <a:rPr sz="3200" spc="-10" dirty="0">
                <a:latin typeface="Arial"/>
                <a:cs typeface="Arial"/>
              </a:rPr>
              <a:t>*</a:t>
            </a:r>
            <a:r>
              <a:rPr sz="3200" spc="5" dirty="0">
                <a:latin typeface="Arial"/>
                <a:cs typeface="Arial"/>
              </a:rPr>
              <a:t>c–d</a:t>
            </a:r>
            <a:r>
              <a:rPr sz="3200" spc="-5" dirty="0">
                <a:latin typeface="Arial"/>
                <a:cs typeface="Arial"/>
              </a:rPr>
              <a:t>/f+e  </a:t>
            </a:r>
            <a:r>
              <a:rPr sz="3200" spc="-10" dirty="0">
                <a:latin typeface="Arial"/>
                <a:cs typeface="Arial"/>
              </a:rPr>
              <a:t>Suffix:</a:t>
            </a:r>
            <a:endParaRPr sz="3200">
              <a:latin typeface="Arial"/>
              <a:cs typeface="Arial"/>
            </a:endParaRPr>
          </a:p>
          <a:p>
            <a:pPr marL="12700" marR="95885" indent="342900">
              <a:lnSpc>
                <a:spcPts val="4640"/>
              </a:lnSpc>
              <a:spcBef>
                <a:spcPts val="280"/>
              </a:spcBef>
            </a:pPr>
            <a:r>
              <a:rPr sz="3200" spc="5" dirty="0">
                <a:latin typeface="Arial"/>
                <a:cs typeface="Arial"/>
              </a:rPr>
              <a:t>ab</a:t>
            </a:r>
            <a:r>
              <a:rPr sz="3200" dirty="0">
                <a:latin typeface="Arial"/>
                <a:cs typeface="Arial"/>
              </a:rPr>
              <a:t>c*</a:t>
            </a:r>
            <a:r>
              <a:rPr sz="3200" spc="-5" dirty="0">
                <a:latin typeface="Arial"/>
                <a:cs typeface="Arial"/>
              </a:rPr>
              <a:t>+</a:t>
            </a:r>
            <a:r>
              <a:rPr sz="3200" dirty="0">
                <a:latin typeface="Arial"/>
                <a:cs typeface="Arial"/>
              </a:rPr>
              <a:t>d</a:t>
            </a:r>
            <a:r>
              <a:rPr sz="3200" spc="-5" dirty="0">
                <a:latin typeface="Arial"/>
                <a:cs typeface="Arial"/>
              </a:rPr>
              <a:t>f/-e+  </a:t>
            </a:r>
            <a:r>
              <a:rPr sz="3200" spc="-10" dirty="0">
                <a:latin typeface="Arial"/>
                <a:cs typeface="Arial"/>
              </a:rPr>
              <a:t>Prefix: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09"/>
              </a:spcBef>
            </a:pPr>
            <a:r>
              <a:rPr sz="3200" spc="-5" dirty="0">
                <a:latin typeface="Arial"/>
                <a:cs typeface="Arial"/>
              </a:rPr>
              <a:t>+-+a*bc/dfe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SACHIN KHARDE</a:t>
            </a:r>
            <a:endParaRPr lang="en-US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1209</Words>
  <Application>Microsoft Office PowerPoint</Application>
  <PresentationFormat>On-screen Show (4:3)</PresentationFormat>
  <Paragraphs>316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PowerPoint Presentation</vt:lpstr>
      <vt:lpstr>Topics Covered in This Lecture</vt:lpstr>
      <vt:lpstr>Applications of Stack</vt:lpstr>
      <vt:lpstr>Applications of Stack</vt:lpstr>
      <vt:lpstr>Applications of Stack</vt:lpstr>
      <vt:lpstr>Polish Notation</vt:lpstr>
      <vt:lpstr>Infix, Suffix, Prefix</vt:lpstr>
      <vt:lpstr>Infix, Suffix, Prefix</vt:lpstr>
      <vt:lpstr>Infix, Suffix, Prefix</vt:lpstr>
      <vt:lpstr>Applications of Stack</vt:lpstr>
      <vt:lpstr>Applications of Stack</vt:lpstr>
      <vt:lpstr>Applications of Stack</vt:lpstr>
      <vt:lpstr>Applications of Stack</vt:lpstr>
      <vt:lpstr>Applications of Stack</vt:lpstr>
      <vt:lpstr>Applications of Stack</vt:lpstr>
      <vt:lpstr>Applications of Stack</vt:lpstr>
      <vt:lpstr>Applications of Stack</vt:lpstr>
      <vt:lpstr>Applications of Stack</vt:lpstr>
      <vt:lpstr>Applications of Stack</vt:lpstr>
      <vt:lpstr>Applications of Stack</vt:lpstr>
      <vt:lpstr>Applications of Stack</vt:lpstr>
      <vt:lpstr>Applications of Stack</vt:lpstr>
      <vt:lpstr>Applications of Stack</vt:lpstr>
      <vt:lpstr>Applications of Stack</vt:lpstr>
      <vt:lpstr>Applications of Stack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PL LAB 136</dc:creator>
  <cp:lastModifiedBy>PL LAB 136</cp:lastModifiedBy>
  <cp:revision>2</cp:revision>
  <dcterms:created xsi:type="dcterms:W3CDTF">2020-11-07T04:54:23Z</dcterms:created>
  <dcterms:modified xsi:type="dcterms:W3CDTF">2020-11-07T04:56:09Z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2013-03-07T00:00:00Z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2020-11-07T00:00:00Z</vt:filetime>
  </property>
</Properties>
</file>