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3BC47-6D42-4B33-B80D-C111AEA0E78E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4B6D9-1B6E-4576-873A-FEFC09BE6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6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04D5-67FB-4205-9626-9A80810F97F8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3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4E5E-16A4-4C28-972C-7F5BB1CC39C8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3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F8DA-FDF6-466E-81BC-DB235C4990BF}" type="datetime1">
              <a:rPr lang="en-US" smtClean="0"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3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7545-C931-493F-8037-AB60A12BC973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5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0" y="759460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0" y="778510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0" y="814070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0" y="833120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0" y="859790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30859" y="974089"/>
            <a:ext cx="7865109" cy="44691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D18D-B5C0-44AB-8663-FE5DB0E8D6CB}" type="datetime1">
              <a:rPr lang="en-US" smtClean="0"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51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073150"/>
            <a:ext cx="825500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03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850" y="1628139"/>
            <a:ext cx="8496300" cy="4608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SACHIN KHARADE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7046-DBB1-4D0D-A889-A7B5D0E69DB2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19159" y="6560670"/>
            <a:ext cx="20700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35B74"/>
                </a:solidFill>
                <a:latin typeface="Times New Roman"/>
                <a:cs typeface="Times New Roman"/>
              </a:defRPr>
            </a:lvl1pPr>
          </a:lstStyle>
          <a:p>
            <a:pPr marL="46990">
              <a:lnSpc>
                <a:spcPts val="1240"/>
              </a:lnSpc>
            </a:pPr>
            <a:fld id="{81D60167-4931-47E6-BA6A-407CBD079E47}" type="slidenum">
              <a:rPr spc="-225" dirty="0"/>
              <a:t>‹#›</a:t>
            </a:fld>
            <a:endParaRPr spc="-2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6241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Operations </a:t>
            </a:r>
            <a:r>
              <a:rPr spc="-370" dirty="0"/>
              <a:t>On</a:t>
            </a:r>
            <a:r>
              <a:rPr spc="-405" dirty="0"/>
              <a:t> </a:t>
            </a:r>
            <a:r>
              <a:rPr spc="-295" dirty="0"/>
              <a:t>Deque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2151379"/>
            <a:ext cx="3613785" cy="2265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Insert </a:t>
            </a:r>
            <a:r>
              <a:rPr sz="2400" spc="114" dirty="0">
                <a:latin typeface="Times New Roman"/>
                <a:cs typeface="Times New Roman"/>
              </a:rPr>
              <a:t>element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back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39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Insert </a:t>
            </a:r>
            <a:r>
              <a:rPr sz="2400" spc="114" dirty="0">
                <a:latin typeface="Times New Roman"/>
                <a:cs typeface="Times New Roman"/>
              </a:rPr>
              <a:t>element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front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39"/>
              </a:spcBef>
            </a:pPr>
            <a:r>
              <a:rPr sz="3375" spc="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0" dirty="0">
                <a:latin typeface="Times New Roman"/>
                <a:cs typeface="Times New Roman"/>
              </a:rPr>
              <a:t>Remove </a:t>
            </a:r>
            <a:r>
              <a:rPr sz="2400" spc="114" dirty="0">
                <a:latin typeface="Times New Roman"/>
                <a:cs typeface="Times New Roman"/>
              </a:rPr>
              <a:t>element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front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39"/>
              </a:spcBef>
            </a:pPr>
            <a:r>
              <a:rPr sz="3375" spc="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0" dirty="0">
                <a:latin typeface="Times New Roman"/>
                <a:cs typeface="Times New Roman"/>
              </a:rPr>
              <a:t>Remove </a:t>
            </a:r>
            <a:r>
              <a:rPr sz="2400" spc="114" dirty="0">
                <a:latin typeface="Times New Roman"/>
                <a:cs typeface="Times New Roman"/>
              </a:rPr>
              <a:t>element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back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70229"/>
            <a:ext cx="521208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155" dirty="0"/>
              <a:t>Applications </a:t>
            </a:r>
            <a:r>
              <a:rPr sz="4500" spc="-204" dirty="0"/>
              <a:t>Of</a:t>
            </a:r>
            <a:r>
              <a:rPr sz="4500" spc="-340" dirty="0"/>
              <a:t> </a:t>
            </a:r>
            <a:r>
              <a:rPr sz="4500" spc="-265" dirty="0"/>
              <a:t>Deque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521969" y="1413509"/>
            <a:ext cx="8093075" cy="3362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latin typeface="Arial"/>
                <a:cs typeface="Arial"/>
              </a:rPr>
              <a:t>A-Steal </a:t>
            </a:r>
            <a:r>
              <a:rPr sz="2400" b="1" spc="15" dirty="0">
                <a:latin typeface="Arial"/>
                <a:cs typeface="Arial"/>
              </a:rPr>
              <a:t>job </a:t>
            </a:r>
            <a:r>
              <a:rPr sz="2400" b="1" spc="-25" dirty="0">
                <a:latin typeface="Arial"/>
                <a:cs typeface="Arial"/>
              </a:rPr>
              <a:t>scheduling</a:t>
            </a:r>
            <a:r>
              <a:rPr sz="2400" b="1" spc="-250" dirty="0">
                <a:latin typeface="Arial"/>
                <a:cs typeface="Arial"/>
              </a:rPr>
              <a:t> </a:t>
            </a:r>
            <a:r>
              <a:rPr sz="2400" b="1" spc="40" dirty="0">
                <a:latin typeface="Arial"/>
                <a:cs typeface="Arial"/>
              </a:rPr>
              <a:t>algorithm</a:t>
            </a:r>
            <a:endParaRPr sz="2400">
              <a:latin typeface="Arial"/>
              <a:cs typeface="Arial"/>
            </a:endParaRPr>
          </a:p>
          <a:p>
            <a:pPr marL="297815" marR="19685" indent="-273050">
              <a:lnSpc>
                <a:spcPct val="150000"/>
              </a:lnSpc>
              <a:spcBef>
                <a:spcPts val="600"/>
              </a:spcBef>
              <a:tabLst>
                <a:tab pos="1000125" algn="l"/>
                <a:tab pos="2132965" algn="l"/>
                <a:tab pos="3613150" algn="l"/>
                <a:tab pos="5360035" algn="l"/>
                <a:tab pos="6077585" algn="l"/>
                <a:tab pos="7689215" algn="l"/>
              </a:tabLst>
            </a:pPr>
            <a:r>
              <a:rPr sz="3375" spc="30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140" dirty="0">
                <a:latin typeface="Times New Roman"/>
                <a:cs typeface="Times New Roman"/>
              </a:rPr>
              <a:t>h</a:t>
            </a:r>
            <a:r>
              <a:rPr sz="2400" spc="12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45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-</a:t>
            </a:r>
            <a:r>
              <a:rPr sz="2400" spc="-120" dirty="0">
                <a:latin typeface="Times New Roman"/>
                <a:cs typeface="Times New Roman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tea</a:t>
            </a:r>
            <a:r>
              <a:rPr sz="2400" spc="6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0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l</a:t>
            </a:r>
            <a:r>
              <a:rPr sz="2400" spc="50" dirty="0">
                <a:latin typeface="Times New Roman"/>
                <a:cs typeface="Times New Roman"/>
              </a:rPr>
              <a:t>g</a:t>
            </a:r>
            <a:r>
              <a:rPr sz="2400" spc="55" dirty="0">
                <a:latin typeface="Times New Roman"/>
                <a:cs typeface="Times New Roman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ri</a:t>
            </a:r>
            <a:r>
              <a:rPr sz="2400" spc="140" dirty="0">
                <a:latin typeface="Times New Roman"/>
                <a:cs typeface="Times New Roman"/>
              </a:rPr>
              <a:t>th</a:t>
            </a:r>
            <a:r>
              <a:rPr sz="2400" spc="29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14" dirty="0">
                <a:latin typeface="Times New Roman"/>
                <a:cs typeface="Times New Roman"/>
              </a:rPr>
              <a:t>imp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e</a:t>
            </a:r>
            <a:r>
              <a:rPr sz="2400" spc="200" dirty="0">
                <a:latin typeface="Times New Roman"/>
                <a:cs typeface="Times New Roman"/>
              </a:rPr>
              <a:t>m</a:t>
            </a:r>
            <a:r>
              <a:rPr sz="2400" spc="120" dirty="0">
                <a:latin typeface="Times New Roman"/>
                <a:cs typeface="Times New Roman"/>
              </a:rPr>
              <a:t>ents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80" dirty="0">
                <a:latin typeface="Times New Roman"/>
                <a:cs typeface="Times New Roman"/>
              </a:rPr>
              <a:t>tas</a:t>
            </a:r>
            <a:r>
              <a:rPr sz="2400" spc="12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30" dirty="0">
                <a:latin typeface="Times New Roman"/>
                <a:cs typeface="Times New Roman"/>
              </a:rPr>
              <a:t>s</a:t>
            </a:r>
            <a:r>
              <a:rPr sz="2400" spc="40" dirty="0">
                <a:latin typeface="Times New Roman"/>
                <a:cs typeface="Times New Roman"/>
              </a:rPr>
              <a:t>c</a:t>
            </a:r>
            <a:r>
              <a:rPr sz="2400" spc="135" dirty="0">
                <a:latin typeface="Times New Roman"/>
                <a:cs typeface="Times New Roman"/>
              </a:rPr>
              <a:t>hed</a:t>
            </a:r>
            <a:r>
              <a:rPr sz="2400" spc="16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15" dirty="0">
                <a:latin typeface="Times New Roman"/>
                <a:cs typeface="Times New Roman"/>
              </a:rPr>
              <a:t>i</a:t>
            </a:r>
            <a:r>
              <a:rPr sz="2400" spc="185" dirty="0">
                <a:latin typeface="Times New Roman"/>
                <a:cs typeface="Times New Roman"/>
              </a:rPr>
              <a:t>n</a:t>
            </a:r>
            <a:r>
              <a:rPr sz="2400" spc="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65" dirty="0">
                <a:latin typeface="Times New Roman"/>
                <a:cs typeface="Times New Roman"/>
              </a:rPr>
              <a:t>f</a:t>
            </a:r>
            <a:r>
              <a:rPr sz="2400" spc="95" dirty="0">
                <a:latin typeface="Times New Roman"/>
                <a:cs typeface="Times New Roman"/>
              </a:rPr>
              <a:t>o</a:t>
            </a:r>
            <a:r>
              <a:rPr sz="2400" spc="100" dirty="0">
                <a:latin typeface="Times New Roman"/>
                <a:cs typeface="Times New Roman"/>
              </a:rPr>
              <a:t>r  </a:t>
            </a:r>
            <a:r>
              <a:rPr sz="2400" spc="50" dirty="0">
                <a:latin typeface="Times New Roman"/>
                <a:cs typeface="Times New Roman"/>
              </a:rPr>
              <a:t>several </a:t>
            </a:r>
            <a:r>
              <a:rPr sz="2400" spc="85" dirty="0">
                <a:latin typeface="Times New Roman"/>
                <a:cs typeface="Times New Roman"/>
              </a:rPr>
              <a:t>processors(multiprocessor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scheduling).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40"/>
              </a:spcBef>
              <a:tabLst>
                <a:tab pos="2319020" algn="l"/>
              </a:tabLst>
            </a:pPr>
            <a:r>
              <a:rPr sz="3375" spc="11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7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processor	</a:t>
            </a:r>
            <a:r>
              <a:rPr sz="2400" spc="75" dirty="0">
                <a:latin typeface="Times New Roman"/>
                <a:cs typeface="Times New Roman"/>
              </a:rPr>
              <a:t>gets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ﬁrst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element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deque.</a:t>
            </a:r>
            <a:endParaRPr sz="2400">
              <a:latin typeface="Times New Roman"/>
              <a:cs typeface="Times New Roman"/>
            </a:endParaRPr>
          </a:p>
          <a:p>
            <a:pPr marL="297815" marR="17780" indent="-273050">
              <a:lnSpc>
                <a:spcPct val="150000"/>
              </a:lnSpc>
              <a:spcBef>
                <a:spcPts val="600"/>
              </a:spcBef>
            </a:pPr>
            <a:r>
              <a:rPr sz="3375" spc="20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135" dirty="0">
                <a:latin typeface="Times New Roman"/>
                <a:cs typeface="Times New Roman"/>
              </a:rPr>
              <a:t>When </a:t>
            </a:r>
            <a:r>
              <a:rPr sz="2400" spc="120" dirty="0">
                <a:latin typeface="Times New Roman"/>
                <a:cs typeface="Times New Roman"/>
              </a:rPr>
              <a:t>one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85" dirty="0">
                <a:latin typeface="Times New Roman"/>
                <a:cs typeface="Times New Roman"/>
              </a:rPr>
              <a:t>processor </a:t>
            </a:r>
            <a:r>
              <a:rPr sz="2400" spc="95" dirty="0">
                <a:latin typeface="Times New Roman"/>
                <a:cs typeface="Times New Roman"/>
              </a:rPr>
              <a:t>completes</a:t>
            </a:r>
            <a:r>
              <a:rPr sz="2400" spc="-40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execution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75" dirty="0">
                <a:latin typeface="Times New Roman"/>
                <a:cs typeface="Times New Roman"/>
              </a:rPr>
              <a:t>its </a:t>
            </a:r>
            <a:r>
              <a:rPr sz="2400" spc="95" dirty="0">
                <a:latin typeface="Times New Roman"/>
                <a:cs typeface="Times New Roman"/>
              </a:rPr>
              <a:t>own  </a:t>
            </a:r>
            <a:r>
              <a:rPr sz="2400" spc="120" dirty="0">
                <a:latin typeface="Times New Roman"/>
                <a:cs typeface="Times New Roman"/>
              </a:rPr>
              <a:t>threads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it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steal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thread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another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processor.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4988559"/>
            <a:ext cx="31496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0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endParaRPr sz="2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919" y="5008879"/>
            <a:ext cx="7587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  <a:tab pos="1129665" algn="l"/>
                <a:tab pos="1747520" algn="l"/>
                <a:tab pos="2397125" algn="l"/>
                <a:tab pos="3656329" algn="l"/>
                <a:tab pos="4483735" algn="l"/>
                <a:tab pos="5101590" algn="l"/>
                <a:tab pos="6094730" algn="l"/>
                <a:tab pos="6541134" algn="l"/>
              </a:tabLst>
            </a:pPr>
            <a:r>
              <a:rPr sz="2400" spc="15" dirty="0">
                <a:latin typeface="Times New Roman"/>
                <a:cs typeface="Times New Roman"/>
              </a:rPr>
              <a:t>I</a:t>
            </a:r>
            <a:r>
              <a:rPr sz="2400" spc="180" dirty="0">
                <a:latin typeface="Times New Roman"/>
                <a:cs typeface="Times New Roman"/>
              </a:rPr>
              <a:t>t	</a:t>
            </a:r>
            <a:r>
              <a:rPr sz="2400" spc="75" dirty="0">
                <a:latin typeface="Times New Roman"/>
                <a:cs typeface="Times New Roman"/>
              </a:rPr>
              <a:t>gets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25" dirty="0">
                <a:latin typeface="Times New Roman"/>
                <a:cs typeface="Times New Roman"/>
              </a:rPr>
              <a:t>t</a:t>
            </a:r>
            <a:r>
              <a:rPr sz="2400" spc="240" dirty="0">
                <a:latin typeface="Times New Roman"/>
                <a:cs typeface="Times New Roman"/>
              </a:rPr>
              <a:t>h</a:t>
            </a:r>
            <a:r>
              <a:rPr sz="2400" spc="8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l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120" dirty="0">
                <a:latin typeface="Times New Roman"/>
                <a:cs typeface="Times New Roman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30" dirty="0">
                <a:latin typeface="Times New Roman"/>
                <a:cs typeface="Times New Roman"/>
              </a:rPr>
              <a:t>l</a:t>
            </a:r>
            <a:r>
              <a:rPr sz="2400" spc="145" dirty="0">
                <a:latin typeface="Times New Roman"/>
                <a:cs typeface="Times New Roman"/>
              </a:rPr>
              <a:t>eme</a:t>
            </a:r>
            <a:r>
              <a:rPr sz="2400" spc="120" dirty="0">
                <a:latin typeface="Times New Roman"/>
                <a:cs typeface="Times New Roman"/>
              </a:rPr>
              <a:t>n</a:t>
            </a:r>
            <a:r>
              <a:rPr sz="2400" spc="18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65" dirty="0">
                <a:latin typeface="Times New Roman"/>
                <a:cs typeface="Times New Roman"/>
              </a:rPr>
              <a:t>f</a:t>
            </a:r>
            <a:r>
              <a:rPr sz="2400" spc="125" dirty="0">
                <a:latin typeface="Times New Roman"/>
                <a:cs typeface="Times New Roman"/>
              </a:rPr>
              <a:t>r</a:t>
            </a:r>
            <a:r>
              <a:rPr sz="2400" spc="85" dirty="0">
                <a:latin typeface="Times New Roman"/>
                <a:cs typeface="Times New Roman"/>
              </a:rPr>
              <a:t>o</a:t>
            </a:r>
            <a:r>
              <a:rPr sz="2400" spc="21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40" dirty="0">
                <a:latin typeface="Times New Roman"/>
                <a:cs typeface="Times New Roman"/>
              </a:rPr>
              <a:t>th</a:t>
            </a:r>
            <a:r>
              <a:rPr sz="2400" spc="16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45" dirty="0">
                <a:latin typeface="Times New Roman"/>
                <a:cs typeface="Times New Roman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e</a:t>
            </a:r>
            <a:r>
              <a:rPr sz="2400" spc="140" dirty="0">
                <a:latin typeface="Times New Roman"/>
                <a:cs typeface="Times New Roman"/>
              </a:rPr>
              <a:t>q</a:t>
            </a:r>
            <a:r>
              <a:rPr sz="2400" spc="145" dirty="0">
                <a:latin typeface="Times New Roman"/>
                <a:cs typeface="Times New Roman"/>
              </a:rPr>
              <a:t>u</a:t>
            </a:r>
            <a:r>
              <a:rPr sz="2400" spc="8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95" dirty="0">
                <a:latin typeface="Times New Roman"/>
                <a:cs typeface="Times New Roman"/>
              </a:rPr>
              <a:t>o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25" dirty="0">
                <a:latin typeface="Times New Roman"/>
                <a:cs typeface="Times New Roman"/>
              </a:rPr>
              <a:t>a</a:t>
            </a:r>
            <a:r>
              <a:rPr sz="2400" spc="140" dirty="0">
                <a:latin typeface="Times New Roman"/>
                <a:cs typeface="Times New Roman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o</a:t>
            </a:r>
            <a:r>
              <a:rPr sz="2400" spc="185" dirty="0">
                <a:latin typeface="Times New Roman"/>
                <a:cs typeface="Times New Roman"/>
              </a:rPr>
              <a:t>t</a:t>
            </a:r>
            <a:r>
              <a:rPr sz="2400" spc="125" dirty="0">
                <a:latin typeface="Times New Roman"/>
                <a:cs typeface="Times New Roman"/>
              </a:rPr>
              <a:t>her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5557520"/>
            <a:ext cx="665162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100"/>
              </a:spcBef>
            </a:pPr>
            <a:r>
              <a:rPr sz="2400" spc="85" dirty="0">
                <a:latin typeface="Times New Roman"/>
                <a:cs typeface="Times New Roman"/>
              </a:rPr>
              <a:t>processor </a:t>
            </a:r>
            <a:r>
              <a:rPr sz="2400" spc="140" dirty="0">
                <a:latin typeface="Times New Roman"/>
                <a:cs typeface="Times New Roman"/>
              </a:rPr>
              <a:t>and </a:t>
            </a:r>
            <a:r>
              <a:rPr sz="2400" spc="75" dirty="0">
                <a:latin typeface="Times New Roman"/>
                <a:cs typeface="Times New Roman"/>
              </a:rPr>
              <a:t>executes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it.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2400" b="1" spc="5" dirty="0">
                <a:latin typeface="Arial"/>
                <a:cs typeface="Arial"/>
              </a:rPr>
              <a:t>Undo-Redo </a:t>
            </a:r>
            <a:r>
              <a:rPr sz="2400" b="1" spc="-114" dirty="0">
                <a:latin typeface="Arial"/>
                <a:cs typeface="Arial"/>
              </a:rPr>
              <a:t>: </a:t>
            </a:r>
            <a:r>
              <a:rPr sz="2400" spc="100" dirty="0">
                <a:latin typeface="Times New Roman"/>
                <a:cs typeface="Times New Roman"/>
              </a:rPr>
              <a:t>operations in </a:t>
            </a:r>
            <a:r>
              <a:rPr sz="2400" spc="50" dirty="0">
                <a:latin typeface="Times New Roman"/>
                <a:cs typeface="Times New Roman"/>
              </a:rPr>
              <a:t>Software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79031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Priority</a:t>
            </a:r>
            <a:r>
              <a:rPr spc="-350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968500"/>
            <a:ext cx="7999730" cy="281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815" marR="17780" indent="-273050">
              <a:lnSpc>
                <a:spcPct val="100000"/>
              </a:lnSpc>
              <a:spcBef>
                <a:spcPts val="100"/>
              </a:spcBef>
            </a:pPr>
            <a:r>
              <a:rPr sz="3375" spc="-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spc="35" dirty="0">
                <a:latin typeface="Times New Roman"/>
                <a:cs typeface="Times New Roman"/>
              </a:rPr>
              <a:t>Special </a:t>
            </a:r>
            <a:r>
              <a:rPr sz="2400" spc="90" dirty="0">
                <a:latin typeface="Times New Roman"/>
                <a:cs typeface="Times New Roman"/>
              </a:rPr>
              <a:t>form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90" dirty="0">
                <a:latin typeface="Times New Roman"/>
                <a:cs typeface="Times New Roman"/>
              </a:rPr>
              <a:t>from </a:t>
            </a:r>
            <a:r>
              <a:rPr sz="2400" spc="85" dirty="0">
                <a:latin typeface="Times New Roman"/>
                <a:cs typeface="Times New Roman"/>
              </a:rPr>
              <a:t>which </a:t>
            </a:r>
            <a:r>
              <a:rPr sz="2400" spc="100" dirty="0">
                <a:latin typeface="Times New Roman"/>
                <a:cs typeface="Times New Roman"/>
              </a:rPr>
              <a:t>items </a:t>
            </a:r>
            <a:r>
              <a:rPr sz="2400" spc="95" dirty="0">
                <a:latin typeface="Times New Roman"/>
                <a:cs typeface="Times New Roman"/>
              </a:rPr>
              <a:t>are removed  </a:t>
            </a:r>
            <a:r>
              <a:rPr sz="2400" spc="80" dirty="0">
                <a:latin typeface="Times New Roman"/>
                <a:cs typeface="Times New Roman"/>
              </a:rPr>
              <a:t>according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their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designated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priority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not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order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in  </a:t>
            </a:r>
            <a:r>
              <a:rPr sz="2400" spc="85" dirty="0">
                <a:latin typeface="Times New Roman"/>
                <a:cs typeface="Times New Roman"/>
              </a:rPr>
              <a:t>which </a:t>
            </a:r>
            <a:r>
              <a:rPr sz="2400" spc="100" dirty="0">
                <a:latin typeface="Times New Roman"/>
                <a:cs typeface="Times New Roman"/>
              </a:rPr>
              <a:t>they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entered.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Items </a:t>
            </a:r>
            <a:r>
              <a:rPr sz="2400" spc="95" dirty="0">
                <a:latin typeface="Times New Roman"/>
                <a:cs typeface="Times New Roman"/>
              </a:rPr>
              <a:t>are removed </a:t>
            </a:r>
            <a:r>
              <a:rPr sz="2400" spc="90" dirty="0">
                <a:latin typeface="Times New Roman"/>
                <a:cs typeface="Times New Roman"/>
              </a:rPr>
              <a:t>from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39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front.</a:t>
            </a:r>
            <a:endParaRPr sz="2400">
              <a:latin typeface="Times New Roman"/>
              <a:cs typeface="Times New Roman"/>
            </a:endParaRPr>
          </a:p>
          <a:p>
            <a:pPr marL="297815" marR="294640" indent="-273050">
              <a:lnSpc>
                <a:spcPct val="79900"/>
              </a:lnSpc>
              <a:spcBef>
                <a:spcPts val="595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Items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are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ordered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by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key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value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so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item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with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65" dirty="0">
                <a:latin typeface="Times New Roman"/>
                <a:cs typeface="Times New Roman"/>
              </a:rPr>
              <a:t>lowest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key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(or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highest)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always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front.</a:t>
            </a:r>
            <a:endParaRPr sz="2400">
              <a:latin typeface="Times New Roman"/>
              <a:cs typeface="Times New Roman"/>
            </a:endParaRPr>
          </a:p>
          <a:p>
            <a:pPr marL="297815" marR="714375" indent="-273050">
              <a:lnSpc>
                <a:spcPts val="2310"/>
              </a:lnSpc>
              <a:spcBef>
                <a:spcPts val="575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Items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inserted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proper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position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maintain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95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78613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Applications </a:t>
            </a:r>
            <a:r>
              <a:rPr spc="-225" dirty="0"/>
              <a:t>Of </a:t>
            </a:r>
            <a:r>
              <a:rPr spc="-80" dirty="0"/>
              <a:t>Priority</a:t>
            </a:r>
            <a:r>
              <a:rPr spc="-455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92300"/>
            <a:ext cx="2527935" cy="2235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0"/>
              </a:spcBef>
            </a:pPr>
            <a:r>
              <a:rPr sz="3075" spc="104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70" dirty="0">
                <a:latin typeface="Times New Roman"/>
                <a:cs typeface="Times New Roman"/>
              </a:rPr>
              <a:t>Standby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flyers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3075" spc="89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60" dirty="0">
                <a:latin typeface="Times New Roman"/>
                <a:cs typeface="Times New Roman"/>
              </a:rPr>
              <a:t>Auctions</a:t>
            </a:r>
            <a:endParaRPr sz="240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3075" spc="67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45" dirty="0">
                <a:latin typeface="Times New Roman"/>
                <a:cs typeface="Times New Roman"/>
              </a:rPr>
              <a:t>Stock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market</a:t>
            </a:r>
            <a:endParaRPr sz="240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3075" spc="89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60" dirty="0">
                <a:latin typeface="Times New Roman"/>
                <a:cs typeface="Times New Roman"/>
              </a:rPr>
              <a:t>Sorting</a:t>
            </a:r>
            <a:endParaRPr sz="240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3075" spc="127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85" dirty="0">
                <a:latin typeface="Times New Roman"/>
                <a:cs typeface="Times New Roman"/>
              </a:rPr>
              <a:t>Huffman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Coding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2480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</a:t>
            </a:r>
            <a:r>
              <a:rPr dirty="0"/>
              <a:t>t</a:t>
            </a:r>
            <a:r>
              <a:rPr spc="-75" dirty="0"/>
              <a:t>roduct</a:t>
            </a:r>
            <a:r>
              <a:rPr spc="-30" dirty="0"/>
              <a:t>i</a:t>
            </a:r>
            <a:r>
              <a:rPr spc="-155"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9570" y="1894840"/>
            <a:ext cx="8293734" cy="39116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50215" marR="67945" indent="-273050" algn="just">
              <a:lnSpc>
                <a:spcPct val="80000"/>
              </a:lnSpc>
              <a:spcBef>
                <a:spcPts val="675"/>
              </a:spcBef>
            </a:pPr>
            <a:r>
              <a:rPr sz="3375" spc="17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114" dirty="0">
                <a:latin typeface="Times New Roman"/>
                <a:cs typeface="Times New Roman"/>
              </a:rPr>
              <a:t>Queue </a:t>
            </a:r>
            <a:r>
              <a:rPr sz="2400" spc="25" dirty="0">
                <a:latin typeface="Times New Roman"/>
                <a:cs typeface="Times New Roman"/>
              </a:rPr>
              <a:t>is </a:t>
            </a:r>
            <a:r>
              <a:rPr sz="2400" spc="135" dirty="0">
                <a:latin typeface="Times New Roman"/>
                <a:cs typeface="Times New Roman"/>
              </a:rPr>
              <a:t>an </a:t>
            </a:r>
            <a:r>
              <a:rPr sz="2400" spc="-20" dirty="0">
                <a:latin typeface="Times New Roman"/>
                <a:cs typeface="Times New Roman"/>
              </a:rPr>
              <a:t>ADT </a:t>
            </a:r>
            <a:r>
              <a:rPr sz="2400" spc="120" dirty="0">
                <a:latin typeface="Times New Roman"/>
                <a:cs typeface="Times New Roman"/>
              </a:rPr>
              <a:t>data </a:t>
            </a:r>
            <a:r>
              <a:rPr sz="2400" spc="114" dirty="0">
                <a:latin typeface="Times New Roman"/>
                <a:cs typeface="Times New Roman"/>
              </a:rPr>
              <a:t>structure </a:t>
            </a:r>
            <a:r>
              <a:rPr sz="2400" spc="65" dirty="0">
                <a:latin typeface="Times New Roman"/>
                <a:cs typeface="Times New Roman"/>
              </a:rPr>
              <a:t>similar </a:t>
            </a:r>
            <a:r>
              <a:rPr sz="2400" spc="140" dirty="0">
                <a:latin typeface="Times New Roman"/>
                <a:cs typeface="Times New Roman"/>
              </a:rPr>
              <a:t>to </a:t>
            </a:r>
            <a:r>
              <a:rPr sz="2400" spc="70" dirty="0">
                <a:latin typeface="Times New Roman"/>
                <a:cs typeface="Times New Roman"/>
              </a:rPr>
              <a:t>stack, </a:t>
            </a:r>
            <a:r>
              <a:rPr sz="2400" spc="75" dirty="0">
                <a:latin typeface="Times New Roman"/>
                <a:cs typeface="Times New Roman"/>
              </a:rPr>
              <a:t>except 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55" dirty="0">
                <a:latin typeface="Times New Roman"/>
                <a:cs typeface="Times New Roman"/>
              </a:rPr>
              <a:t>first </a:t>
            </a:r>
            <a:r>
              <a:rPr sz="2400" spc="120" dirty="0">
                <a:latin typeface="Times New Roman"/>
                <a:cs typeface="Times New Roman"/>
              </a:rPr>
              <a:t>item </a:t>
            </a:r>
            <a:r>
              <a:rPr sz="2400" spc="140" dirty="0">
                <a:latin typeface="Times New Roman"/>
                <a:cs typeface="Times New Roman"/>
              </a:rPr>
              <a:t>to </a:t>
            </a:r>
            <a:r>
              <a:rPr sz="2400" spc="105" dirty="0">
                <a:latin typeface="Times New Roman"/>
                <a:cs typeface="Times New Roman"/>
              </a:rPr>
              <a:t>be inserted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55" dirty="0">
                <a:latin typeface="Times New Roman"/>
                <a:cs typeface="Times New Roman"/>
              </a:rPr>
              <a:t>first </a:t>
            </a:r>
            <a:r>
              <a:rPr sz="2400" spc="114" dirty="0">
                <a:latin typeface="Times New Roman"/>
                <a:cs typeface="Times New Roman"/>
              </a:rPr>
              <a:t>one </a:t>
            </a:r>
            <a:r>
              <a:rPr sz="2400" spc="135" dirty="0">
                <a:latin typeface="Times New Roman"/>
                <a:cs typeface="Times New Roman"/>
              </a:rPr>
              <a:t>to </a:t>
            </a:r>
            <a:r>
              <a:rPr sz="2400" spc="105" dirty="0">
                <a:latin typeface="Times New Roman"/>
                <a:cs typeface="Times New Roman"/>
              </a:rPr>
              <a:t>be  </a:t>
            </a:r>
            <a:r>
              <a:rPr sz="2400" spc="85" dirty="0">
                <a:latin typeface="Times New Roman"/>
                <a:cs typeface="Times New Roman"/>
              </a:rPr>
              <a:t>removed.</a:t>
            </a:r>
            <a:endParaRPr sz="2400">
              <a:latin typeface="Times New Roman"/>
              <a:cs typeface="Times New Roman"/>
            </a:endParaRPr>
          </a:p>
          <a:p>
            <a:pPr marL="177800" algn="just">
              <a:lnSpc>
                <a:spcPct val="100000"/>
              </a:lnSpc>
              <a:spcBef>
                <a:spcPts val="20"/>
              </a:spcBef>
            </a:pPr>
            <a:r>
              <a:rPr sz="3375" spc="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0" dirty="0">
                <a:latin typeface="Times New Roman"/>
                <a:cs typeface="Times New Roman"/>
              </a:rPr>
              <a:t>This </a:t>
            </a:r>
            <a:r>
              <a:rPr sz="2400" spc="114" dirty="0">
                <a:latin typeface="Times New Roman"/>
                <a:cs typeface="Times New Roman"/>
              </a:rPr>
              <a:t>mechanism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60" dirty="0">
                <a:latin typeface="Times New Roman"/>
                <a:cs typeface="Times New Roman"/>
              </a:rPr>
              <a:t>called </a:t>
            </a:r>
            <a:r>
              <a:rPr sz="2400" spc="85" dirty="0">
                <a:latin typeface="Times New Roman"/>
                <a:cs typeface="Times New Roman"/>
              </a:rPr>
              <a:t>First-In-First-Out</a:t>
            </a:r>
            <a:r>
              <a:rPr sz="2400" spc="-28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(FIFO).</a:t>
            </a:r>
            <a:endParaRPr sz="2400">
              <a:latin typeface="Times New Roman"/>
              <a:cs typeface="Times New Roman"/>
            </a:endParaRPr>
          </a:p>
          <a:p>
            <a:pPr marL="450215" marR="66675" indent="-273050" algn="just">
              <a:lnSpc>
                <a:spcPct val="79900"/>
              </a:lnSpc>
              <a:spcBef>
                <a:spcPts val="600"/>
              </a:spcBef>
            </a:pPr>
            <a:r>
              <a:rPr sz="3375" spc="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0" dirty="0">
                <a:latin typeface="Times New Roman"/>
                <a:cs typeface="Times New Roman"/>
              </a:rPr>
              <a:t>Placing </a:t>
            </a:r>
            <a:r>
              <a:rPr sz="2400" spc="135" dirty="0">
                <a:latin typeface="Times New Roman"/>
                <a:cs typeface="Times New Roman"/>
              </a:rPr>
              <a:t>an </a:t>
            </a:r>
            <a:r>
              <a:rPr sz="2400" spc="120" dirty="0">
                <a:latin typeface="Times New Roman"/>
                <a:cs typeface="Times New Roman"/>
              </a:rPr>
              <a:t>item </a:t>
            </a:r>
            <a:r>
              <a:rPr sz="2400" spc="105" dirty="0">
                <a:latin typeface="Times New Roman"/>
                <a:cs typeface="Times New Roman"/>
              </a:rPr>
              <a:t>in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77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60" dirty="0">
                <a:latin typeface="Times New Roman"/>
                <a:cs typeface="Times New Roman"/>
              </a:rPr>
              <a:t>called</a:t>
            </a:r>
            <a:r>
              <a:rPr sz="2400" spc="72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“insertion </a:t>
            </a:r>
            <a:r>
              <a:rPr sz="2400" spc="105" dirty="0">
                <a:latin typeface="Times New Roman"/>
                <a:cs typeface="Times New Roman"/>
              </a:rPr>
              <a:t>or  </a:t>
            </a:r>
            <a:r>
              <a:rPr sz="2400" spc="80" dirty="0">
                <a:latin typeface="Times New Roman"/>
                <a:cs typeface="Times New Roman"/>
              </a:rPr>
              <a:t>enqueue”, </a:t>
            </a:r>
            <a:r>
              <a:rPr sz="2400" spc="85" dirty="0">
                <a:latin typeface="Times New Roman"/>
                <a:cs typeface="Times New Roman"/>
              </a:rPr>
              <a:t>which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125" dirty="0">
                <a:latin typeface="Times New Roman"/>
                <a:cs typeface="Times New Roman"/>
              </a:rPr>
              <a:t>done </a:t>
            </a:r>
            <a:r>
              <a:rPr sz="2400" spc="130" dirty="0">
                <a:latin typeface="Times New Roman"/>
                <a:cs typeface="Times New Roman"/>
              </a:rPr>
              <a:t>at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40" dirty="0">
                <a:latin typeface="Times New Roman"/>
                <a:cs typeface="Times New Roman"/>
              </a:rPr>
              <a:t>end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60" dirty="0">
                <a:latin typeface="Times New Roman"/>
                <a:cs typeface="Times New Roman"/>
              </a:rPr>
              <a:t>called  </a:t>
            </a:r>
            <a:r>
              <a:rPr sz="2400" spc="5" dirty="0">
                <a:latin typeface="Times New Roman"/>
                <a:cs typeface="Times New Roman"/>
              </a:rPr>
              <a:t>“rear”.</a:t>
            </a:r>
            <a:endParaRPr sz="2400">
              <a:latin typeface="Times New Roman"/>
              <a:cs typeface="Times New Roman"/>
            </a:endParaRPr>
          </a:p>
          <a:p>
            <a:pPr marL="450215" marR="68580" indent="-273050" algn="just">
              <a:lnSpc>
                <a:spcPct val="79900"/>
              </a:lnSpc>
              <a:spcBef>
                <a:spcPts val="595"/>
              </a:spcBef>
            </a:pPr>
            <a:r>
              <a:rPr sz="3375" spc="8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5" dirty="0">
                <a:latin typeface="Times New Roman"/>
                <a:cs typeface="Times New Roman"/>
              </a:rPr>
              <a:t>Removing </a:t>
            </a:r>
            <a:r>
              <a:rPr sz="2400" spc="135" dirty="0">
                <a:latin typeface="Times New Roman"/>
                <a:cs typeface="Times New Roman"/>
              </a:rPr>
              <a:t>an </a:t>
            </a:r>
            <a:r>
              <a:rPr sz="2400" spc="114" dirty="0">
                <a:latin typeface="Times New Roman"/>
                <a:cs typeface="Times New Roman"/>
              </a:rPr>
              <a:t>item </a:t>
            </a:r>
            <a:r>
              <a:rPr sz="2400" spc="90" dirty="0">
                <a:latin typeface="Times New Roman"/>
                <a:cs typeface="Times New Roman"/>
              </a:rPr>
              <a:t>from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60" dirty="0">
                <a:latin typeface="Times New Roman"/>
                <a:cs typeface="Times New Roman"/>
              </a:rPr>
              <a:t>called </a:t>
            </a:r>
            <a:r>
              <a:rPr sz="2400" spc="65" dirty="0">
                <a:latin typeface="Times New Roman"/>
                <a:cs typeface="Times New Roman"/>
              </a:rPr>
              <a:t>“deletion </a:t>
            </a:r>
            <a:r>
              <a:rPr sz="2400" spc="105" dirty="0">
                <a:latin typeface="Times New Roman"/>
                <a:cs typeface="Times New Roman"/>
              </a:rPr>
              <a:t>or  </a:t>
            </a:r>
            <a:r>
              <a:rPr sz="2400" spc="70" dirty="0">
                <a:latin typeface="Times New Roman"/>
                <a:cs typeface="Times New Roman"/>
              </a:rPr>
              <a:t>dequeue”, </a:t>
            </a:r>
            <a:r>
              <a:rPr sz="2400" spc="90" dirty="0">
                <a:latin typeface="Times New Roman"/>
                <a:cs typeface="Times New Roman"/>
              </a:rPr>
              <a:t>which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125" dirty="0">
                <a:latin typeface="Times New Roman"/>
                <a:cs typeface="Times New Roman"/>
              </a:rPr>
              <a:t>done </a:t>
            </a:r>
            <a:r>
              <a:rPr sz="2400" spc="130" dirty="0">
                <a:latin typeface="Times New Roman"/>
                <a:cs typeface="Times New Roman"/>
              </a:rPr>
              <a:t>at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30" dirty="0">
                <a:latin typeface="Times New Roman"/>
                <a:cs typeface="Times New Roman"/>
              </a:rPr>
              <a:t>other </a:t>
            </a:r>
            <a:r>
              <a:rPr sz="2400" spc="140" dirty="0">
                <a:latin typeface="Times New Roman"/>
                <a:cs typeface="Times New Roman"/>
              </a:rPr>
              <a:t>end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queue  </a:t>
            </a:r>
            <a:r>
              <a:rPr sz="2400" spc="60" dirty="0">
                <a:latin typeface="Times New Roman"/>
                <a:cs typeface="Times New Roman"/>
              </a:rPr>
              <a:t>called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“front”.</a:t>
            </a:r>
            <a:endParaRPr sz="2400">
              <a:latin typeface="Times New Roman"/>
              <a:cs typeface="Times New Roman"/>
            </a:endParaRPr>
          </a:p>
          <a:p>
            <a:pPr marL="450215" marR="69215" indent="-273050" algn="just">
              <a:lnSpc>
                <a:spcPts val="2310"/>
              </a:lnSpc>
              <a:spcBef>
                <a:spcPts val="575"/>
              </a:spcBef>
            </a:pPr>
            <a:r>
              <a:rPr sz="3375" spc="8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5" dirty="0">
                <a:latin typeface="Times New Roman"/>
                <a:cs typeface="Times New Roman"/>
              </a:rPr>
              <a:t>Some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80" dirty="0">
                <a:latin typeface="Times New Roman"/>
                <a:cs typeface="Times New Roman"/>
              </a:rPr>
              <a:t>applications </a:t>
            </a:r>
            <a:r>
              <a:rPr sz="2400" spc="90" dirty="0">
                <a:latin typeface="Times New Roman"/>
                <a:cs typeface="Times New Roman"/>
              </a:rPr>
              <a:t>are </a:t>
            </a:r>
            <a:r>
              <a:rPr sz="2400" spc="-55" dirty="0">
                <a:latin typeface="Times New Roman"/>
                <a:cs typeface="Times New Roman"/>
              </a:rPr>
              <a:t>: </a:t>
            </a:r>
            <a:r>
              <a:rPr sz="2400" spc="114" dirty="0">
                <a:latin typeface="Times New Roman"/>
                <a:cs typeface="Times New Roman"/>
              </a:rPr>
              <a:t>printer </a:t>
            </a:r>
            <a:r>
              <a:rPr sz="2400" spc="105" dirty="0">
                <a:latin typeface="Times New Roman"/>
                <a:cs typeface="Times New Roman"/>
              </a:rPr>
              <a:t>queue, </a:t>
            </a:r>
            <a:r>
              <a:rPr sz="2400" spc="75" dirty="0">
                <a:latin typeface="Times New Roman"/>
                <a:cs typeface="Times New Roman"/>
              </a:rPr>
              <a:t>keystroke  </a:t>
            </a:r>
            <a:r>
              <a:rPr sz="2400" spc="105" dirty="0">
                <a:latin typeface="Times New Roman"/>
                <a:cs typeface="Times New Roman"/>
              </a:rPr>
              <a:t>queue,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70255" y="5344795"/>
            <a:ext cx="530860" cy="532130"/>
            <a:chOff x="770255" y="5344795"/>
            <a:chExt cx="530860" cy="532130"/>
          </a:xfrm>
        </p:grpSpPr>
        <p:sp>
          <p:nvSpPr>
            <p:cNvPr id="18" name="object 18"/>
            <p:cNvSpPr/>
            <p:nvPr/>
          </p:nvSpPr>
          <p:spPr>
            <a:xfrm>
              <a:off x="779780" y="5354320"/>
              <a:ext cx="513080" cy="513080"/>
            </a:xfrm>
            <a:custGeom>
              <a:avLst/>
              <a:gdLst/>
              <a:ahLst/>
              <a:cxnLst/>
              <a:rect l="l" t="t" r="r" b="b"/>
              <a:pathLst>
                <a:path w="513080" h="513079">
                  <a:moveTo>
                    <a:pt x="513080" y="0"/>
                  </a:moveTo>
                  <a:lnTo>
                    <a:pt x="0" y="0"/>
                  </a:lnTo>
                  <a:lnTo>
                    <a:pt x="0" y="436880"/>
                  </a:lnTo>
                  <a:lnTo>
                    <a:pt x="0" y="513080"/>
                  </a:lnTo>
                  <a:lnTo>
                    <a:pt x="513080" y="513080"/>
                  </a:lnTo>
                  <a:lnTo>
                    <a:pt x="513080" y="436880"/>
                  </a:lnTo>
                  <a:lnTo>
                    <a:pt x="5130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9780" y="5354320"/>
              <a:ext cx="511809" cy="513080"/>
            </a:xfrm>
            <a:custGeom>
              <a:avLst/>
              <a:gdLst/>
              <a:ahLst/>
              <a:cxnLst/>
              <a:rect l="l" t="t" r="r" b="b"/>
              <a:pathLst>
                <a:path w="511809" h="513079">
                  <a:moveTo>
                    <a:pt x="0" y="0"/>
                  </a:moveTo>
                  <a:lnTo>
                    <a:pt x="511810" y="0"/>
                  </a:lnTo>
                  <a:lnTo>
                    <a:pt x="511810" y="513079"/>
                  </a:lnTo>
                  <a:lnTo>
                    <a:pt x="0" y="51307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21359" y="5278120"/>
            <a:ext cx="513080" cy="513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ts val="3429"/>
              </a:lnSpc>
            </a:pPr>
            <a:r>
              <a:rPr sz="2900" spc="-1355" dirty="0">
                <a:latin typeface="Times New Roman"/>
                <a:cs typeface="Times New Roman"/>
              </a:rPr>
              <a:t>C</a:t>
            </a:r>
            <a:endParaRPr sz="29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30884" y="4317365"/>
            <a:ext cx="609600" cy="608330"/>
            <a:chOff x="730884" y="4317365"/>
            <a:chExt cx="609600" cy="608330"/>
          </a:xfrm>
        </p:grpSpPr>
        <p:sp>
          <p:nvSpPr>
            <p:cNvPr id="22" name="object 22"/>
            <p:cNvSpPr/>
            <p:nvPr/>
          </p:nvSpPr>
          <p:spPr>
            <a:xfrm>
              <a:off x="740410" y="4328160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79">
                  <a:moveTo>
                    <a:pt x="589267" y="0"/>
                  </a:moveTo>
                  <a:lnTo>
                    <a:pt x="0" y="0"/>
                  </a:lnTo>
                  <a:lnTo>
                    <a:pt x="0" y="513080"/>
                  </a:lnTo>
                  <a:lnTo>
                    <a:pt x="0" y="589280"/>
                  </a:lnTo>
                  <a:lnTo>
                    <a:pt x="589267" y="589280"/>
                  </a:lnTo>
                  <a:lnTo>
                    <a:pt x="589267" y="513080"/>
                  </a:lnTo>
                  <a:lnTo>
                    <a:pt x="589267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0409" y="4326890"/>
              <a:ext cx="590550" cy="589280"/>
            </a:xfrm>
            <a:custGeom>
              <a:avLst/>
              <a:gdLst/>
              <a:ahLst/>
              <a:cxnLst/>
              <a:rect l="l" t="t" r="r" b="b"/>
              <a:pathLst>
                <a:path w="590550" h="589279">
                  <a:moveTo>
                    <a:pt x="0" y="0"/>
                  </a:moveTo>
                  <a:lnTo>
                    <a:pt x="590550" y="0"/>
                  </a:lnTo>
                  <a:lnTo>
                    <a:pt x="590550" y="589280"/>
                  </a:lnTo>
                  <a:lnTo>
                    <a:pt x="0" y="58928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4251959"/>
            <a:ext cx="589280" cy="5892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91770">
              <a:lnSpc>
                <a:spcPct val="100000"/>
              </a:lnSpc>
              <a:spcBef>
                <a:spcPts val="140"/>
              </a:spcBef>
            </a:pPr>
            <a:r>
              <a:rPr sz="3300" spc="-1535" dirty="0">
                <a:latin typeface="Times New Roman"/>
                <a:cs typeface="Times New Roman"/>
              </a:rPr>
              <a:t>B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96364" y="4317365"/>
            <a:ext cx="608330" cy="608330"/>
            <a:chOff x="1396364" y="4317365"/>
            <a:chExt cx="608330" cy="608330"/>
          </a:xfrm>
        </p:grpSpPr>
        <p:sp>
          <p:nvSpPr>
            <p:cNvPr id="26" name="object 26"/>
            <p:cNvSpPr/>
            <p:nvPr/>
          </p:nvSpPr>
          <p:spPr>
            <a:xfrm>
              <a:off x="1405890" y="4328160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79">
                  <a:moveTo>
                    <a:pt x="589280" y="0"/>
                  </a:moveTo>
                  <a:lnTo>
                    <a:pt x="0" y="0"/>
                  </a:lnTo>
                  <a:lnTo>
                    <a:pt x="0" y="513080"/>
                  </a:lnTo>
                  <a:lnTo>
                    <a:pt x="0" y="589280"/>
                  </a:lnTo>
                  <a:lnTo>
                    <a:pt x="589280" y="589280"/>
                  </a:lnTo>
                  <a:lnTo>
                    <a:pt x="589280" y="513080"/>
                  </a:lnTo>
                  <a:lnTo>
                    <a:pt x="5892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05889" y="4326890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79">
                  <a:moveTo>
                    <a:pt x="0" y="0"/>
                  </a:moveTo>
                  <a:lnTo>
                    <a:pt x="589279" y="0"/>
                  </a:lnTo>
                  <a:lnTo>
                    <a:pt x="589279" y="589280"/>
                  </a:lnTo>
                  <a:lnTo>
                    <a:pt x="0" y="58928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347469" y="4251959"/>
            <a:ext cx="589280" cy="5892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85420">
              <a:lnSpc>
                <a:spcPct val="100000"/>
              </a:lnSpc>
              <a:spcBef>
                <a:spcPts val="140"/>
              </a:spcBef>
            </a:pPr>
            <a:r>
              <a:rPr sz="3300" spc="-1535" dirty="0">
                <a:latin typeface="Times New Roman"/>
                <a:cs typeface="Times New Roman"/>
              </a:rPr>
              <a:t>C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55015" y="3291204"/>
            <a:ext cx="532130" cy="532130"/>
            <a:chOff x="755015" y="3291204"/>
            <a:chExt cx="532130" cy="532130"/>
          </a:xfrm>
        </p:grpSpPr>
        <p:sp>
          <p:nvSpPr>
            <p:cNvPr id="30" name="object 30"/>
            <p:cNvSpPr/>
            <p:nvPr/>
          </p:nvSpPr>
          <p:spPr>
            <a:xfrm>
              <a:off x="764540" y="3300742"/>
              <a:ext cx="513080" cy="513080"/>
            </a:xfrm>
            <a:custGeom>
              <a:avLst/>
              <a:gdLst/>
              <a:ahLst/>
              <a:cxnLst/>
              <a:rect l="l" t="t" r="r" b="b"/>
              <a:pathLst>
                <a:path w="513080" h="513079">
                  <a:moveTo>
                    <a:pt x="513080" y="0"/>
                  </a:moveTo>
                  <a:lnTo>
                    <a:pt x="0" y="0"/>
                  </a:lnTo>
                  <a:lnTo>
                    <a:pt x="0" y="436867"/>
                  </a:lnTo>
                  <a:lnTo>
                    <a:pt x="0" y="513067"/>
                  </a:lnTo>
                  <a:lnTo>
                    <a:pt x="513080" y="513067"/>
                  </a:lnTo>
                  <a:lnTo>
                    <a:pt x="513080" y="436867"/>
                  </a:lnTo>
                  <a:lnTo>
                    <a:pt x="5130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4540" y="3300729"/>
              <a:ext cx="513080" cy="513080"/>
            </a:xfrm>
            <a:custGeom>
              <a:avLst/>
              <a:gdLst/>
              <a:ahLst/>
              <a:cxnLst/>
              <a:rect l="l" t="t" r="r" b="b"/>
              <a:pathLst>
                <a:path w="513080" h="513079">
                  <a:moveTo>
                    <a:pt x="0" y="0"/>
                  </a:moveTo>
                  <a:lnTo>
                    <a:pt x="513079" y="0"/>
                  </a:lnTo>
                  <a:lnTo>
                    <a:pt x="513079" y="513080"/>
                  </a:lnTo>
                  <a:lnTo>
                    <a:pt x="0" y="51308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07390" y="3224529"/>
            <a:ext cx="513080" cy="513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3420"/>
              </a:lnSpc>
            </a:pPr>
            <a:r>
              <a:rPr sz="2900" spc="-1470" dirty="0">
                <a:latin typeface="Times New Roman"/>
                <a:cs typeface="Times New Roman"/>
              </a:rPr>
              <a:t>A</a:t>
            </a:r>
            <a:endParaRPr sz="29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381125" y="3253104"/>
            <a:ext cx="609600" cy="608330"/>
            <a:chOff x="1381125" y="3253104"/>
            <a:chExt cx="609600" cy="608330"/>
          </a:xfrm>
        </p:grpSpPr>
        <p:sp>
          <p:nvSpPr>
            <p:cNvPr id="34" name="object 34"/>
            <p:cNvSpPr/>
            <p:nvPr/>
          </p:nvSpPr>
          <p:spPr>
            <a:xfrm>
              <a:off x="1390650" y="3262642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79">
                  <a:moveTo>
                    <a:pt x="589280" y="0"/>
                  </a:moveTo>
                  <a:lnTo>
                    <a:pt x="0" y="0"/>
                  </a:lnTo>
                  <a:lnTo>
                    <a:pt x="0" y="513067"/>
                  </a:lnTo>
                  <a:lnTo>
                    <a:pt x="0" y="589267"/>
                  </a:lnTo>
                  <a:lnTo>
                    <a:pt x="589280" y="589267"/>
                  </a:lnTo>
                  <a:lnTo>
                    <a:pt x="589280" y="513067"/>
                  </a:lnTo>
                  <a:lnTo>
                    <a:pt x="5892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0650" y="3262629"/>
              <a:ext cx="590550" cy="589280"/>
            </a:xfrm>
            <a:custGeom>
              <a:avLst/>
              <a:gdLst/>
              <a:ahLst/>
              <a:cxnLst/>
              <a:rect l="l" t="t" r="r" b="b"/>
              <a:pathLst>
                <a:path w="590550" h="589279">
                  <a:moveTo>
                    <a:pt x="0" y="0"/>
                  </a:moveTo>
                  <a:lnTo>
                    <a:pt x="590550" y="0"/>
                  </a:lnTo>
                  <a:lnTo>
                    <a:pt x="590550" y="589280"/>
                  </a:lnTo>
                  <a:lnTo>
                    <a:pt x="0" y="58928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333500" y="3186429"/>
            <a:ext cx="589280" cy="5892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91135">
              <a:lnSpc>
                <a:spcPct val="100000"/>
              </a:lnSpc>
              <a:spcBef>
                <a:spcPts val="140"/>
              </a:spcBef>
            </a:pPr>
            <a:r>
              <a:rPr sz="3300" spc="-1535" dirty="0">
                <a:latin typeface="Times New Roman"/>
                <a:cs typeface="Times New Roman"/>
              </a:rPr>
              <a:t>B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045335" y="3253104"/>
            <a:ext cx="609600" cy="608330"/>
            <a:chOff x="2045335" y="3253104"/>
            <a:chExt cx="609600" cy="608330"/>
          </a:xfrm>
        </p:grpSpPr>
        <p:sp>
          <p:nvSpPr>
            <p:cNvPr id="38" name="object 38"/>
            <p:cNvSpPr/>
            <p:nvPr/>
          </p:nvSpPr>
          <p:spPr>
            <a:xfrm>
              <a:off x="2054860" y="3262642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79">
                  <a:moveTo>
                    <a:pt x="589280" y="0"/>
                  </a:moveTo>
                  <a:lnTo>
                    <a:pt x="0" y="0"/>
                  </a:lnTo>
                  <a:lnTo>
                    <a:pt x="0" y="513067"/>
                  </a:lnTo>
                  <a:lnTo>
                    <a:pt x="0" y="589267"/>
                  </a:lnTo>
                  <a:lnTo>
                    <a:pt x="589280" y="589267"/>
                  </a:lnTo>
                  <a:lnTo>
                    <a:pt x="589280" y="513067"/>
                  </a:lnTo>
                  <a:lnTo>
                    <a:pt x="5892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54860" y="3262629"/>
              <a:ext cx="590550" cy="589280"/>
            </a:xfrm>
            <a:custGeom>
              <a:avLst/>
              <a:gdLst/>
              <a:ahLst/>
              <a:cxnLst/>
              <a:rect l="l" t="t" r="r" b="b"/>
              <a:pathLst>
                <a:path w="590550" h="589279">
                  <a:moveTo>
                    <a:pt x="0" y="0"/>
                  </a:moveTo>
                  <a:lnTo>
                    <a:pt x="590550" y="0"/>
                  </a:lnTo>
                  <a:lnTo>
                    <a:pt x="590550" y="589280"/>
                  </a:lnTo>
                  <a:lnTo>
                    <a:pt x="0" y="58928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997710" y="3186429"/>
            <a:ext cx="589280" cy="5892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140"/>
              </a:spcBef>
            </a:pPr>
            <a:r>
              <a:rPr sz="3300" spc="-1535" dirty="0">
                <a:latin typeface="Times New Roman"/>
                <a:cs typeface="Times New Roman"/>
              </a:rPr>
              <a:t>C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70255" y="1142364"/>
            <a:ext cx="530860" cy="532130"/>
            <a:chOff x="770255" y="1142364"/>
            <a:chExt cx="530860" cy="532130"/>
          </a:xfrm>
        </p:grpSpPr>
        <p:sp>
          <p:nvSpPr>
            <p:cNvPr id="42" name="object 42"/>
            <p:cNvSpPr/>
            <p:nvPr/>
          </p:nvSpPr>
          <p:spPr>
            <a:xfrm>
              <a:off x="779780" y="1151902"/>
              <a:ext cx="513080" cy="513080"/>
            </a:xfrm>
            <a:custGeom>
              <a:avLst/>
              <a:gdLst/>
              <a:ahLst/>
              <a:cxnLst/>
              <a:rect l="l" t="t" r="r" b="b"/>
              <a:pathLst>
                <a:path w="513080" h="513080">
                  <a:moveTo>
                    <a:pt x="513080" y="0"/>
                  </a:moveTo>
                  <a:lnTo>
                    <a:pt x="0" y="0"/>
                  </a:lnTo>
                  <a:lnTo>
                    <a:pt x="0" y="436867"/>
                  </a:lnTo>
                  <a:lnTo>
                    <a:pt x="0" y="513067"/>
                  </a:lnTo>
                  <a:lnTo>
                    <a:pt x="513080" y="513067"/>
                  </a:lnTo>
                  <a:lnTo>
                    <a:pt x="513080" y="436867"/>
                  </a:lnTo>
                  <a:lnTo>
                    <a:pt x="5130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9780" y="1151889"/>
              <a:ext cx="511809" cy="513080"/>
            </a:xfrm>
            <a:custGeom>
              <a:avLst/>
              <a:gdLst/>
              <a:ahLst/>
              <a:cxnLst/>
              <a:rect l="l" t="t" r="r" b="b"/>
              <a:pathLst>
                <a:path w="511809" h="513080">
                  <a:moveTo>
                    <a:pt x="0" y="0"/>
                  </a:moveTo>
                  <a:lnTo>
                    <a:pt x="511810" y="0"/>
                  </a:lnTo>
                  <a:lnTo>
                    <a:pt x="511810" y="513080"/>
                  </a:lnTo>
                  <a:lnTo>
                    <a:pt x="0" y="51308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21359" y="1075689"/>
            <a:ext cx="513080" cy="513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ts val="3420"/>
              </a:lnSpc>
            </a:pPr>
            <a:r>
              <a:rPr sz="2900" spc="-1470" dirty="0">
                <a:latin typeface="Times New Roman"/>
                <a:cs typeface="Times New Roman"/>
              </a:rPr>
              <a:t>A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2950" y="1800859"/>
            <a:ext cx="4057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865" dirty="0">
                <a:latin typeface="Times New Roman"/>
                <a:cs typeface="Times New Roman"/>
              </a:rPr>
              <a:t>b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a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c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2950" y="1553209"/>
            <a:ext cx="4711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75" dirty="0">
                <a:latin typeface="Times New Roman"/>
                <a:cs typeface="Times New Roman"/>
              </a:rPr>
              <a:t>f r</a:t>
            </a:r>
            <a:r>
              <a:rPr sz="2500" spc="-53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o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n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480" dirty="0">
                <a:latin typeface="Times New Roman"/>
                <a:cs typeface="Times New Roman"/>
              </a:rPr>
              <a:t>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2635250" y="1164589"/>
            <a:ext cx="79565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89610" algn="l"/>
              </a:tabLst>
            </a:pPr>
            <a:r>
              <a:rPr sz="3300" spc="-1150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3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300" spc="-1150" dirty="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sz="3300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300" spc="-894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3300" spc="-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300" spc="-1150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sz="33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3300" spc="-166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30884" y="2225675"/>
            <a:ext cx="609600" cy="608330"/>
            <a:chOff x="730884" y="2225675"/>
            <a:chExt cx="609600" cy="608330"/>
          </a:xfrm>
        </p:grpSpPr>
        <p:sp>
          <p:nvSpPr>
            <p:cNvPr id="49" name="object 49"/>
            <p:cNvSpPr/>
            <p:nvPr/>
          </p:nvSpPr>
          <p:spPr>
            <a:xfrm>
              <a:off x="740410" y="2236469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80">
                  <a:moveTo>
                    <a:pt x="589267" y="0"/>
                  </a:moveTo>
                  <a:lnTo>
                    <a:pt x="0" y="0"/>
                  </a:lnTo>
                  <a:lnTo>
                    <a:pt x="0" y="513080"/>
                  </a:lnTo>
                  <a:lnTo>
                    <a:pt x="0" y="589280"/>
                  </a:lnTo>
                  <a:lnTo>
                    <a:pt x="589267" y="589280"/>
                  </a:lnTo>
                  <a:lnTo>
                    <a:pt x="589267" y="513080"/>
                  </a:lnTo>
                  <a:lnTo>
                    <a:pt x="589267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40409" y="2235200"/>
              <a:ext cx="590550" cy="589280"/>
            </a:xfrm>
            <a:custGeom>
              <a:avLst/>
              <a:gdLst/>
              <a:ahLst/>
              <a:cxnLst/>
              <a:rect l="l" t="t" r="r" b="b"/>
              <a:pathLst>
                <a:path w="590550" h="589280">
                  <a:moveTo>
                    <a:pt x="0" y="0"/>
                  </a:moveTo>
                  <a:lnTo>
                    <a:pt x="590550" y="0"/>
                  </a:lnTo>
                  <a:lnTo>
                    <a:pt x="590550" y="589279"/>
                  </a:lnTo>
                  <a:lnTo>
                    <a:pt x="0" y="58927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83259" y="2159000"/>
            <a:ext cx="589280" cy="5905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50"/>
              </a:spcBef>
            </a:pPr>
            <a:r>
              <a:rPr sz="3300" spc="-1660" dirty="0">
                <a:latin typeface="Times New Roman"/>
                <a:cs typeface="Times New Roman"/>
              </a:rPr>
              <a:t>A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396364" y="2225675"/>
            <a:ext cx="608330" cy="608330"/>
            <a:chOff x="1396364" y="2225675"/>
            <a:chExt cx="608330" cy="608330"/>
          </a:xfrm>
        </p:grpSpPr>
        <p:sp>
          <p:nvSpPr>
            <p:cNvPr id="53" name="object 53"/>
            <p:cNvSpPr/>
            <p:nvPr/>
          </p:nvSpPr>
          <p:spPr>
            <a:xfrm>
              <a:off x="1405890" y="2236469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80">
                  <a:moveTo>
                    <a:pt x="589280" y="0"/>
                  </a:moveTo>
                  <a:lnTo>
                    <a:pt x="0" y="0"/>
                  </a:lnTo>
                  <a:lnTo>
                    <a:pt x="0" y="513080"/>
                  </a:lnTo>
                  <a:lnTo>
                    <a:pt x="0" y="589280"/>
                  </a:lnTo>
                  <a:lnTo>
                    <a:pt x="589280" y="589280"/>
                  </a:lnTo>
                  <a:lnTo>
                    <a:pt x="589280" y="513080"/>
                  </a:lnTo>
                  <a:lnTo>
                    <a:pt x="589280" y="0"/>
                  </a:lnTo>
                  <a:close/>
                </a:path>
              </a:pathLst>
            </a:custGeom>
            <a:solidFill>
              <a:srgbClr val="9F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405889" y="2235200"/>
              <a:ext cx="589280" cy="589280"/>
            </a:xfrm>
            <a:custGeom>
              <a:avLst/>
              <a:gdLst/>
              <a:ahLst/>
              <a:cxnLst/>
              <a:rect l="l" t="t" r="r" b="b"/>
              <a:pathLst>
                <a:path w="589280" h="589280">
                  <a:moveTo>
                    <a:pt x="0" y="0"/>
                  </a:moveTo>
                  <a:lnTo>
                    <a:pt x="589279" y="0"/>
                  </a:lnTo>
                  <a:lnTo>
                    <a:pt x="589279" y="589279"/>
                  </a:lnTo>
                  <a:lnTo>
                    <a:pt x="0" y="58927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9F9F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347469" y="2159000"/>
            <a:ext cx="589280" cy="5905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50"/>
              </a:spcBef>
            </a:pPr>
            <a:r>
              <a:rPr sz="3300" spc="-1535" dirty="0">
                <a:latin typeface="Times New Roman"/>
                <a:cs typeface="Times New Roman"/>
              </a:rPr>
              <a:t>B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2950" y="2713990"/>
            <a:ext cx="4711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75" dirty="0">
                <a:latin typeface="Times New Roman"/>
                <a:cs typeface="Times New Roman"/>
              </a:rPr>
              <a:t>f r</a:t>
            </a:r>
            <a:r>
              <a:rPr sz="2500" spc="-53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o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n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480" dirty="0">
                <a:latin typeface="Times New Roman"/>
                <a:cs typeface="Times New Roman"/>
              </a:rPr>
              <a:t>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36369" y="2713990"/>
            <a:ext cx="40640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865" dirty="0">
                <a:latin typeface="Times New Roman"/>
                <a:cs typeface="Times New Roman"/>
              </a:rPr>
              <a:t>b</a:t>
            </a:r>
            <a:r>
              <a:rPr sz="2500" spc="-135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a</a:t>
            </a:r>
            <a:r>
              <a:rPr sz="2500" spc="-210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c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54300" y="2266950"/>
            <a:ext cx="78994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90880" algn="l"/>
              </a:tabLst>
            </a:pP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u</a:t>
            </a:r>
            <a:r>
              <a:rPr sz="3300" spc="-85" dirty="0">
                <a:latin typeface="Times New Roman"/>
                <a:cs typeface="Times New Roman"/>
              </a:rPr>
              <a:t> </a:t>
            </a:r>
            <a:r>
              <a:rPr sz="3300" spc="-894" dirty="0">
                <a:latin typeface="Times New Roman"/>
                <a:cs typeface="Times New Roman"/>
              </a:rPr>
              <a:t>s</a:t>
            </a:r>
            <a:r>
              <a:rPr sz="3300" spc="-185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h</a:t>
            </a:r>
            <a:r>
              <a:rPr sz="3300" dirty="0">
                <a:latin typeface="Times New Roman"/>
                <a:cs typeface="Times New Roman"/>
              </a:rPr>
              <a:t>	</a:t>
            </a:r>
            <a:r>
              <a:rPr sz="3300" spc="-1535" dirty="0">
                <a:latin typeface="Times New Roman"/>
                <a:cs typeface="Times New Roman"/>
              </a:rPr>
              <a:t>B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2950" y="3740150"/>
            <a:ext cx="4711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75" dirty="0">
                <a:latin typeface="Times New Roman"/>
                <a:cs typeface="Times New Roman"/>
              </a:rPr>
              <a:t>f r</a:t>
            </a:r>
            <a:r>
              <a:rPr sz="2500" spc="-53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o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n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480" dirty="0">
                <a:latin typeface="Times New Roman"/>
                <a:cs typeface="Times New Roman"/>
              </a:rPr>
              <a:t>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86610" y="3740150"/>
            <a:ext cx="4057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865" dirty="0">
                <a:latin typeface="Times New Roman"/>
                <a:cs typeface="Times New Roman"/>
              </a:rPr>
              <a:t>b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a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c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54300" y="3294379"/>
            <a:ext cx="79057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91515" algn="l"/>
              </a:tabLst>
            </a:pP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u</a:t>
            </a:r>
            <a:r>
              <a:rPr sz="3300" spc="-85" dirty="0">
                <a:latin typeface="Times New Roman"/>
                <a:cs typeface="Times New Roman"/>
              </a:rPr>
              <a:t> </a:t>
            </a:r>
            <a:r>
              <a:rPr sz="3300" spc="-894" dirty="0">
                <a:latin typeface="Times New Roman"/>
                <a:cs typeface="Times New Roman"/>
              </a:rPr>
              <a:t>s</a:t>
            </a:r>
            <a:r>
              <a:rPr sz="3300" spc="-185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h</a:t>
            </a:r>
            <a:r>
              <a:rPr sz="3300" dirty="0">
                <a:latin typeface="Times New Roman"/>
                <a:cs typeface="Times New Roman"/>
              </a:rPr>
              <a:t>	</a:t>
            </a:r>
            <a:r>
              <a:rPr sz="3300" spc="-1535" dirty="0">
                <a:latin typeface="Times New Roman"/>
                <a:cs typeface="Times New Roman"/>
              </a:rPr>
              <a:t>C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42950" y="4843779"/>
            <a:ext cx="4711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75" dirty="0">
                <a:latin typeface="Times New Roman"/>
                <a:cs typeface="Times New Roman"/>
              </a:rPr>
              <a:t>f r</a:t>
            </a:r>
            <a:r>
              <a:rPr sz="2500" spc="-53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o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n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480" dirty="0">
                <a:latin typeface="Times New Roman"/>
                <a:cs typeface="Times New Roman"/>
              </a:rPr>
              <a:t>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36369" y="4843779"/>
            <a:ext cx="40640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865" dirty="0">
                <a:latin typeface="Times New Roman"/>
                <a:cs typeface="Times New Roman"/>
              </a:rPr>
              <a:t>b</a:t>
            </a:r>
            <a:r>
              <a:rPr sz="2500" spc="-135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a</a:t>
            </a:r>
            <a:r>
              <a:rPr sz="2500" spc="-210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c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46679" y="4377689"/>
            <a:ext cx="68135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75945" algn="l"/>
              </a:tabLst>
            </a:pP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o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dirty="0">
                <a:latin typeface="Times New Roman"/>
                <a:cs typeface="Times New Roman"/>
              </a:rPr>
              <a:t>	</a:t>
            </a:r>
            <a:r>
              <a:rPr sz="3300" spc="-1660" dirty="0">
                <a:latin typeface="Times New Roman"/>
                <a:cs typeface="Times New Roman"/>
              </a:rPr>
              <a:t>A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42950" y="5793740"/>
            <a:ext cx="4711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75" dirty="0">
                <a:latin typeface="Times New Roman"/>
                <a:cs typeface="Times New Roman"/>
              </a:rPr>
              <a:t>f r</a:t>
            </a:r>
            <a:r>
              <a:rPr sz="2500" spc="-53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o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n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480" dirty="0">
                <a:latin typeface="Times New Roman"/>
                <a:cs typeface="Times New Roman"/>
              </a:rPr>
              <a:t>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42950" y="6022340"/>
            <a:ext cx="4057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865" dirty="0">
                <a:latin typeface="Times New Roman"/>
                <a:cs typeface="Times New Roman"/>
              </a:rPr>
              <a:t>b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a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2500" spc="-765" dirty="0">
                <a:latin typeface="Times New Roman"/>
                <a:cs typeface="Times New Roman"/>
              </a:rPr>
              <a:t>c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865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32710" y="5367020"/>
            <a:ext cx="67310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74675" algn="l"/>
              </a:tabLst>
            </a:pP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spc="-85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o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1150" dirty="0">
                <a:latin typeface="Times New Roman"/>
                <a:cs typeface="Times New Roman"/>
              </a:rPr>
              <a:t>p</a:t>
            </a:r>
            <a:r>
              <a:rPr sz="3300" dirty="0">
                <a:latin typeface="Times New Roman"/>
                <a:cs typeface="Times New Roman"/>
              </a:rPr>
              <a:t>	</a:t>
            </a:r>
            <a:r>
              <a:rPr sz="3300" spc="-1535" dirty="0">
                <a:latin typeface="Times New Roman"/>
                <a:cs typeface="Times New Roman"/>
              </a:rPr>
              <a:t>B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44009" y="1517650"/>
            <a:ext cx="441325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14" dirty="0">
                <a:latin typeface="Times New Roman"/>
                <a:cs typeface="Times New Roman"/>
              </a:rPr>
              <a:t>A </a:t>
            </a:r>
            <a:r>
              <a:rPr sz="2400" spc="135" dirty="0">
                <a:latin typeface="Times New Roman"/>
                <a:cs typeface="Times New Roman"/>
              </a:rPr>
              <a:t>Queue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30" dirty="0">
                <a:latin typeface="Times New Roman"/>
                <a:cs typeface="Times New Roman"/>
              </a:rPr>
              <a:t>FIFO </a:t>
            </a:r>
            <a:r>
              <a:rPr sz="2400" spc="65" dirty="0">
                <a:latin typeface="Times New Roman"/>
                <a:cs typeface="Times New Roman"/>
              </a:rPr>
              <a:t>(First </a:t>
            </a:r>
            <a:r>
              <a:rPr sz="2400" spc="105" dirty="0">
                <a:latin typeface="Times New Roman"/>
                <a:cs typeface="Times New Roman"/>
              </a:rPr>
              <a:t>in </a:t>
            </a:r>
            <a:r>
              <a:rPr sz="2400" spc="60" dirty="0">
                <a:latin typeface="Times New Roman"/>
                <a:cs typeface="Times New Roman"/>
              </a:rPr>
              <a:t>First  </a:t>
            </a:r>
            <a:r>
              <a:rPr sz="2400" spc="155" dirty="0">
                <a:latin typeface="Times New Roman"/>
                <a:cs typeface="Times New Roman"/>
              </a:rPr>
              <a:t>Out) </a:t>
            </a:r>
            <a:r>
              <a:rPr sz="2400" spc="100" dirty="0">
                <a:latin typeface="Times New Roman"/>
                <a:cs typeface="Times New Roman"/>
              </a:rPr>
              <a:t>Data </a:t>
            </a:r>
            <a:r>
              <a:rPr sz="2400" spc="90" dirty="0">
                <a:latin typeface="Times New Roman"/>
                <a:cs typeface="Times New Roman"/>
              </a:rPr>
              <a:t>Structure. </a:t>
            </a:r>
            <a:r>
              <a:rPr sz="2400" spc="85" dirty="0">
                <a:latin typeface="Times New Roman"/>
                <a:cs typeface="Times New Roman"/>
              </a:rPr>
              <a:t>Elements  </a:t>
            </a:r>
            <a:r>
              <a:rPr sz="2400" spc="95" dirty="0">
                <a:latin typeface="Times New Roman"/>
                <a:cs typeface="Times New Roman"/>
              </a:rPr>
              <a:t>are </a:t>
            </a:r>
            <a:r>
              <a:rPr sz="2400" spc="105" dirty="0">
                <a:latin typeface="Times New Roman"/>
                <a:cs typeface="Times New Roman"/>
              </a:rPr>
              <a:t>inserted </a:t>
            </a:r>
            <a:r>
              <a:rPr sz="2400" spc="100" dirty="0">
                <a:latin typeface="Times New Roman"/>
                <a:cs typeface="Times New Roman"/>
              </a:rPr>
              <a:t>in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45" dirty="0">
                <a:latin typeface="Times New Roman"/>
                <a:cs typeface="Times New Roman"/>
              </a:rPr>
              <a:t>Rear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50" dirty="0">
                <a:latin typeface="Times New Roman"/>
                <a:cs typeface="Times New Roman"/>
              </a:rPr>
              <a:t>the  </a:t>
            </a:r>
            <a:r>
              <a:rPr sz="2400" spc="125" dirty="0">
                <a:latin typeface="Times New Roman"/>
                <a:cs typeface="Times New Roman"/>
              </a:rPr>
              <a:t>queue </a:t>
            </a:r>
            <a:r>
              <a:rPr sz="2400" spc="140" dirty="0">
                <a:latin typeface="Times New Roman"/>
                <a:cs typeface="Times New Roman"/>
              </a:rPr>
              <a:t>and </a:t>
            </a:r>
            <a:r>
              <a:rPr sz="2400" spc="95" dirty="0">
                <a:latin typeface="Times New Roman"/>
                <a:cs typeface="Times New Roman"/>
              </a:rPr>
              <a:t>are removed </a:t>
            </a:r>
            <a:r>
              <a:rPr sz="2400" spc="130" dirty="0">
                <a:latin typeface="Times New Roman"/>
                <a:cs typeface="Times New Roman"/>
              </a:rPr>
              <a:t>at </a:t>
            </a:r>
            <a:r>
              <a:rPr sz="2400" spc="150" dirty="0">
                <a:latin typeface="Times New Roman"/>
                <a:cs typeface="Times New Roman"/>
              </a:rPr>
              <a:t>the  </a:t>
            </a:r>
            <a:r>
              <a:rPr sz="2400" spc="90" dirty="0">
                <a:latin typeface="Times New Roman"/>
                <a:cs typeface="Times New Roman"/>
              </a:rPr>
              <a:t>Front</a:t>
            </a:r>
            <a:r>
              <a:rPr sz="2400" i="1" spc="90" dirty="0">
                <a:latin typeface="Noto Sans"/>
                <a:cs typeface="Noto Sans"/>
              </a:rPr>
              <a:t>.</a:t>
            </a:r>
            <a:endParaRPr sz="2400">
              <a:latin typeface="Noto Sans"/>
              <a:cs typeface="Noto Sans"/>
            </a:endParaRPr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661733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Representation </a:t>
            </a:r>
            <a:r>
              <a:rPr spc="-225" dirty="0"/>
              <a:t>Of</a:t>
            </a:r>
            <a:r>
              <a:rPr spc="-385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885949"/>
            <a:ext cx="3184525" cy="9829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3675" spc="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55" dirty="0">
                <a:latin typeface="Times New Roman"/>
                <a:cs typeface="Times New Roman"/>
              </a:rPr>
              <a:t>Using </a:t>
            </a:r>
            <a:r>
              <a:rPr sz="2600" spc="40" dirty="0">
                <a:latin typeface="Times New Roman"/>
                <a:cs typeface="Times New Roman"/>
              </a:rPr>
              <a:t>An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Array</a:t>
            </a:r>
            <a:endParaRPr sz="26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55" dirty="0">
                <a:latin typeface="Times New Roman"/>
                <a:cs typeface="Times New Roman"/>
              </a:rPr>
              <a:t>Using </a:t>
            </a:r>
            <a:r>
              <a:rPr sz="2600" spc="-125" dirty="0">
                <a:latin typeface="Times New Roman"/>
                <a:cs typeface="Times New Roman"/>
              </a:rPr>
              <a:t>A </a:t>
            </a:r>
            <a:r>
              <a:rPr sz="2600" spc="70" dirty="0">
                <a:latin typeface="Times New Roman"/>
                <a:cs typeface="Times New Roman"/>
              </a:rPr>
              <a:t>Linked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List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70090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0" dirty="0"/>
              <a:t>3 </a:t>
            </a:r>
            <a:r>
              <a:rPr spc="-285" dirty="0"/>
              <a:t>States </a:t>
            </a:r>
            <a:r>
              <a:rPr spc="-225" dirty="0"/>
              <a:t>Of</a:t>
            </a:r>
            <a:r>
              <a:rPr spc="-335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968500"/>
            <a:ext cx="282067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75" spc="19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130" dirty="0">
                <a:latin typeface="Times New Roman"/>
                <a:cs typeface="Times New Roman"/>
              </a:rPr>
              <a:t>Queue </a:t>
            </a:r>
            <a:r>
              <a:rPr sz="2600" spc="20" dirty="0">
                <a:latin typeface="Times New Roman"/>
                <a:cs typeface="Times New Roman"/>
              </a:rPr>
              <a:t>is </a:t>
            </a:r>
            <a:r>
              <a:rPr sz="2600" spc="90" dirty="0">
                <a:latin typeface="Times New Roman"/>
                <a:cs typeface="Times New Roman"/>
              </a:rPr>
              <a:t>Empty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425700"/>
            <a:ext cx="275590" cy="4019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3030" y="2447290"/>
            <a:ext cx="18167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14" dirty="0">
                <a:latin typeface="Times New Roman"/>
                <a:cs typeface="Times New Roman"/>
              </a:rPr>
              <a:t>Front </a:t>
            </a:r>
            <a:r>
              <a:rPr sz="2600" spc="-35" dirty="0">
                <a:latin typeface="Times New Roman"/>
                <a:cs typeface="Times New Roman"/>
              </a:rPr>
              <a:t>=</a:t>
            </a:r>
            <a:r>
              <a:rPr sz="2600" spc="-18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Rear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269" y="2926079"/>
            <a:ext cx="24612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75" spc="19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130" dirty="0">
                <a:latin typeface="Times New Roman"/>
                <a:cs typeface="Times New Roman"/>
              </a:rPr>
              <a:t>Queue </a:t>
            </a:r>
            <a:r>
              <a:rPr sz="2600" spc="20" dirty="0">
                <a:latin typeface="Times New Roman"/>
                <a:cs typeface="Times New Roman"/>
              </a:rPr>
              <a:t>is </a:t>
            </a:r>
            <a:r>
              <a:rPr sz="2600" spc="35" dirty="0">
                <a:latin typeface="Times New Roman"/>
                <a:cs typeface="Times New Roman"/>
              </a:rPr>
              <a:t>Full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382009"/>
            <a:ext cx="275590" cy="4019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0679" y="3403600"/>
            <a:ext cx="12719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" dirty="0">
                <a:latin typeface="Times New Roman"/>
                <a:cs typeface="Times New Roman"/>
              </a:rPr>
              <a:t>Rear </a:t>
            </a:r>
            <a:r>
              <a:rPr sz="2600" spc="-35" dirty="0">
                <a:latin typeface="Times New Roman"/>
                <a:cs typeface="Times New Roman"/>
              </a:rPr>
              <a:t>=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269" y="3882390"/>
            <a:ext cx="461137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75" spc="19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130" dirty="0">
                <a:latin typeface="Times New Roman"/>
                <a:cs typeface="Times New Roman"/>
              </a:rPr>
              <a:t>Queue </a:t>
            </a:r>
            <a:r>
              <a:rPr sz="2600" spc="110" dirty="0">
                <a:latin typeface="Times New Roman"/>
                <a:cs typeface="Times New Roman"/>
              </a:rPr>
              <a:t>contains </a:t>
            </a:r>
            <a:r>
              <a:rPr sz="2600" spc="130" dirty="0">
                <a:latin typeface="Times New Roman"/>
                <a:cs typeface="Times New Roman"/>
              </a:rPr>
              <a:t>element </a:t>
            </a:r>
            <a:r>
              <a:rPr sz="2600" spc="-185" dirty="0">
                <a:latin typeface="Times New Roman"/>
                <a:cs typeface="Times New Roman"/>
              </a:rPr>
              <a:t>&gt;=1</a:t>
            </a:r>
            <a:r>
              <a:rPr sz="2600" spc="-45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4238497"/>
            <a:ext cx="275590" cy="98044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5580" y="4279900"/>
            <a:ext cx="4838700" cy="98044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600" spc="114" dirty="0">
                <a:latin typeface="Times New Roman"/>
                <a:cs typeface="Times New Roman"/>
              </a:rPr>
              <a:t>Front </a:t>
            </a:r>
            <a:r>
              <a:rPr sz="2600" spc="-35" dirty="0">
                <a:latin typeface="Times New Roman"/>
                <a:cs typeface="Times New Roman"/>
              </a:rPr>
              <a:t>&lt;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Rear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spc="60" dirty="0">
                <a:latin typeface="Times New Roman"/>
                <a:cs typeface="Times New Roman"/>
              </a:rPr>
              <a:t>No. </a:t>
            </a:r>
            <a:r>
              <a:rPr sz="2600" spc="75" dirty="0">
                <a:latin typeface="Times New Roman"/>
                <a:cs typeface="Times New Roman"/>
              </a:rPr>
              <a:t>Of </a:t>
            </a:r>
            <a:r>
              <a:rPr sz="2600" spc="105" dirty="0">
                <a:latin typeface="Times New Roman"/>
                <a:cs typeface="Times New Roman"/>
              </a:rPr>
              <a:t>Element </a:t>
            </a:r>
            <a:r>
              <a:rPr sz="2600" spc="-35" dirty="0">
                <a:latin typeface="Times New Roman"/>
                <a:cs typeface="Times New Roman"/>
              </a:rPr>
              <a:t>= </a:t>
            </a:r>
            <a:r>
              <a:rPr sz="2600" spc="50" dirty="0">
                <a:latin typeface="Times New Roman"/>
                <a:cs typeface="Times New Roman"/>
              </a:rPr>
              <a:t>Rear </a:t>
            </a:r>
            <a:r>
              <a:rPr sz="2600" dirty="0">
                <a:latin typeface="Times New Roman"/>
                <a:cs typeface="Times New Roman"/>
              </a:rPr>
              <a:t>– </a:t>
            </a:r>
            <a:r>
              <a:rPr sz="2600" spc="114" dirty="0">
                <a:latin typeface="Times New Roman"/>
                <a:cs typeface="Times New Roman"/>
              </a:rPr>
              <a:t>Front </a:t>
            </a:r>
            <a:r>
              <a:rPr sz="2600" spc="-35" dirty="0">
                <a:latin typeface="Times New Roman"/>
                <a:cs typeface="Times New Roman"/>
              </a:rPr>
              <a:t>+</a:t>
            </a:r>
            <a:r>
              <a:rPr sz="2600" spc="-425" dirty="0">
                <a:latin typeface="Times New Roman"/>
                <a:cs typeface="Times New Roman"/>
              </a:rPr>
              <a:t> </a:t>
            </a:r>
            <a:r>
              <a:rPr sz="2600" spc="-490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82168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Applications </a:t>
            </a:r>
            <a:r>
              <a:rPr spc="-225" dirty="0"/>
              <a:t>Of</a:t>
            </a:r>
            <a:r>
              <a:rPr spc="-420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968500"/>
            <a:ext cx="34855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75" spc="30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20" dirty="0">
                <a:latin typeface="Times New Roman"/>
                <a:cs typeface="Times New Roman"/>
              </a:rPr>
              <a:t>Real </a:t>
            </a:r>
            <a:r>
              <a:rPr sz="2600" spc="-30" dirty="0">
                <a:latin typeface="Times New Roman"/>
                <a:cs typeface="Times New Roman"/>
              </a:rPr>
              <a:t>Life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Applications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323338"/>
            <a:ext cx="275590" cy="98298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5580" y="2364740"/>
            <a:ext cx="4752975" cy="9829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00" spc="100" dirty="0">
                <a:latin typeface="Times New Roman"/>
                <a:cs typeface="Times New Roman"/>
              </a:rPr>
              <a:t>Waiting </a:t>
            </a:r>
            <a:r>
              <a:rPr sz="2600" spc="105" dirty="0">
                <a:latin typeface="Times New Roman"/>
                <a:cs typeface="Times New Roman"/>
              </a:rPr>
              <a:t>in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line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600" spc="100" dirty="0">
                <a:latin typeface="Times New Roman"/>
                <a:cs typeface="Times New Roman"/>
              </a:rPr>
              <a:t>Waiting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on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hold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for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tech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support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269" y="3403600"/>
            <a:ext cx="573468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75" spc="97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65" dirty="0">
                <a:latin typeface="Times New Roman"/>
                <a:cs typeface="Times New Roman"/>
              </a:rPr>
              <a:t>Applications </a:t>
            </a:r>
            <a:r>
              <a:rPr sz="2600" spc="80" dirty="0">
                <a:latin typeface="Times New Roman"/>
                <a:cs typeface="Times New Roman"/>
              </a:rPr>
              <a:t>Related </a:t>
            </a:r>
            <a:r>
              <a:rPr sz="2600" spc="145" dirty="0">
                <a:latin typeface="Times New Roman"/>
                <a:cs typeface="Times New Roman"/>
              </a:rPr>
              <a:t>to </a:t>
            </a:r>
            <a:r>
              <a:rPr sz="2600" spc="135" dirty="0">
                <a:latin typeface="Times New Roman"/>
                <a:cs typeface="Times New Roman"/>
              </a:rPr>
              <a:t>computer</a:t>
            </a:r>
            <a:r>
              <a:rPr sz="2600" spc="-32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life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758438"/>
            <a:ext cx="275590" cy="146050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50" spc="-484" dirty="0">
                <a:solidFill>
                  <a:srgbClr val="0ACFD8"/>
                </a:solidFill>
                <a:latin typeface="UnDotum"/>
                <a:cs typeface="UnDotum"/>
              </a:rPr>
              <a:t></a:t>
            </a:r>
            <a:endParaRPr sz="24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5580" y="3799840"/>
            <a:ext cx="3593465" cy="146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600" spc="114" dirty="0">
                <a:latin typeface="Times New Roman"/>
                <a:cs typeface="Times New Roman"/>
              </a:rPr>
              <a:t>Round </a:t>
            </a:r>
            <a:r>
              <a:rPr sz="2600" spc="75" dirty="0">
                <a:latin typeface="Times New Roman"/>
                <a:cs typeface="Times New Roman"/>
              </a:rPr>
              <a:t>Robin</a:t>
            </a:r>
            <a:r>
              <a:rPr sz="2600" spc="-210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Scheduling  </a:t>
            </a:r>
            <a:r>
              <a:rPr sz="2600" spc="10" dirty="0">
                <a:latin typeface="Times New Roman"/>
                <a:cs typeface="Times New Roman"/>
              </a:rPr>
              <a:t>Job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Scheduling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spc="-45" dirty="0">
                <a:latin typeface="Times New Roman"/>
                <a:cs typeface="Times New Roman"/>
              </a:rPr>
              <a:t>Key </a:t>
            </a:r>
            <a:r>
              <a:rPr sz="2600" spc="60" dirty="0">
                <a:latin typeface="Times New Roman"/>
                <a:cs typeface="Times New Roman"/>
              </a:rPr>
              <a:t>Board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Buffer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14401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Types </a:t>
            </a:r>
            <a:r>
              <a:rPr spc="-225" dirty="0"/>
              <a:t>Of</a:t>
            </a:r>
            <a:r>
              <a:rPr spc="-245" dirty="0"/>
              <a:t> </a:t>
            </a:r>
            <a:r>
              <a:rPr spc="-290" dirty="0"/>
              <a:t>Queue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885949"/>
            <a:ext cx="4717415" cy="146177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3675" spc="89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60" dirty="0">
                <a:latin typeface="Times New Roman"/>
                <a:cs typeface="Times New Roman"/>
              </a:rPr>
              <a:t>Circular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Queue</a:t>
            </a:r>
            <a:endParaRPr sz="26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127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85" dirty="0">
                <a:latin typeface="Times New Roman"/>
                <a:cs typeface="Times New Roman"/>
              </a:rPr>
              <a:t>Double </a:t>
            </a:r>
            <a:r>
              <a:rPr sz="2600" spc="110" dirty="0">
                <a:latin typeface="Times New Roman"/>
                <a:cs typeface="Times New Roman"/>
              </a:rPr>
              <a:t>Ended </a:t>
            </a:r>
            <a:r>
              <a:rPr sz="2600" spc="150" dirty="0">
                <a:latin typeface="Times New Roman"/>
                <a:cs typeface="Times New Roman"/>
              </a:rPr>
              <a:t>Queue</a:t>
            </a:r>
            <a:r>
              <a:rPr sz="2600" spc="-23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(Deque)</a:t>
            </a:r>
            <a:endParaRPr sz="26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3675" spc="97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65" dirty="0">
                <a:latin typeface="Times New Roman"/>
                <a:cs typeface="Times New Roman"/>
              </a:rPr>
              <a:t>Priority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Queue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786129"/>
            <a:ext cx="3488054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190" dirty="0"/>
              <a:t>Circular</a:t>
            </a:r>
            <a:r>
              <a:rPr sz="4500" spc="-305" dirty="0"/>
              <a:t> </a:t>
            </a:r>
            <a:r>
              <a:rPr sz="4500" spc="-260" dirty="0"/>
              <a:t>Queue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420369" y="1591309"/>
            <a:ext cx="8232140" cy="471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 marR="57785" indent="-273050" algn="just">
              <a:lnSpc>
                <a:spcPct val="100000"/>
              </a:lnSpc>
              <a:spcBef>
                <a:spcPts val="100"/>
              </a:spcBef>
            </a:pPr>
            <a:r>
              <a:rPr sz="3375" spc="20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135" dirty="0">
                <a:latin typeface="Times New Roman"/>
                <a:cs typeface="Times New Roman"/>
              </a:rPr>
              <a:t>When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new </a:t>
            </a:r>
            <a:r>
              <a:rPr sz="2400" spc="120" dirty="0">
                <a:latin typeface="Times New Roman"/>
                <a:cs typeface="Times New Roman"/>
              </a:rPr>
              <a:t>item </a:t>
            </a:r>
            <a:r>
              <a:rPr sz="2400" spc="25" dirty="0">
                <a:latin typeface="Times New Roman"/>
                <a:cs typeface="Times New Roman"/>
              </a:rPr>
              <a:t>is </a:t>
            </a:r>
            <a:r>
              <a:rPr sz="2400" spc="105" dirty="0">
                <a:latin typeface="Times New Roman"/>
                <a:cs typeface="Times New Roman"/>
              </a:rPr>
              <a:t>inserted </a:t>
            </a:r>
            <a:r>
              <a:rPr sz="2400" spc="130" dirty="0">
                <a:latin typeface="Times New Roman"/>
                <a:cs typeface="Times New Roman"/>
              </a:rPr>
              <a:t>at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80" dirty="0">
                <a:latin typeface="Times New Roman"/>
                <a:cs typeface="Times New Roman"/>
              </a:rPr>
              <a:t>rear,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14" dirty="0">
                <a:latin typeface="Times New Roman"/>
                <a:cs typeface="Times New Roman"/>
              </a:rPr>
              <a:t>pointer </a:t>
            </a:r>
            <a:r>
              <a:rPr sz="2400" spc="130" dirty="0">
                <a:latin typeface="Times New Roman"/>
                <a:cs typeface="Times New Roman"/>
              </a:rPr>
              <a:t>to  </a:t>
            </a:r>
            <a:r>
              <a:rPr sz="2400" spc="100" dirty="0">
                <a:latin typeface="Times New Roman"/>
                <a:cs typeface="Times New Roman"/>
              </a:rPr>
              <a:t>rear </a:t>
            </a:r>
            <a:r>
              <a:rPr sz="2400" spc="75" dirty="0">
                <a:latin typeface="Times New Roman"/>
                <a:cs typeface="Times New Roman"/>
              </a:rPr>
              <a:t>moves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upwards.</a:t>
            </a:r>
            <a:endParaRPr sz="2400">
              <a:latin typeface="Times New Roman"/>
              <a:cs typeface="Times New Roman"/>
            </a:endParaRPr>
          </a:p>
          <a:p>
            <a:pPr marL="399415" marR="56515" indent="-273050" algn="just">
              <a:lnSpc>
                <a:spcPct val="100000"/>
              </a:lnSpc>
              <a:spcBef>
                <a:spcPts val="600"/>
              </a:spcBef>
            </a:pPr>
            <a:r>
              <a:rPr sz="3375" spc="37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25" dirty="0">
                <a:latin typeface="Times New Roman"/>
                <a:cs typeface="Times New Roman"/>
              </a:rPr>
              <a:t>Similarly, </a:t>
            </a:r>
            <a:r>
              <a:rPr sz="2400" spc="120" dirty="0">
                <a:latin typeface="Times New Roman"/>
                <a:cs typeface="Times New Roman"/>
              </a:rPr>
              <a:t>when </a:t>
            </a:r>
            <a:r>
              <a:rPr sz="2400" spc="135" dirty="0">
                <a:latin typeface="Times New Roman"/>
                <a:cs typeface="Times New Roman"/>
              </a:rPr>
              <a:t>an </a:t>
            </a:r>
            <a:r>
              <a:rPr sz="2400" spc="120" dirty="0">
                <a:latin typeface="Times New Roman"/>
                <a:cs typeface="Times New Roman"/>
              </a:rPr>
              <a:t>item </a:t>
            </a:r>
            <a:r>
              <a:rPr sz="2400" spc="25" dirty="0">
                <a:latin typeface="Times New Roman"/>
                <a:cs typeface="Times New Roman"/>
              </a:rPr>
              <a:t>is </a:t>
            </a:r>
            <a:r>
              <a:rPr sz="2400" spc="105" dirty="0">
                <a:latin typeface="Times New Roman"/>
                <a:cs typeface="Times New Roman"/>
              </a:rPr>
              <a:t>deleted </a:t>
            </a:r>
            <a:r>
              <a:rPr sz="2400" spc="90" dirty="0">
                <a:latin typeface="Times New Roman"/>
                <a:cs typeface="Times New Roman"/>
              </a:rPr>
              <a:t>from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100" dirty="0">
                <a:latin typeface="Times New Roman"/>
                <a:cs typeface="Times New Roman"/>
              </a:rPr>
              <a:t>front </a:t>
            </a:r>
            <a:r>
              <a:rPr sz="2400" spc="85" dirty="0">
                <a:latin typeface="Times New Roman"/>
                <a:cs typeface="Times New Roman"/>
              </a:rPr>
              <a:t>arrow </a:t>
            </a:r>
            <a:r>
              <a:rPr sz="2400" spc="75" dirty="0">
                <a:latin typeface="Times New Roman"/>
                <a:cs typeface="Times New Roman"/>
              </a:rPr>
              <a:t>moves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downwards.</a:t>
            </a:r>
            <a:endParaRPr sz="2400">
              <a:latin typeface="Times New Roman"/>
              <a:cs typeface="Times New Roman"/>
            </a:endParaRPr>
          </a:p>
          <a:p>
            <a:pPr marL="399415" marR="56515" indent="-273050" algn="just">
              <a:lnSpc>
                <a:spcPct val="100000"/>
              </a:lnSpc>
              <a:spcBef>
                <a:spcPts val="600"/>
              </a:spcBef>
            </a:pPr>
            <a:r>
              <a:rPr sz="3375" spc="5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35" dirty="0">
                <a:latin typeface="Times New Roman"/>
                <a:cs typeface="Times New Roman"/>
              </a:rPr>
              <a:t>After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15" dirty="0">
                <a:latin typeface="Times New Roman"/>
                <a:cs typeface="Times New Roman"/>
              </a:rPr>
              <a:t>few </a:t>
            </a:r>
            <a:r>
              <a:rPr sz="2400" spc="100" dirty="0">
                <a:latin typeface="Times New Roman"/>
                <a:cs typeface="Times New Roman"/>
              </a:rPr>
              <a:t>insert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95" dirty="0">
                <a:latin typeface="Times New Roman"/>
                <a:cs typeface="Times New Roman"/>
              </a:rPr>
              <a:t>delete </a:t>
            </a:r>
            <a:r>
              <a:rPr sz="2400" spc="100" dirty="0">
                <a:latin typeface="Times New Roman"/>
                <a:cs typeface="Times New Roman"/>
              </a:rPr>
              <a:t>operations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0" dirty="0">
                <a:latin typeface="Times New Roman"/>
                <a:cs typeface="Times New Roman"/>
              </a:rPr>
              <a:t>rear </a:t>
            </a:r>
            <a:r>
              <a:rPr sz="2400" spc="114" dirty="0">
                <a:latin typeface="Times New Roman"/>
                <a:cs typeface="Times New Roman"/>
              </a:rPr>
              <a:t>might  </a:t>
            </a:r>
            <a:r>
              <a:rPr sz="2400" spc="100" dirty="0">
                <a:latin typeface="Times New Roman"/>
                <a:cs typeface="Times New Roman"/>
              </a:rPr>
              <a:t>reach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40" dirty="0">
                <a:latin typeface="Times New Roman"/>
                <a:cs typeface="Times New Roman"/>
              </a:rPr>
              <a:t>end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queue </a:t>
            </a:r>
            <a:r>
              <a:rPr sz="2400" spc="140" dirty="0">
                <a:latin typeface="Times New Roman"/>
                <a:cs typeface="Times New Roman"/>
              </a:rPr>
              <a:t>and no </a:t>
            </a:r>
            <a:r>
              <a:rPr sz="2400" spc="125" dirty="0">
                <a:latin typeface="Times New Roman"/>
                <a:cs typeface="Times New Roman"/>
              </a:rPr>
              <a:t>more </a:t>
            </a:r>
            <a:r>
              <a:rPr sz="2400" spc="100" dirty="0">
                <a:latin typeface="Times New Roman"/>
                <a:cs typeface="Times New Roman"/>
              </a:rPr>
              <a:t>items can </a:t>
            </a:r>
            <a:r>
              <a:rPr sz="2400" spc="105" dirty="0">
                <a:latin typeface="Times New Roman"/>
                <a:cs typeface="Times New Roman"/>
              </a:rPr>
              <a:t>be  inserted </a:t>
            </a:r>
            <a:r>
              <a:rPr sz="2400" spc="110" dirty="0">
                <a:latin typeface="Times New Roman"/>
                <a:cs typeface="Times New Roman"/>
              </a:rPr>
              <a:t>although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0" dirty="0">
                <a:latin typeface="Times New Roman"/>
                <a:cs typeface="Times New Roman"/>
              </a:rPr>
              <a:t>items </a:t>
            </a:r>
            <a:r>
              <a:rPr sz="2400" spc="90" dirty="0">
                <a:latin typeface="Times New Roman"/>
                <a:cs typeface="Times New Roman"/>
              </a:rPr>
              <a:t>from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0" dirty="0">
                <a:latin typeface="Times New Roman"/>
                <a:cs typeface="Times New Roman"/>
              </a:rPr>
              <a:t>front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queue  </a:t>
            </a:r>
            <a:r>
              <a:rPr sz="2400" spc="80" dirty="0">
                <a:latin typeface="Times New Roman"/>
                <a:cs typeface="Times New Roman"/>
              </a:rPr>
              <a:t>have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been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deleted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there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space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queue.</a:t>
            </a:r>
            <a:endParaRPr sz="2400">
              <a:latin typeface="Times New Roman"/>
              <a:cs typeface="Times New Roman"/>
            </a:endParaRPr>
          </a:p>
          <a:p>
            <a:pPr marL="399415" marR="55880" indent="-273050" algn="just">
              <a:lnSpc>
                <a:spcPct val="100000"/>
              </a:lnSpc>
              <a:spcBef>
                <a:spcPts val="600"/>
              </a:spcBef>
            </a:pPr>
            <a:r>
              <a:rPr sz="3375" spc="60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40" dirty="0">
                <a:latin typeface="Times New Roman"/>
                <a:cs typeface="Times New Roman"/>
              </a:rPr>
              <a:t>To </a:t>
            </a:r>
            <a:r>
              <a:rPr sz="2400" spc="30" dirty="0">
                <a:latin typeface="Times New Roman"/>
                <a:cs typeface="Times New Roman"/>
              </a:rPr>
              <a:t>solve </a:t>
            </a:r>
            <a:r>
              <a:rPr sz="2400" spc="100" dirty="0">
                <a:latin typeface="Times New Roman"/>
                <a:cs typeface="Times New Roman"/>
              </a:rPr>
              <a:t>this problem, </a:t>
            </a:r>
            <a:r>
              <a:rPr sz="2400" spc="110" dirty="0">
                <a:latin typeface="Times New Roman"/>
                <a:cs typeface="Times New Roman"/>
              </a:rPr>
              <a:t>queues </a:t>
            </a:r>
            <a:r>
              <a:rPr sz="2400" spc="120" dirty="0">
                <a:latin typeface="Times New Roman"/>
                <a:cs typeface="Times New Roman"/>
              </a:rPr>
              <a:t>implement </a:t>
            </a:r>
            <a:r>
              <a:rPr sz="2400" spc="90" dirty="0">
                <a:latin typeface="Times New Roman"/>
                <a:cs typeface="Times New Roman"/>
              </a:rPr>
              <a:t>wrapping  </a:t>
            </a:r>
            <a:r>
              <a:rPr sz="2400" spc="114" dirty="0">
                <a:latin typeface="Times New Roman"/>
                <a:cs typeface="Times New Roman"/>
              </a:rPr>
              <a:t>around. </a:t>
            </a:r>
            <a:r>
              <a:rPr sz="2400" spc="65" dirty="0">
                <a:latin typeface="Times New Roman"/>
                <a:cs typeface="Times New Roman"/>
              </a:rPr>
              <a:t>Such </a:t>
            </a:r>
            <a:r>
              <a:rPr sz="2400" spc="105" dirty="0">
                <a:latin typeface="Times New Roman"/>
                <a:cs typeface="Times New Roman"/>
              </a:rPr>
              <a:t>queues</a:t>
            </a:r>
            <a:r>
              <a:rPr sz="2400" spc="-41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are </a:t>
            </a:r>
            <a:r>
              <a:rPr sz="2400" spc="60" dirty="0">
                <a:latin typeface="Times New Roman"/>
                <a:cs typeface="Times New Roman"/>
              </a:rPr>
              <a:t>called Circular </a:t>
            </a:r>
            <a:r>
              <a:rPr sz="2400" spc="105" dirty="0">
                <a:latin typeface="Times New Roman"/>
                <a:cs typeface="Times New Roman"/>
              </a:rPr>
              <a:t>Queues.</a:t>
            </a:r>
            <a:endParaRPr sz="2400">
              <a:latin typeface="Times New Roman"/>
              <a:cs typeface="Times New Roman"/>
            </a:endParaRPr>
          </a:p>
          <a:p>
            <a:pPr marL="399415" marR="56515" indent="-273050" algn="just">
              <a:lnSpc>
                <a:spcPct val="100000"/>
              </a:lnSpc>
              <a:spcBef>
                <a:spcPts val="590"/>
              </a:spcBef>
            </a:pPr>
            <a:r>
              <a:rPr sz="3375" spc="89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60" dirty="0">
                <a:latin typeface="Times New Roman"/>
                <a:cs typeface="Times New Roman"/>
              </a:rPr>
              <a:t>Both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0" dirty="0">
                <a:latin typeface="Times New Roman"/>
                <a:cs typeface="Times New Roman"/>
              </a:rPr>
              <a:t>front </a:t>
            </a:r>
            <a:r>
              <a:rPr sz="2400" spc="145" dirty="0">
                <a:latin typeface="Times New Roman"/>
                <a:cs typeface="Times New Roman"/>
              </a:rPr>
              <a:t>and the </a:t>
            </a:r>
            <a:r>
              <a:rPr sz="2400" spc="100" dirty="0">
                <a:latin typeface="Times New Roman"/>
                <a:cs typeface="Times New Roman"/>
              </a:rPr>
              <a:t>rear </a:t>
            </a:r>
            <a:r>
              <a:rPr sz="2400" spc="105" dirty="0">
                <a:latin typeface="Times New Roman"/>
                <a:cs typeface="Times New Roman"/>
              </a:rPr>
              <a:t>pointers </a:t>
            </a:r>
            <a:r>
              <a:rPr sz="2400" spc="90" dirty="0">
                <a:latin typeface="Times New Roman"/>
                <a:cs typeface="Times New Roman"/>
              </a:rPr>
              <a:t>wrap </a:t>
            </a:r>
            <a:r>
              <a:rPr sz="2400" spc="130" dirty="0">
                <a:latin typeface="Times New Roman"/>
                <a:cs typeface="Times New Roman"/>
              </a:rPr>
              <a:t>around </a:t>
            </a:r>
            <a:r>
              <a:rPr sz="2400" spc="140" dirty="0">
                <a:latin typeface="Times New Roman"/>
                <a:cs typeface="Times New Roman"/>
              </a:rPr>
              <a:t>to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90" dirty="0">
                <a:latin typeface="Times New Roman"/>
                <a:cs typeface="Times New Roman"/>
              </a:rPr>
              <a:t>beginning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array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" y="795337"/>
            <a:ext cx="8240395" cy="1564640"/>
          </a:xfrm>
          <a:prstGeom prst="rect">
            <a:avLst/>
          </a:prstGeom>
        </p:spPr>
        <p:txBody>
          <a:bodyPr vert="horz" wrap="square" lIns="0" tIns="2901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85"/>
              </a:spcBef>
            </a:pPr>
            <a:r>
              <a:rPr spc="-215" dirty="0"/>
              <a:t>Double </a:t>
            </a:r>
            <a:r>
              <a:rPr spc="-295" dirty="0"/>
              <a:t>– </a:t>
            </a:r>
            <a:r>
              <a:rPr spc="-335" dirty="0"/>
              <a:t>Ended </a:t>
            </a:r>
            <a:r>
              <a:rPr spc="-290" dirty="0"/>
              <a:t>Queue</a:t>
            </a:r>
            <a:r>
              <a:rPr spc="-260" dirty="0"/>
              <a:t> </a:t>
            </a:r>
            <a:r>
              <a:rPr spc="-254" dirty="0"/>
              <a:t>(Deque)</a:t>
            </a:r>
          </a:p>
          <a:p>
            <a:pPr marL="128270">
              <a:lnSpc>
                <a:spcPct val="100000"/>
              </a:lnSpc>
              <a:spcBef>
                <a:spcPts val="1050"/>
              </a:spcBef>
            </a:pPr>
            <a:r>
              <a:rPr sz="3375" spc="13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solidFill>
                  <a:srgbClr val="000000"/>
                </a:solidFill>
                <a:latin typeface="Times New Roman"/>
                <a:cs typeface="Times New Roman"/>
              </a:rPr>
              <a:t>Items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000000"/>
                </a:solidFill>
                <a:latin typeface="Times New Roman"/>
                <a:cs typeface="Times New Roman"/>
              </a:rPr>
              <a:t>inserted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000000"/>
                </a:solidFill>
                <a:latin typeface="Times New Roman"/>
                <a:cs typeface="Times New Roman"/>
              </a:rPr>
              <a:t>deleted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either</a:t>
            </a:r>
            <a:r>
              <a:rPr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000000"/>
                </a:solidFill>
                <a:latin typeface="Times New Roman"/>
                <a:cs typeface="Times New Roman"/>
              </a:rPr>
              <a:t>ends.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169" y="4618990"/>
            <a:ext cx="8182609" cy="15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marR="53340" indent="-273050">
              <a:lnSpc>
                <a:spcPct val="100000"/>
              </a:lnSpc>
              <a:spcBef>
                <a:spcPts val="100"/>
              </a:spcBef>
              <a:tabLst>
                <a:tab pos="1328420" algn="l"/>
                <a:tab pos="2973070" algn="l"/>
                <a:tab pos="4156075" algn="l"/>
                <a:tab pos="5539740" algn="l"/>
                <a:tab pos="6160770" algn="l"/>
                <a:tab pos="6633209" algn="l"/>
                <a:tab pos="7867650" algn="l"/>
              </a:tabLst>
            </a:pPr>
            <a:r>
              <a:rPr sz="3375" spc="30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270" dirty="0">
                <a:solidFill>
                  <a:srgbClr val="0A5294"/>
                </a:solidFill>
                <a:latin typeface="Arial"/>
                <a:cs typeface="Arial"/>
              </a:rPr>
              <a:t>I</a:t>
            </a:r>
            <a:r>
              <a:rPr sz="2400" b="1" spc="65" dirty="0">
                <a:solidFill>
                  <a:srgbClr val="0A5294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0A5294"/>
                </a:solidFill>
                <a:latin typeface="Arial"/>
                <a:cs typeface="Arial"/>
              </a:rPr>
              <a:t>p</a:t>
            </a:r>
            <a:r>
              <a:rPr sz="2400" b="1" spc="30" dirty="0">
                <a:solidFill>
                  <a:srgbClr val="0A5294"/>
                </a:solidFill>
                <a:latin typeface="Arial"/>
                <a:cs typeface="Arial"/>
              </a:rPr>
              <a:t>u</a:t>
            </a:r>
            <a:r>
              <a:rPr sz="2400" b="1" spc="135" dirty="0">
                <a:solidFill>
                  <a:srgbClr val="0A5294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A5294"/>
                </a:solidFill>
                <a:latin typeface="Arial"/>
                <a:cs typeface="Arial"/>
              </a:rPr>
              <a:t>	</a:t>
            </a:r>
            <a:r>
              <a:rPr sz="2400" b="1" spc="-50" dirty="0">
                <a:solidFill>
                  <a:srgbClr val="0A5294"/>
                </a:solidFill>
                <a:latin typeface="Arial"/>
                <a:cs typeface="Arial"/>
              </a:rPr>
              <a:t>R</a:t>
            </a:r>
            <a:r>
              <a:rPr sz="2400" b="1" spc="-40" dirty="0">
                <a:solidFill>
                  <a:srgbClr val="0A5294"/>
                </a:solidFill>
                <a:latin typeface="Arial"/>
                <a:cs typeface="Arial"/>
              </a:rPr>
              <a:t>e</a:t>
            </a:r>
            <a:r>
              <a:rPr sz="2400" b="1" spc="-250" dirty="0">
                <a:solidFill>
                  <a:srgbClr val="0A5294"/>
                </a:solidFill>
                <a:latin typeface="Arial"/>
                <a:cs typeface="Arial"/>
              </a:rPr>
              <a:t>s</a:t>
            </a:r>
            <a:r>
              <a:rPr sz="2400" b="1" spc="135" dirty="0">
                <a:solidFill>
                  <a:srgbClr val="0A5294"/>
                </a:solidFill>
                <a:latin typeface="Arial"/>
                <a:cs typeface="Arial"/>
              </a:rPr>
              <a:t>t</a:t>
            </a:r>
            <a:r>
              <a:rPr sz="2400" b="1" spc="100" dirty="0">
                <a:solidFill>
                  <a:srgbClr val="0A5294"/>
                </a:solidFill>
                <a:latin typeface="Arial"/>
                <a:cs typeface="Arial"/>
              </a:rPr>
              <a:t>r</a:t>
            </a:r>
            <a:r>
              <a:rPr sz="2400" b="1" spc="114" dirty="0">
                <a:solidFill>
                  <a:srgbClr val="0A5294"/>
                </a:solidFill>
                <a:latin typeface="Arial"/>
                <a:cs typeface="Arial"/>
              </a:rPr>
              <a:t>i</a:t>
            </a:r>
            <a:r>
              <a:rPr sz="2400" b="1" spc="-170" dirty="0">
                <a:solidFill>
                  <a:srgbClr val="0A5294"/>
                </a:solidFill>
                <a:latin typeface="Arial"/>
                <a:cs typeface="Arial"/>
              </a:rPr>
              <a:t>c</a:t>
            </a:r>
            <a:r>
              <a:rPr sz="2400" b="1" spc="125" dirty="0">
                <a:solidFill>
                  <a:srgbClr val="0A5294"/>
                </a:solidFill>
                <a:latin typeface="Arial"/>
                <a:cs typeface="Arial"/>
              </a:rPr>
              <a:t>t</a:t>
            </a:r>
            <a:r>
              <a:rPr sz="2400" b="1" spc="-40" dirty="0">
                <a:solidFill>
                  <a:srgbClr val="0A5294"/>
                </a:solidFill>
                <a:latin typeface="Arial"/>
                <a:cs typeface="Arial"/>
              </a:rPr>
              <a:t>e</a:t>
            </a:r>
            <a:r>
              <a:rPr sz="2400" b="1" spc="20" dirty="0">
                <a:solidFill>
                  <a:srgbClr val="0A5294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A5294"/>
                </a:solidFill>
                <a:latin typeface="Arial"/>
                <a:cs typeface="Arial"/>
              </a:rPr>
              <a:t>	</a:t>
            </a:r>
            <a:r>
              <a:rPr sz="2400" b="1" spc="150" dirty="0">
                <a:solidFill>
                  <a:srgbClr val="0A5294"/>
                </a:solidFill>
                <a:latin typeface="Arial"/>
                <a:cs typeface="Arial"/>
              </a:rPr>
              <a:t>D</a:t>
            </a:r>
            <a:r>
              <a:rPr sz="2400" b="1" spc="-40" dirty="0">
                <a:solidFill>
                  <a:srgbClr val="0A5294"/>
                </a:solidFill>
                <a:latin typeface="Arial"/>
                <a:cs typeface="Arial"/>
              </a:rPr>
              <a:t>e</a:t>
            </a:r>
            <a:r>
              <a:rPr sz="2400" b="1" spc="5" dirty="0">
                <a:solidFill>
                  <a:srgbClr val="0A5294"/>
                </a:solidFill>
                <a:latin typeface="Arial"/>
                <a:cs typeface="Arial"/>
              </a:rPr>
              <a:t>qu</a:t>
            </a:r>
            <a:r>
              <a:rPr sz="2400" b="1" spc="-15" dirty="0">
                <a:solidFill>
                  <a:srgbClr val="0A5294"/>
                </a:solidFill>
                <a:latin typeface="Arial"/>
                <a:cs typeface="Arial"/>
              </a:rPr>
              <a:t>e</a:t>
            </a:r>
            <a:r>
              <a:rPr sz="2400" spc="-55" dirty="0">
                <a:latin typeface="Times New Roman"/>
                <a:cs typeface="Times New Roman"/>
              </a:rPr>
              <a:t>: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8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145" dirty="0">
                <a:latin typeface="Times New Roman"/>
                <a:cs typeface="Times New Roman"/>
              </a:rPr>
              <a:t>eme</a:t>
            </a:r>
            <a:r>
              <a:rPr sz="2400" spc="120" dirty="0">
                <a:latin typeface="Times New Roman"/>
                <a:cs typeface="Times New Roman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t</a:t>
            </a:r>
            <a:r>
              <a:rPr sz="2400" spc="12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40" dirty="0">
                <a:latin typeface="Times New Roman"/>
                <a:cs typeface="Times New Roman"/>
              </a:rPr>
              <a:t>c</a:t>
            </a:r>
            <a:r>
              <a:rPr sz="2400" spc="125" dirty="0">
                <a:latin typeface="Times New Roman"/>
                <a:cs typeface="Times New Roman"/>
              </a:rPr>
              <a:t>a</a:t>
            </a:r>
            <a:r>
              <a:rPr sz="2400" spc="15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25" dirty="0">
                <a:latin typeface="Times New Roman"/>
                <a:cs typeface="Times New Roman"/>
              </a:rPr>
              <a:t>b</a:t>
            </a:r>
            <a:r>
              <a:rPr sz="2400" spc="8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5" dirty="0">
                <a:latin typeface="Times New Roman"/>
                <a:cs typeface="Times New Roman"/>
              </a:rPr>
              <a:t>i</a:t>
            </a:r>
            <a:r>
              <a:rPr sz="2400" spc="185" dirty="0">
                <a:latin typeface="Times New Roman"/>
                <a:cs typeface="Times New Roman"/>
              </a:rPr>
              <a:t>n</a:t>
            </a:r>
            <a:r>
              <a:rPr sz="2400" spc="80" dirty="0">
                <a:latin typeface="Times New Roman"/>
                <a:cs typeface="Times New Roman"/>
              </a:rPr>
              <a:t>se</a:t>
            </a:r>
            <a:r>
              <a:rPr sz="2400" spc="70" dirty="0">
                <a:latin typeface="Times New Roman"/>
                <a:cs typeface="Times New Roman"/>
              </a:rPr>
              <a:t>r</a:t>
            </a:r>
            <a:r>
              <a:rPr sz="2400" spc="120" dirty="0">
                <a:latin typeface="Times New Roman"/>
                <a:cs typeface="Times New Roman"/>
              </a:rPr>
              <a:t>te</a:t>
            </a:r>
            <a:r>
              <a:rPr sz="2400" spc="17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05" dirty="0">
                <a:latin typeface="Times New Roman"/>
                <a:cs typeface="Times New Roman"/>
              </a:rPr>
              <a:t>at  </a:t>
            </a:r>
            <a:r>
              <a:rPr sz="2400" spc="55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one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end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but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removed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from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both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ends.</a:t>
            </a:r>
            <a:endParaRPr sz="2400">
              <a:latin typeface="Times New Roman"/>
              <a:cs typeface="Times New Roman"/>
            </a:endParaRPr>
          </a:p>
          <a:p>
            <a:pPr marL="348615" marR="55880" indent="-273050">
              <a:lnSpc>
                <a:spcPct val="100000"/>
              </a:lnSpc>
              <a:spcBef>
                <a:spcPts val="600"/>
              </a:spcBef>
              <a:tabLst>
                <a:tab pos="4358640" algn="l"/>
              </a:tabLst>
            </a:pPr>
            <a:r>
              <a:rPr sz="3375" spc="97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65" dirty="0">
                <a:solidFill>
                  <a:srgbClr val="0A5294"/>
                </a:solidFill>
                <a:latin typeface="Arial"/>
                <a:cs typeface="Arial"/>
              </a:rPr>
              <a:t>Output</a:t>
            </a:r>
            <a:r>
              <a:rPr sz="2400" b="1" spc="270" dirty="0">
                <a:solidFill>
                  <a:srgbClr val="0A529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A5294"/>
                </a:solidFill>
                <a:latin typeface="Arial"/>
                <a:cs typeface="Arial"/>
              </a:rPr>
              <a:t>Restricted</a:t>
            </a:r>
            <a:r>
              <a:rPr sz="2400" b="1" spc="280" dirty="0">
                <a:solidFill>
                  <a:srgbClr val="0A5294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0A5294"/>
                </a:solidFill>
                <a:latin typeface="Arial"/>
                <a:cs typeface="Arial"/>
              </a:rPr>
              <a:t>Deque</a:t>
            </a:r>
            <a:r>
              <a:rPr sz="2400" spc="5" dirty="0">
                <a:latin typeface="Times New Roman"/>
                <a:cs typeface="Times New Roman"/>
              </a:rPr>
              <a:t>:	</a:t>
            </a:r>
            <a:r>
              <a:rPr sz="2400" spc="85" dirty="0">
                <a:latin typeface="Times New Roman"/>
                <a:cs typeface="Times New Roman"/>
              </a:rPr>
              <a:t>Elements </a:t>
            </a:r>
            <a:r>
              <a:rPr sz="2400" spc="105" dirty="0">
                <a:latin typeface="Times New Roman"/>
                <a:cs typeface="Times New Roman"/>
              </a:rPr>
              <a:t>can be inserted </a:t>
            </a:r>
            <a:r>
              <a:rPr sz="2400" spc="125" dirty="0">
                <a:latin typeface="Times New Roman"/>
                <a:cs typeface="Times New Roman"/>
              </a:rPr>
              <a:t>at  </a:t>
            </a:r>
            <a:r>
              <a:rPr sz="2400" spc="145" dirty="0">
                <a:latin typeface="Times New Roman"/>
                <a:cs typeface="Times New Roman"/>
              </a:rPr>
              <a:t>both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ends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removed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one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side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9250" y="2924810"/>
            <a:ext cx="5571490" cy="108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SACHIN KHARADE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612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Introduction</vt:lpstr>
      <vt:lpstr>p u s h A</vt:lpstr>
      <vt:lpstr>Representation Of Queue</vt:lpstr>
      <vt:lpstr>3 States Of Queue</vt:lpstr>
      <vt:lpstr>Applications Of Queue</vt:lpstr>
      <vt:lpstr>Types Of Queue</vt:lpstr>
      <vt:lpstr>Circular Queue</vt:lpstr>
      <vt:lpstr>Double – Ended Queue (Deque) Items can be inserted and deleted from either ends.</vt:lpstr>
      <vt:lpstr>Operations On Deque</vt:lpstr>
      <vt:lpstr>Applications Of Deque</vt:lpstr>
      <vt:lpstr>Priority Queue</vt:lpstr>
      <vt:lpstr>Applications Of Priority Queue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 LAB 136</dc:creator>
  <cp:lastModifiedBy>PL LAB 136</cp:lastModifiedBy>
  <cp:revision>2</cp:revision>
  <dcterms:created xsi:type="dcterms:W3CDTF">2020-11-07T04:49:24Z</dcterms:created>
  <dcterms:modified xsi:type="dcterms:W3CDTF">2020-11-07T04:50:41Z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2020-11-07T00:00:00Z</vt:filetime>
  </property>
</Properties>
</file>