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70" r:id="rId5"/>
    <p:sldId id="258" r:id="rId6"/>
    <p:sldId id="260" r:id="rId7"/>
    <p:sldId id="261" r:id="rId8"/>
    <p:sldId id="262" r:id="rId9"/>
    <p:sldId id="263" r:id="rId10"/>
    <p:sldId id="274" r:id="rId11"/>
    <p:sldId id="264" r:id="rId12"/>
    <p:sldId id="271" r:id="rId13"/>
    <p:sldId id="272" r:id="rId14"/>
    <p:sldId id="265" r:id="rId15"/>
    <p:sldId id="266" r:id="rId16"/>
    <p:sldId id="273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C5EE9"/>
    <a:srgbClr val="A95F31"/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D2AD0-AC55-4B2F-944E-4AC3C2AAFF5B}" type="datetimeFigureOut">
              <a:rPr lang="en-IN" smtClean="0"/>
              <a:t>06-11-2020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9C23F-7B94-412A-BF0C-E5D007C8DE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5440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9C23F-7B94-412A-BF0C-E5D007C8DE8D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7681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A1A1-EA0C-4F25-9FE9-156E5595A0CC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51752-67AB-4E4B-B8C7-E35D61B84BF0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293A6-EE30-468B-B7C7-269C25D19B61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C704-A6B7-4634-A185-DF3D0A633384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87D5-E18E-49C3-AE31-6891B6FF2E98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AAA2-C516-4649-B772-99AE505421E7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4670-A8B9-4F65-85D3-047F8AFC06E8}" type="datetime1">
              <a:rPr lang="en-US" smtClean="0"/>
              <a:t>11/6/2020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5CA5-13D3-4A8A-8913-9322EE1F93FA}" type="datetime1">
              <a:rPr lang="en-US" smtClean="0"/>
              <a:t>11/6/2020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5521-B688-4409-84AE-88CDA9CF8A2D}" type="datetime1">
              <a:rPr lang="en-US" smtClean="0"/>
              <a:t>11/6/2020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065A-FEFC-4CE5-B4D6-75733F036BF1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D6B9-D926-470A-AF5C-A3676F9F2A57}" type="datetime1">
              <a:rPr lang="en-US" smtClean="0"/>
              <a:t>11/6/2020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4E90-EABE-42D3-98B6-2343C75E5D34}" type="datetime1">
              <a:rPr lang="en-US" smtClean="0"/>
              <a:t>11/6/2020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SACHIN KHARADE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44BF-B280-43B2-81FA-BBF93DC3288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java.sun.com/products/jdk/1.1/docs/api/java.awt.Dialog.html#_top_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655897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3399"/>
                </a:solidFill>
                <a:latin typeface="Cambria" pitchFamily="18" charset="0"/>
              </a:rPr>
              <a:t>Menu Bars and </a:t>
            </a:r>
            <a:r>
              <a:rPr lang="en-US" sz="5400" b="1" dirty="0" smtClean="0">
                <a:solidFill>
                  <a:srgbClr val="FF3399"/>
                </a:solidFill>
                <a:latin typeface="Cambria" pitchFamily="18" charset="0"/>
              </a:rPr>
              <a:t>Menus</a:t>
            </a:r>
            <a:endParaRPr lang="en-IN" sz="5400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496" y="73069"/>
            <a:ext cx="83529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import </a:t>
            </a:r>
            <a:r>
              <a:rPr lang="en-IN" dirty="0" err="1"/>
              <a:t>java.awt</a:t>
            </a:r>
            <a:r>
              <a:rPr lang="en-IN" dirty="0"/>
              <a:t>.*;</a:t>
            </a:r>
          </a:p>
          <a:p>
            <a:r>
              <a:rPr lang="en-IN" dirty="0"/>
              <a:t>import </a:t>
            </a:r>
            <a:r>
              <a:rPr lang="en-IN" dirty="0" err="1"/>
              <a:t>java.awt.event</a:t>
            </a:r>
            <a:r>
              <a:rPr lang="en-IN" dirty="0"/>
              <a:t>.*;</a:t>
            </a:r>
          </a:p>
          <a:p>
            <a:r>
              <a:rPr lang="en-IN" dirty="0"/>
              <a:t>import </a:t>
            </a:r>
            <a:r>
              <a:rPr lang="en-IN" dirty="0" err="1"/>
              <a:t>java.applet</a:t>
            </a:r>
            <a:r>
              <a:rPr lang="en-IN" dirty="0"/>
              <a:t>.*;</a:t>
            </a:r>
          </a:p>
          <a:p>
            <a:r>
              <a:rPr lang="en-IN" dirty="0"/>
              <a:t>public class exp31 extends </a:t>
            </a:r>
            <a:r>
              <a:rPr lang="en-IN" dirty="0" smtClean="0"/>
              <a:t>Frame{</a:t>
            </a:r>
            <a:endParaRPr lang="en-IN" dirty="0"/>
          </a:p>
          <a:p>
            <a:r>
              <a:rPr lang="en-IN" dirty="0"/>
              <a:t>	</a:t>
            </a:r>
            <a:r>
              <a:rPr lang="en-IN" dirty="0" smtClean="0"/>
              <a:t>public </a:t>
            </a:r>
            <a:r>
              <a:rPr lang="en-IN" dirty="0"/>
              <a:t>static void main(String </a:t>
            </a:r>
            <a:r>
              <a:rPr lang="en-IN" dirty="0" err="1"/>
              <a:t>args</a:t>
            </a:r>
            <a:r>
              <a:rPr lang="en-IN" dirty="0" smtClean="0"/>
              <a:t>[]){</a:t>
            </a:r>
            <a:endParaRPr lang="en-IN" dirty="0"/>
          </a:p>
          <a:p>
            <a:r>
              <a:rPr lang="en-IN" dirty="0"/>
              <a:t>	</a:t>
            </a:r>
            <a:r>
              <a:rPr lang="en-IN" dirty="0" smtClean="0"/>
              <a:t>	exp31 </a:t>
            </a:r>
            <a:r>
              <a:rPr lang="en-IN" dirty="0"/>
              <a:t>e=new exp31();</a:t>
            </a:r>
          </a:p>
          <a:p>
            <a:r>
              <a:rPr lang="en-IN" dirty="0"/>
              <a:t>		</a:t>
            </a:r>
            <a:r>
              <a:rPr lang="en-IN" dirty="0" err="1"/>
              <a:t>e.setVisible</a:t>
            </a:r>
            <a:r>
              <a:rPr lang="en-IN" dirty="0"/>
              <a:t>(true);</a:t>
            </a:r>
          </a:p>
          <a:p>
            <a:r>
              <a:rPr lang="en-IN" dirty="0"/>
              <a:t>		</a:t>
            </a:r>
            <a:r>
              <a:rPr lang="en-IN" dirty="0" err="1"/>
              <a:t>e.setSize</a:t>
            </a:r>
            <a:r>
              <a:rPr lang="en-IN" dirty="0"/>
              <a:t>(300,200);</a:t>
            </a:r>
          </a:p>
          <a:p>
            <a:r>
              <a:rPr lang="en-IN" dirty="0"/>
              <a:t>		</a:t>
            </a:r>
            <a:r>
              <a:rPr lang="en-IN" dirty="0" err="1"/>
              <a:t>MenuBar</a:t>
            </a:r>
            <a:r>
              <a:rPr lang="en-IN" dirty="0"/>
              <a:t> </a:t>
            </a:r>
            <a:r>
              <a:rPr lang="en-IN" dirty="0" err="1"/>
              <a:t>mbr</a:t>
            </a:r>
            <a:r>
              <a:rPr lang="en-IN" dirty="0"/>
              <a:t>=new </a:t>
            </a:r>
            <a:r>
              <a:rPr lang="en-IN" dirty="0" err="1"/>
              <a:t>MenuBar</a:t>
            </a:r>
            <a:r>
              <a:rPr lang="en-IN" dirty="0"/>
              <a:t>();</a:t>
            </a:r>
          </a:p>
          <a:p>
            <a:r>
              <a:rPr lang="en-IN" dirty="0"/>
              <a:t>		</a:t>
            </a:r>
            <a:r>
              <a:rPr lang="en-IN" dirty="0" err="1"/>
              <a:t>e.setMenuBar</a:t>
            </a:r>
            <a:r>
              <a:rPr lang="en-IN" dirty="0"/>
              <a:t>(</a:t>
            </a:r>
            <a:r>
              <a:rPr lang="en-IN" dirty="0" err="1"/>
              <a:t>mbr</a:t>
            </a:r>
            <a:r>
              <a:rPr lang="en-IN" dirty="0"/>
              <a:t>);</a:t>
            </a:r>
          </a:p>
          <a:p>
            <a:r>
              <a:rPr lang="en-IN" dirty="0"/>
              <a:t>		Menu </a:t>
            </a:r>
            <a:r>
              <a:rPr lang="en-IN" dirty="0" err="1"/>
              <a:t>mnuHome</a:t>
            </a:r>
            <a:r>
              <a:rPr lang="en-IN" dirty="0"/>
              <a:t>=new Menu("Home");</a:t>
            </a:r>
          </a:p>
          <a:p>
            <a:r>
              <a:rPr lang="en-IN" dirty="0"/>
              <a:t>		Menu </a:t>
            </a:r>
            <a:r>
              <a:rPr lang="en-IN" dirty="0" err="1"/>
              <a:t>mnuInsert</a:t>
            </a:r>
            <a:r>
              <a:rPr lang="en-IN" dirty="0"/>
              <a:t>=new Menu("Insert");</a:t>
            </a:r>
          </a:p>
          <a:p>
            <a:r>
              <a:rPr lang="en-IN" dirty="0"/>
              <a:t>		</a:t>
            </a:r>
            <a:r>
              <a:rPr lang="en-IN" dirty="0" err="1"/>
              <a:t>mbr.add</a:t>
            </a:r>
            <a:r>
              <a:rPr lang="en-IN" dirty="0"/>
              <a:t>(</a:t>
            </a:r>
            <a:r>
              <a:rPr lang="en-IN" dirty="0" err="1"/>
              <a:t>mnuHome</a:t>
            </a:r>
            <a:r>
              <a:rPr lang="en-IN" dirty="0"/>
              <a:t>);</a:t>
            </a:r>
          </a:p>
          <a:p>
            <a:r>
              <a:rPr lang="en-IN" dirty="0"/>
              <a:t>		</a:t>
            </a:r>
            <a:r>
              <a:rPr lang="en-IN" dirty="0" err="1"/>
              <a:t>mbr.add</a:t>
            </a:r>
            <a:r>
              <a:rPr lang="en-IN" dirty="0"/>
              <a:t>(</a:t>
            </a:r>
            <a:r>
              <a:rPr lang="en-IN" dirty="0" err="1"/>
              <a:t>mnuInsert</a:t>
            </a:r>
            <a:r>
              <a:rPr lang="en-IN" dirty="0"/>
              <a:t>);</a:t>
            </a:r>
          </a:p>
          <a:p>
            <a:r>
              <a:rPr lang="en-IN" dirty="0"/>
              <a:t>		</a:t>
            </a:r>
            <a:r>
              <a:rPr lang="en-IN" dirty="0" err="1"/>
              <a:t>CheckboxMenuItem</a:t>
            </a:r>
            <a:r>
              <a:rPr lang="en-IN" dirty="0"/>
              <a:t> Picture1=new </a:t>
            </a:r>
            <a:r>
              <a:rPr lang="en-IN" dirty="0" err="1"/>
              <a:t>CheckboxMenuItem</a:t>
            </a:r>
            <a:r>
              <a:rPr lang="en-IN" dirty="0"/>
              <a:t>("Picture");</a:t>
            </a:r>
          </a:p>
          <a:p>
            <a:r>
              <a:rPr lang="en-IN" dirty="0"/>
              <a:t>		</a:t>
            </a:r>
            <a:r>
              <a:rPr lang="en-IN" dirty="0" err="1"/>
              <a:t>MenuItem</a:t>
            </a:r>
            <a:r>
              <a:rPr lang="en-IN" dirty="0"/>
              <a:t> Paste1=new </a:t>
            </a:r>
            <a:r>
              <a:rPr lang="en-IN" dirty="0" err="1"/>
              <a:t>MenuItem</a:t>
            </a:r>
            <a:r>
              <a:rPr lang="en-IN" dirty="0"/>
              <a:t>("Paste");</a:t>
            </a:r>
          </a:p>
          <a:p>
            <a:r>
              <a:rPr lang="en-IN" dirty="0"/>
              <a:t>		</a:t>
            </a:r>
            <a:r>
              <a:rPr lang="en-IN" dirty="0" err="1"/>
              <a:t>mnuHome.add</a:t>
            </a:r>
            <a:r>
              <a:rPr lang="en-IN" dirty="0"/>
              <a:t>(Paste1);</a:t>
            </a:r>
          </a:p>
          <a:p>
            <a:r>
              <a:rPr lang="en-IN" dirty="0"/>
              <a:t>		</a:t>
            </a:r>
            <a:r>
              <a:rPr lang="en-IN" dirty="0" err="1"/>
              <a:t>mnuInsert.add</a:t>
            </a:r>
            <a:r>
              <a:rPr lang="en-IN" dirty="0"/>
              <a:t>(Picture1);</a:t>
            </a:r>
          </a:p>
          <a:p>
            <a:endParaRPr lang="en-IN" dirty="0"/>
          </a:p>
          <a:p>
            <a:r>
              <a:rPr lang="en-IN" dirty="0"/>
              <a:t>		</a:t>
            </a:r>
            <a:r>
              <a:rPr lang="en-IN" dirty="0" err="1"/>
              <a:t>e.addWindowListener</a:t>
            </a:r>
            <a:r>
              <a:rPr lang="en-IN" dirty="0"/>
              <a:t>(new </a:t>
            </a:r>
            <a:r>
              <a:rPr lang="en-IN" dirty="0" err="1"/>
              <a:t>WindowAdapter</a:t>
            </a:r>
            <a:r>
              <a:rPr lang="en-IN" dirty="0"/>
              <a:t>(){</a:t>
            </a:r>
          </a:p>
          <a:p>
            <a:r>
              <a:rPr lang="en-IN" dirty="0"/>
              <a:t>		public void </a:t>
            </a:r>
            <a:r>
              <a:rPr lang="en-IN" dirty="0" err="1"/>
              <a:t>windowClosing</a:t>
            </a:r>
            <a:r>
              <a:rPr lang="en-IN" dirty="0"/>
              <a:t>(</a:t>
            </a:r>
            <a:r>
              <a:rPr lang="en-IN" dirty="0" err="1"/>
              <a:t>WindowEvent</a:t>
            </a:r>
            <a:r>
              <a:rPr lang="en-IN" dirty="0"/>
              <a:t> e) {</a:t>
            </a:r>
          </a:p>
          <a:p>
            <a:r>
              <a:rPr lang="en-IN" dirty="0"/>
              <a:t>			</a:t>
            </a:r>
            <a:r>
              <a:rPr lang="en-IN" dirty="0" err="1"/>
              <a:t>System.exit</a:t>
            </a:r>
            <a:r>
              <a:rPr lang="en-IN" dirty="0"/>
              <a:t>(0</a:t>
            </a:r>
            <a:r>
              <a:rPr lang="en-IN" dirty="0" smtClean="0"/>
              <a:t>);  	}}); </a:t>
            </a:r>
            <a:endParaRPr lang="en-IN" dirty="0"/>
          </a:p>
          <a:p>
            <a:r>
              <a:rPr lang="en-IN" dirty="0"/>
              <a:t>	}	</a:t>
            </a:r>
          </a:p>
          <a:p>
            <a:r>
              <a:rPr lang="en-IN" dirty="0" smtClean="0"/>
              <a:t>}</a:t>
            </a:r>
            <a:endParaRPr lang="en-I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1116"/>
            <a:ext cx="373821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07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3399"/>
                </a:solidFill>
                <a:latin typeface="Cambria" pitchFamily="18" charset="0"/>
              </a:rPr>
              <a:t>Dialog 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686800" cy="6072206"/>
          </a:xfrm>
        </p:spPr>
        <p:txBody>
          <a:bodyPr>
            <a:normAutofit/>
          </a:bodyPr>
          <a:lstStyle/>
          <a:p>
            <a:pPr fontAlgn="t">
              <a:buFont typeface="Wingdings" pitchFamily="2" charset="2"/>
              <a:buChar char="Ø"/>
            </a:pPr>
            <a:r>
              <a:rPr lang="en-IN" dirty="0" smtClean="0"/>
              <a:t>Dialog control represents a top-level window with a title and a border used to take some form of input from the user.</a:t>
            </a:r>
          </a:p>
          <a:p>
            <a:pPr fontAlgn="t">
              <a:buFont typeface="Wingdings" pitchFamily="2" charset="2"/>
              <a:buChar char="Ø"/>
            </a:pPr>
            <a:r>
              <a:rPr lang="en-US" dirty="0" smtClean="0"/>
              <a:t>Dialog boxes may be modal or modeless. </a:t>
            </a:r>
          </a:p>
          <a:p>
            <a:pPr fontAlgn="t">
              <a:buFont typeface="Wingdings" pitchFamily="2" charset="2"/>
              <a:buChar char="Ø"/>
            </a:pPr>
            <a:r>
              <a:rPr lang="en-US" dirty="0" smtClean="0"/>
              <a:t>When a modal dialog box is active, all input is directed to it until it is closed. i.e. you cannot access other parts of program until you have closed the dialog box.</a:t>
            </a:r>
          </a:p>
          <a:p>
            <a:pPr fontAlgn="t">
              <a:buFont typeface="Wingdings" pitchFamily="2" charset="2"/>
              <a:buChar char="Ø"/>
            </a:pPr>
            <a:r>
              <a:rPr lang="en-US" dirty="0" smtClean="0"/>
              <a:t>When a modeless dialog box is active, input focus can be directed to another window in your program.</a:t>
            </a:r>
          </a:p>
          <a:p>
            <a:pPr fontAlgn="t">
              <a:buNone/>
            </a:pPr>
            <a:endParaRPr lang="en-IN" b="1" dirty="0" smtClean="0"/>
          </a:p>
          <a:p>
            <a:pPr fontAlgn="t">
              <a:buNone/>
            </a:pPr>
            <a:endParaRPr lang="en-IN" b="1" dirty="0" smtClean="0"/>
          </a:p>
          <a:p>
            <a:pPr fontAlgn="t">
              <a:buNone/>
            </a:pPr>
            <a:endParaRPr lang="en-IN" b="1" dirty="0" smtClean="0"/>
          </a:p>
          <a:p>
            <a:pPr fontAlgn="t"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u="sng" dirty="0">
                <a:hlinkClick r:id="rId2"/>
              </a:rPr>
              <a:t>Dialog</a:t>
            </a:r>
            <a:endParaRPr lang="en-US" sz="2800" u="sng" dirty="0"/>
          </a:p>
          <a:p>
            <a:pPr lvl="1"/>
            <a:r>
              <a:rPr lang="en-US" sz="2400" dirty="0"/>
              <a:t>A window for dialog box</a:t>
            </a:r>
          </a:p>
          <a:p>
            <a:pPr lvl="1"/>
            <a:r>
              <a:rPr lang="en-US" sz="2400" dirty="0"/>
              <a:t>Can be </a:t>
            </a:r>
            <a:r>
              <a:rPr lang="en-US" sz="2400" dirty="0" smtClean="0"/>
              <a:t>modal</a:t>
            </a:r>
            <a:endParaRPr lang="en-US" sz="2400" dirty="0"/>
          </a:p>
        </p:txBody>
      </p:sp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172" y="1905000"/>
            <a:ext cx="3812078" cy="303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8093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smtClean="0"/>
              <a:t>SACHIN KHARADE</a:t>
            </a:r>
            <a:endParaRPr lang="en-US" alt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 Class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Major Purposes</a:t>
            </a:r>
          </a:p>
          <a:p>
            <a:pPr lvl="1"/>
            <a:r>
              <a:rPr lang="en-US" dirty="0"/>
              <a:t>A simplified Frame (no cursor, menu, icon image).</a:t>
            </a:r>
          </a:p>
          <a:p>
            <a:pPr lvl="1"/>
            <a:r>
              <a:rPr lang="en-US" dirty="0"/>
              <a:t>A modal Dialog that freezes interaction with other AWT components until it is closed</a:t>
            </a:r>
          </a:p>
          <a:p>
            <a:r>
              <a:rPr lang="en-US" dirty="0"/>
              <a:t>Default </a:t>
            </a:r>
            <a:r>
              <a:rPr lang="en-US" dirty="0" err="1"/>
              <a:t>LayoutManager</a:t>
            </a:r>
            <a:r>
              <a:rPr lang="en-US" dirty="0"/>
              <a:t>: </a:t>
            </a:r>
            <a:r>
              <a:rPr lang="en-US" dirty="0" err="1"/>
              <a:t>BorderLayout</a:t>
            </a:r>
            <a:endParaRPr lang="en-US" dirty="0"/>
          </a:p>
          <a:p>
            <a:r>
              <a:rPr lang="en-US" dirty="0"/>
              <a:t>Creating and Using</a:t>
            </a:r>
          </a:p>
          <a:p>
            <a:pPr lvl="1"/>
            <a:r>
              <a:rPr lang="en-US" dirty="0"/>
              <a:t>Similar to Frame except constructor takes two additional arguments: the parent Frame and a </a:t>
            </a:r>
            <a:r>
              <a:rPr lang="en-US" dirty="0" err="1"/>
              <a:t>boolean</a:t>
            </a:r>
            <a:r>
              <a:rPr lang="en-US" dirty="0"/>
              <a:t> specifying whether or not it is modal</a:t>
            </a:r>
          </a:p>
          <a:p>
            <a:pPr lvl="1">
              <a:buFontTx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Dialog </a:t>
            </a:r>
            <a:r>
              <a:rPr lang="en-US" sz="2200" b="1" dirty="0" err="1">
                <a:latin typeface="Courier New" pitchFamily="49" charset="0"/>
              </a:rPr>
              <a:t>dialog</a:t>
            </a:r>
            <a:r>
              <a:rPr lang="en-US" sz="2200" b="1" dirty="0">
                <a:latin typeface="Courier New" pitchFamily="49" charset="0"/>
              </a:rPr>
              <a:t> = </a:t>
            </a:r>
          </a:p>
          <a:p>
            <a:pPr lvl="1"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new Dialog(</a:t>
            </a:r>
            <a:r>
              <a:rPr lang="en-US" sz="2200" b="1" dirty="0" err="1">
                <a:latin typeface="Courier New" pitchFamily="49" charset="0"/>
              </a:rPr>
              <a:t>parentFrame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 err="1">
                <a:latin typeface="Courier New" pitchFamily="49" charset="0"/>
              </a:rPr>
              <a:t>titleString</a:t>
            </a:r>
            <a:r>
              <a:rPr lang="en-US" sz="2200" b="1" dirty="0">
                <a:latin typeface="Courier New" pitchFamily="49" charset="0"/>
              </a:rPr>
              <a:t>, false);</a:t>
            </a:r>
          </a:p>
          <a:p>
            <a:pPr lvl="1">
              <a:buFontTx/>
              <a:buNone/>
            </a:pPr>
            <a:r>
              <a:rPr lang="en-US" sz="2200" b="1" dirty="0">
                <a:latin typeface="Courier New" pitchFamily="49" charset="0"/>
              </a:rPr>
              <a:t> Dialog </a:t>
            </a:r>
            <a:r>
              <a:rPr lang="en-US" sz="2200" b="1" dirty="0" err="1">
                <a:latin typeface="Courier New" pitchFamily="49" charset="0"/>
              </a:rPr>
              <a:t>modalDialog</a:t>
            </a:r>
            <a:r>
              <a:rPr lang="en-US" sz="2200" b="1" dirty="0">
                <a:latin typeface="Courier New" pitchFamily="49" charset="0"/>
              </a:rPr>
              <a:t> = </a:t>
            </a:r>
          </a:p>
          <a:p>
            <a:pPr lvl="1">
              <a:buFontTx/>
              <a:buNone/>
            </a:pPr>
            <a:r>
              <a:rPr lang="en-US" sz="2200" b="1" dirty="0">
                <a:latin typeface="Courier New" pitchFamily="49" charset="0"/>
              </a:rPr>
              <a:t>   new Dialog(</a:t>
            </a:r>
            <a:r>
              <a:rPr lang="en-US" sz="2200" b="1" dirty="0" err="1">
                <a:latin typeface="Courier New" pitchFamily="49" charset="0"/>
              </a:rPr>
              <a:t>parentFrame</a:t>
            </a:r>
            <a:r>
              <a:rPr lang="en-US" sz="2200" b="1" dirty="0">
                <a:latin typeface="Courier New" pitchFamily="49" charset="0"/>
              </a:rPr>
              <a:t>, </a:t>
            </a:r>
            <a:r>
              <a:rPr lang="en-US" sz="2200" b="1" dirty="0" err="1">
                <a:latin typeface="Courier New" pitchFamily="49" charset="0"/>
              </a:rPr>
              <a:t>titleString</a:t>
            </a:r>
            <a:r>
              <a:rPr lang="en-US" sz="2200" b="1" dirty="0">
                <a:latin typeface="Courier New" pitchFamily="49" charset="0"/>
              </a:rPr>
              <a:t>, true);</a:t>
            </a:r>
            <a:endParaRPr lang="en-US" sz="18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45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Constructors for </a:t>
            </a:r>
            <a:r>
              <a:rPr lang="en-IN" b="1" dirty="0" smtClean="0">
                <a:solidFill>
                  <a:srgbClr val="FF3399"/>
                </a:solidFill>
                <a:latin typeface="Cambria" pitchFamily="18" charset="0"/>
              </a:rPr>
              <a:t>Dialog Box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785786" y="1000108"/>
            <a:ext cx="8358214" cy="6011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buNone/>
            </a:pPr>
            <a:r>
              <a:rPr lang="en-IN" sz="2600" b="1" dirty="0" smtClean="0">
                <a:solidFill>
                  <a:srgbClr val="0033CC"/>
                </a:solidFill>
              </a:rPr>
              <a:t>Dialog(</a:t>
            </a:r>
            <a:r>
              <a:rPr lang="en-IN" sz="2600" b="1" dirty="0" smtClean="0">
                <a:solidFill>
                  <a:srgbClr val="FF0000"/>
                </a:solidFill>
              </a:rPr>
              <a:t>Frame</a:t>
            </a:r>
            <a:r>
              <a:rPr lang="en-IN" sz="2600" b="1" dirty="0" smtClean="0"/>
              <a:t> </a:t>
            </a:r>
            <a:r>
              <a:rPr lang="en-IN" sz="2600" b="1" dirty="0" err="1" smtClean="0">
                <a:solidFill>
                  <a:srgbClr val="00B0F0"/>
                </a:solidFill>
              </a:rPr>
              <a:t>parentWindow</a:t>
            </a:r>
            <a:r>
              <a:rPr lang="en-IN" sz="2600" b="1" dirty="0" smtClean="0">
                <a:solidFill>
                  <a:srgbClr val="0033CC"/>
                </a:solidFill>
              </a:rPr>
              <a:t>)</a:t>
            </a:r>
            <a:endParaRPr lang="en-IN" sz="2600" dirty="0" smtClean="0">
              <a:solidFill>
                <a:srgbClr val="0033CC"/>
              </a:solidFill>
            </a:endParaRPr>
          </a:p>
          <a:p>
            <a:pPr fontAlgn="t">
              <a:buNone/>
            </a:pPr>
            <a:r>
              <a:rPr lang="en-IN" sz="2600" dirty="0" smtClean="0"/>
              <a:t>	Constructs an initially invisible, modeless Dialog with the specified </a:t>
            </a:r>
            <a:r>
              <a:rPr lang="en-IN" sz="2600" dirty="0" err="1" smtClean="0"/>
              <a:t>parentWindow</a:t>
            </a:r>
            <a:r>
              <a:rPr lang="en-IN" sz="2600" dirty="0" smtClean="0"/>
              <a:t> Frame and an empty title.</a:t>
            </a:r>
          </a:p>
          <a:p>
            <a:pPr fontAlgn="t">
              <a:buNone/>
            </a:pPr>
            <a:endParaRPr lang="en-IN" sz="1400" dirty="0" smtClean="0"/>
          </a:p>
          <a:p>
            <a:pPr fontAlgn="t">
              <a:buNone/>
            </a:pPr>
            <a:r>
              <a:rPr lang="en-IN" sz="2600" b="1" dirty="0" smtClean="0">
                <a:solidFill>
                  <a:srgbClr val="0033CC"/>
                </a:solidFill>
              </a:rPr>
              <a:t>Dialog(</a:t>
            </a:r>
            <a:r>
              <a:rPr lang="en-IN" sz="2600" b="1" dirty="0" smtClean="0">
                <a:solidFill>
                  <a:srgbClr val="FF0000"/>
                </a:solidFill>
              </a:rPr>
              <a:t>Frame</a:t>
            </a:r>
            <a:r>
              <a:rPr lang="en-IN" sz="2600" b="1" dirty="0" smtClean="0"/>
              <a:t> </a:t>
            </a:r>
            <a:r>
              <a:rPr lang="en-IN" sz="2600" b="1" dirty="0" err="1" smtClean="0">
                <a:solidFill>
                  <a:srgbClr val="00B0F0"/>
                </a:solidFill>
              </a:rPr>
              <a:t>parentWindow</a:t>
            </a:r>
            <a:r>
              <a:rPr lang="en-IN" sz="2600" b="1" dirty="0" smtClean="0"/>
              <a:t>, </a:t>
            </a:r>
            <a:r>
              <a:rPr lang="en-IN" sz="2600" b="1" dirty="0" err="1" smtClean="0">
                <a:solidFill>
                  <a:srgbClr val="FF0000"/>
                </a:solidFill>
              </a:rPr>
              <a:t>boolean</a:t>
            </a:r>
            <a:r>
              <a:rPr lang="en-IN" sz="2600" b="1" dirty="0" smtClean="0"/>
              <a:t> </a:t>
            </a:r>
            <a:r>
              <a:rPr lang="en-IN" sz="2600" b="1" dirty="0" smtClean="0">
                <a:solidFill>
                  <a:srgbClr val="00B0F0"/>
                </a:solidFill>
              </a:rPr>
              <a:t>modal</a:t>
            </a:r>
            <a:r>
              <a:rPr lang="en-IN" sz="2600" b="1" dirty="0" smtClean="0">
                <a:solidFill>
                  <a:srgbClr val="0033CC"/>
                </a:solidFill>
              </a:rPr>
              <a:t>)</a:t>
            </a:r>
            <a:endParaRPr lang="en-IN" sz="2600" dirty="0" smtClean="0">
              <a:solidFill>
                <a:srgbClr val="0033CC"/>
              </a:solidFill>
            </a:endParaRPr>
          </a:p>
          <a:p>
            <a:pPr fontAlgn="t">
              <a:buNone/>
            </a:pPr>
            <a:r>
              <a:rPr lang="en-IN" sz="2600" dirty="0" smtClean="0"/>
              <a:t>	Constructs an initially invisible Dialog with the specified </a:t>
            </a:r>
            <a:r>
              <a:rPr lang="en-IN" sz="2600" dirty="0" err="1" smtClean="0"/>
              <a:t>parentWindow</a:t>
            </a:r>
            <a:r>
              <a:rPr lang="en-IN" sz="2600" dirty="0" smtClean="0"/>
              <a:t> Frame and modality and an empty title.</a:t>
            </a:r>
          </a:p>
          <a:p>
            <a:pPr fontAlgn="t">
              <a:buNone/>
            </a:pPr>
            <a:endParaRPr lang="en-IN" sz="1400" dirty="0" smtClean="0"/>
          </a:p>
          <a:p>
            <a:pPr fontAlgn="t">
              <a:buNone/>
            </a:pPr>
            <a:r>
              <a:rPr lang="en-IN" sz="2600" b="1" dirty="0" smtClean="0">
                <a:solidFill>
                  <a:srgbClr val="0033CC"/>
                </a:solidFill>
              </a:rPr>
              <a:t>Dialog(</a:t>
            </a:r>
            <a:r>
              <a:rPr lang="en-IN" sz="2600" b="1" dirty="0" smtClean="0">
                <a:solidFill>
                  <a:srgbClr val="FF0000"/>
                </a:solidFill>
              </a:rPr>
              <a:t>Frame</a:t>
            </a:r>
            <a:r>
              <a:rPr lang="en-IN" sz="2600" b="1" dirty="0" smtClean="0"/>
              <a:t> </a:t>
            </a:r>
            <a:r>
              <a:rPr lang="en-IN" sz="2600" b="1" dirty="0" err="1" smtClean="0">
                <a:solidFill>
                  <a:srgbClr val="00B0F0"/>
                </a:solidFill>
              </a:rPr>
              <a:t>parentWindow</a:t>
            </a:r>
            <a:r>
              <a:rPr lang="en-IN" sz="2600" b="1" dirty="0" smtClean="0"/>
              <a:t>, </a:t>
            </a:r>
            <a:r>
              <a:rPr lang="en-IN" sz="2600" b="1" dirty="0" smtClean="0">
                <a:solidFill>
                  <a:srgbClr val="FF0000"/>
                </a:solidFill>
              </a:rPr>
              <a:t>String</a:t>
            </a:r>
            <a:r>
              <a:rPr lang="en-IN" sz="2600" b="1" dirty="0" smtClean="0"/>
              <a:t> </a:t>
            </a:r>
            <a:r>
              <a:rPr lang="en-IN" sz="2600" b="1" dirty="0" smtClean="0">
                <a:solidFill>
                  <a:srgbClr val="00B0F0"/>
                </a:solidFill>
              </a:rPr>
              <a:t>title</a:t>
            </a:r>
            <a:r>
              <a:rPr lang="en-IN" sz="2600" b="1" dirty="0" smtClean="0">
                <a:solidFill>
                  <a:srgbClr val="0033CC"/>
                </a:solidFill>
              </a:rPr>
              <a:t>)</a:t>
            </a:r>
            <a:endParaRPr lang="en-IN" sz="2600" dirty="0" smtClean="0">
              <a:solidFill>
                <a:srgbClr val="0033CC"/>
              </a:solidFill>
            </a:endParaRPr>
          </a:p>
          <a:p>
            <a:pPr fontAlgn="t">
              <a:buNone/>
            </a:pPr>
            <a:r>
              <a:rPr lang="en-IN" sz="2600" dirty="0" smtClean="0"/>
              <a:t>	Constructs an initially invisible, modeless Dialog with the specified </a:t>
            </a:r>
            <a:r>
              <a:rPr lang="en-IN" sz="2600" dirty="0" err="1" smtClean="0"/>
              <a:t>parentWindow</a:t>
            </a:r>
            <a:r>
              <a:rPr lang="en-IN" sz="2600" dirty="0" smtClean="0"/>
              <a:t> Frame and title.</a:t>
            </a:r>
          </a:p>
          <a:p>
            <a:pPr fontAlgn="t">
              <a:buNone/>
            </a:pPr>
            <a:endParaRPr lang="en-IN" sz="1400" dirty="0" smtClean="0"/>
          </a:p>
          <a:p>
            <a:pPr fontAlgn="t">
              <a:buNone/>
            </a:pPr>
            <a:r>
              <a:rPr lang="en-IN" sz="2600" b="1" dirty="0" smtClean="0">
                <a:solidFill>
                  <a:srgbClr val="0033CC"/>
                </a:solidFill>
              </a:rPr>
              <a:t>Dialog(</a:t>
            </a:r>
            <a:r>
              <a:rPr lang="en-IN" sz="2600" b="1" dirty="0" smtClean="0">
                <a:solidFill>
                  <a:srgbClr val="FF0000"/>
                </a:solidFill>
              </a:rPr>
              <a:t>Frame</a:t>
            </a:r>
            <a:r>
              <a:rPr lang="en-IN" sz="2600" b="1" dirty="0" smtClean="0"/>
              <a:t> </a:t>
            </a:r>
            <a:r>
              <a:rPr lang="en-IN" sz="2600" b="1" dirty="0" err="1" smtClean="0">
                <a:solidFill>
                  <a:srgbClr val="00B0F0"/>
                </a:solidFill>
              </a:rPr>
              <a:t>parentWindow</a:t>
            </a:r>
            <a:r>
              <a:rPr lang="en-IN" sz="2600" b="1" dirty="0" smtClean="0"/>
              <a:t>, </a:t>
            </a:r>
            <a:r>
              <a:rPr lang="en-IN" sz="2600" b="1" dirty="0" smtClean="0">
                <a:solidFill>
                  <a:srgbClr val="FF0000"/>
                </a:solidFill>
              </a:rPr>
              <a:t>String</a:t>
            </a:r>
            <a:r>
              <a:rPr lang="en-IN" sz="2600" b="1" dirty="0" smtClean="0"/>
              <a:t> </a:t>
            </a:r>
            <a:r>
              <a:rPr lang="en-IN" sz="2600" b="1" dirty="0" smtClean="0">
                <a:solidFill>
                  <a:srgbClr val="00B0F0"/>
                </a:solidFill>
              </a:rPr>
              <a:t>title</a:t>
            </a:r>
            <a:r>
              <a:rPr lang="en-IN" sz="2600" b="1" dirty="0" smtClean="0"/>
              <a:t>, </a:t>
            </a:r>
            <a:r>
              <a:rPr lang="en-IN" sz="2600" b="1" dirty="0" err="1" smtClean="0">
                <a:solidFill>
                  <a:srgbClr val="FF0000"/>
                </a:solidFill>
              </a:rPr>
              <a:t>boolean</a:t>
            </a:r>
            <a:r>
              <a:rPr lang="en-IN" sz="2600" b="1" dirty="0" smtClean="0"/>
              <a:t> </a:t>
            </a:r>
            <a:r>
              <a:rPr lang="en-IN" sz="2600" b="1" dirty="0" smtClean="0">
                <a:solidFill>
                  <a:srgbClr val="00B0F0"/>
                </a:solidFill>
              </a:rPr>
              <a:t>modal</a:t>
            </a:r>
            <a:r>
              <a:rPr lang="en-IN" sz="2600" b="1" dirty="0" smtClean="0">
                <a:solidFill>
                  <a:srgbClr val="0033CC"/>
                </a:solidFill>
              </a:rPr>
              <a:t>)</a:t>
            </a:r>
            <a:endParaRPr lang="en-IN" sz="2600" dirty="0" smtClean="0">
              <a:solidFill>
                <a:srgbClr val="0033CC"/>
              </a:solidFill>
            </a:endParaRPr>
          </a:p>
          <a:p>
            <a:pPr fontAlgn="t">
              <a:buNone/>
            </a:pPr>
            <a:r>
              <a:rPr lang="en-IN" sz="2600" dirty="0" smtClean="0"/>
              <a:t>	Constructs an initially invisible Dialog with the specified </a:t>
            </a:r>
            <a:r>
              <a:rPr lang="en-IN" sz="2600" dirty="0" err="1" smtClean="0"/>
              <a:t>parentWindow</a:t>
            </a:r>
            <a:r>
              <a:rPr lang="en-IN" sz="2600" dirty="0" smtClean="0"/>
              <a:t> Frame, title and modality.</a:t>
            </a:r>
            <a:endParaRPr lang="en-IN" sz="2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Methods for Dialog Box</a:t>
            </a:r>
            <a:endParaRPr lang="en-IN" b="1" dirty="0" smtClean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42984"/>
            <a:ext cx="8501090" cy="5715016"/>
          </a:xfrm>
        </p:spPr>
        <p:txBody>
          <a:bodyPr>
            <a:normAutofit fontScale="85000" lnSpcReduction="10000"/>
          </a:bodyPr>
          <a:lstStyle/>
          <a:p>
            <a:pPr fontAlgn="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String</a:t>
            </a:r>
            <a:r>
              <a:rPr lang="en-IN" b="1" dirty="0" smtClean="0"/>
              <a:t> </a:t>
            </a:r>
            <a:r>
              <a:rPr lang="en-IN" b="1" dirty="0" err="1" smtClean="0">
                <a:solidFill>
                  <a:srgbClr val="0033CC"/>
                </a:solidFill>
              </a:rPr>
              <a:t>getTitle</a:t>
            </a:r>
            <a:r>
              <a:rPr lang="en-IN" b="1" dirty="0" smtClean="0">
                <a:solidFill>
                  <a:srgbClr val="0033CC"/>
                </a:solidFill>
              </a:rPr>
              <a:t>()</a:t>
            </a:r>
            <a:endParaRPr lang="en-IN" dirty="0" smtClean="0">
              <a:solidFill>
                <a:srgbClr val="0033CC"/>
              </a:solidFill>
            </a:endParaRPr>
          </a:p>
          <a:p>
            <a:pPr fontAlgn="t">
              <a:buNone/>
            </a:pPr>
            <a:r>
              <a:rPr lang="en-IN" dirty="0" smtClean="0"/>
              <a:t>	-Gets the title of the dialog.</a:t>
            </a:r>
          </a:p>
          <a:p>
            <a:pPr fontAlgn="t">
              <a:buNone/>
            </a:pPr>
            <a:r>
              <a:rPr lang="en-IN" sz="3100" b="1" dirty="0" smtClean="0">
                <a:solidFill>
                  <a:srgbClr val="FF0000"/>
                </a:solidFill>
              </a:rPr>
              <a:t>void</a:t>
            </a:r>
            <a:r>
              <a:rPr lang="en-IN" b="1" dirty="0" smtClean="0"/>
              <a:t> </a:t>
            </a:r>
            <a:r>
              <a:rPr lang="en-IN" sz="3100" b="1" dirty="0" err="1" smtClean="0">
                <a:solidFill>
                  <a:srgbClr val="0033CC"/>
                </a:solidFill>
              </a:rPr>
              <a:t>setTitle</a:t>
            </a:r>
            <a:r>
              <a:rPr lang="en-IN" sz="3100" b="1" dirty="0" smtClean="0">
                <a:solidFill>
                  <a:srgbClr val="0033CC"/>
                </a:solidFill>
              </a:rPr>
              <a:t>(</a:t>
            </a:r>
            <a:r>
              <a:rPr lang="en-IN" sz="3100" b="1" dirty="0" smtClean="0">
                <a:solidFill>
                  <a:srgbClr val="FF0000"/>
                </a:solidFill>
              </a:rPr>
              <a:t>String</a:t>
            </a:r>
            <a:r>
              <a:rPr lang="en-IN" sz="3100" b="1" dirty="0" smtClean="0">
                <a:solidFill>
                  <a:srgbClr val="0033CC"/>
                </a:solidFill>
              </a:rPr>
              <a:t> </a:t>
            </a:r>
            <a:r>
              <a:rPr lang="en-IN" sz="3100" b="1" dirty="0" smtClean="0">
                <a:solidFill>
                  <a:srgbClr val="00B0F0"/>
                </a:solidFill>
              </a:rPr>
              <a:t>title</a:t>
            </a:r>
            <a:r>
              <a:rPr lang="en-IN" sz="3100" b="1" dirty="0" smtClean="0">
                <a:solidFill>
                  <a:srgbClr val="0033CC"/>
                </a:solidFill>
              </a:rPr>
              <a:t>)</a:t>
            </a:r>
          </a:p>
          <a:p>
            <a:pPr fontAlgn="t">
              <a:buNone/>
            </a:pPr>
            <a:r>
              <a:rPr lang="en-IN" dirty="0" smtClean="0"/>
              <a:t>	-Sets the title of the Dialog.</a:t>
            </a:r>
          </a:p>
          <a:p>
            <a:pPr fontAlgn="t">
              <a:buNone/>
            </a:pPr>
            <a:r>
              <a:rPr lang="en-IN" sz="3100" b="1" dirty="0" err="1" smtClean="0">
                <a:solidFill>
                  <a:srgbClr val="FF0000"/>
                </a:solidFill>
              </a:rPr>
              <a:t>boolean</a:t>
            </a:r>
            <a:r>
              <a:rPr lang="en-IN" b="1" dirty="0" smtClean="0"/>
              <a:t> </a:t>
            </a:r>
            <a:r>
              <a:rPr lang="en-IN" sz="3100" b="1" dirty="0" err="1" smtClean="0">
                <a:solidFill>
                  <a:srgbClr val="0033CC"/>
                </a:solidFill>
              </a:rPr>
              <a:t>isModal</a:t>
            </a:r>
            <a:r>
              <a:rPr lang="en-IN" sz="3100" b="1" dirty="0" smtClean="0">
                <a:solidFill>
                  <a:srgbClr val="0033CC"/>
                </a:solidFill>
              </a:rPr>
              <a:t>()</a:t>
            </a:r>
          </a:p>
          <a:p>
            <a:pPr fontAlgn="t">
              <a:buNone/>
            </a:pPr>
            <a:r>
              <a:rPr lang="en-IN" dirty="0" smtClean="0"/>
              <a:t>	-Indicates whether the dialog is modal.</a:t>
            </a:r>
          </a:p>
          <a:p>
            <a:pPr>
              <a:buNone/>
            </a:pPr>
            <a:r>
              <a:rPr lang="en-IN" sz="3100" b="1" dirty="0" smtClean="0">
                <a:solidFill>
                  <a:srgbClr val="FF0000"/>
                </a:solidFill>
              </a:rPr>
              <a:t>void</a:t>
            </a:r>
            <a:r>
              <a:rPr lang="en-IN" b="1" dirty="0" smtClean="0"/>
              <a:t> </a:t>
            </a:r>
            <a:r>
              <a:rPr lang="en-IN" sz="3100" b="1" dirty="0" err="1" smtClean="0">
                <a:solidFill>
                  <a:srgbClr val="0033CC"/>
                </a:solidFill>
              </a:rPr>
              <a:t>setModal</a:t>
            </a:r>
            <a:r>
              <a:rPr lang="en-IN" sz="3100" b="1" dirty="0" smtClean="0">
                <a:solidFill>
                  <a:srgbClr val="0033CC"/>
                </a:solidFill>
              </a:rPr>
              <a:t>(</a:t>
            </a:r>
            <a:r>
              <a:rPr lang="en-IN" sz="3100" b="1" dirty="0" err="1" smtClean="0">
                <a:solidFill>
                  <a:srgbClr val="FF0000"/>
                </a:solidFill>
              </a:rPr>
              <a:t>boolean</a:t>
            </a:r>
            <a:r>
              <a:rPr lang="en-IN" sz="3100" b="1" dirty="0" smtClean="0">
                <a:solidFill>
                  <a:srgbClr val="0033CC"/>
                </a:solidFill>
              </a:rPr>
              <a:t> </a:t>
            </a:r>
            <a:r>
              <a:rPr lang="en-IN" sz="3100" b="1" dirty="0" smtClean="0">
                <a:solidFill>
                  <a:srgbClr val="00B0F0"/>
                </a:solidFill>
              </a:rPr>
              <a:t>modal</a:t>
            </a:r>
            <a:r>
              <a:rPr lang="en-IN" sz="3100" b="1" dirty="0" smtClean="0">
                <a:solidFill>
                  <a:srgbClr val="0033CC"/>
                </a:solidFill>
              </a:rPr>
              <a:t>)</a:t>
            </a:r>
          </a:p>
          <a:p>
            <a:pPr>
              <a:buNone/>
            </a:pPr>
            <a:r>
              <a:rPr lang="en-IN" dirty="0" smtClean="0"/>
              <a:t>	-Specifies whether this dialog should be modal.</a:t>
            </a:r>
          </a:p>
          <a:p>
            <a:pPr fontAlgn="t">
              <a:buNone/>
            </a:pPr>
            <a:r>
              <a:rPr lang="en-IN" sz="3100" b="1" dirty="0" err="1" smtClean="0">
                <a:solidFill>
                  <a:srgbClr val="FF0000"/>
                </a:solidFill>
              </a:rPr>
              <a:t>boolean</a:t>
            </a:r>
            <a:r>
              <a:rPr lang="en-IN" b="1" dirty="0" smtClean="0"/>
              <a:t> </a:t>
            </a:r>
            <a:r>
              <a:rPr lang="en-IN" sz="3100" b="1" dirty="0" err="1" smtClean="0">
                <a:solidFill>
                  <a:srgbClr val="0033CC"/>
                </a:solidFill>
              </a:rPr>
              <a:t>isResizable</a:t>
            </a:r>
            <a:r>
              <a:rPr lang="en-IN" sz="3100" b="1" dirty="0" smtClean="0">
                <a:solidFill>
                  <a:srgbClr val="0033CC"/>
                </a:solidFill>
              </a:rPr>
              <a:t>()</a:t>
            </a:r>
          </a:p>
          <a:p>
            <a:pPr fontAlgn="t">
              <a:buNone/>
            </a:pPr>
            <a:r>
              <a:rPr lang="en-IN" dirty="0" smtClean="0"/>
              <a:t>	-Indicates whether this dialog is resizable by the user.</a:t>
            </a:r>
          </a:p>
          <a:p>
            <a:pPr fontAlgn="t">
              <a:buNone/>
            </a:pPr>
            <a:r>
              <a:rPr lang="en-IN" sz="3100" b="1" dirty="0" smtClean="0">
                <a:solidFill>
                  <a:srgbClr val="FF0000"/>
                </a:solidFill>
              </a:rPr>
              <a:t>void </a:t>
            </a:r>
            <a:r>
              <a:rPr lang="en-IN" sz="3100" b="1" dirty="0" err="1" smtClean="0">
                <a:solidFill>
                  <a:srgbClr val="0033CC"/>
                </a:solidFill>
              </a:rPr>
              <a:t>setResizable</a:t>
            </a:r>
            <a:r>
              <a:rPr lang="en-IN" sz="3100" b="1" dirty="0" smtClean="0">
                <a:solidFill>
                  <a:srgbClr val="0033CC"/>
                </a:solidFill>
              </a:rPr>
              <a:t>(</a:t>
            </a:r>
            <a:r>
              <a:rPr lang="en-IN" sz="3100" b="1" dirty="0" err="1" smtClean="0">
                <a:solidFill>
                  <a:srgbClr val="FF0000"/>
                </a:solidFill>
              </a:rPr>
              <a:t>boolean</a:t>
            </a:r>
            <a:r>
              <a:rPr lang="en-IN" sz="3100" b="1" dirty="0" smtClean="0">
                <a:solidFill>
                  <a:srgbClr val="0033CC"/>
                </a:solidFill>
              </a:rPr>
              <a:t> </a:t>
            </a:r>
            <a:r>
              <a:rPr lang="en-IN" sz="3100" b="1" dirty="0" smtClean="0">
                <a:solidFill>
                  <a:srgbClr val="00B0F0"/>
                </a:solidFill>
              </a:rPr>
              <a:t>resizable</a:t>
            </a:r>
            <a:r>
              <a:rPr lang="en-IN" sz="3100" b="1" dirty="0" smtClean="0">
                <a:solidFill>
                  <a:srgbClr val="0033CC"/>
                </a:solidFill>
              </a:rPr>
              <a:t>)</a:t>
            </a:r>
          </a:p>
          <a:p>
            <a:pPr fontAlgn="t">
              <a:buNone/>
            </a:pPr>
            <a:r>
              <a:rPr lang="en-IN" dirty="0" smtClean="0"/>
              <a:t>	-Sets whether this dialog is resizable by the user.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620688"/>
            <a:ext cx="55446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/>
              <a:t>import</a:t>
            </a:r>
            <a:r>
              <a:rPr lang="en-IN" dirty="0"/>
              <a:t> </a:t>
            </a:r>
            <a:r>
              <a:rPr lang="en-IN" dirty="0" err="1"/>
              <a:t>java.awt</a:t>
            </a:r>
            <a:r>
              <a:rPr lang="en-IN" dirty="0"/>
              <a:t>.*;  </a:t>
            </a:r>
          </a:p>
          <a:p>
            <a:r>
              <a:rPr lang="en-IN" b="1" dirty="0"/>
              <a:t>import</a:t>
            </a:r>
            <a:r>
              <a:rPr lang="en-IN" dirty="0"/>
              <a:t> </a:t>
            </a:r>
            <a:r>
              <a:rPr lang="en-IN" dirty="0" err="1"/>
              <a:t>java.awt.event</a:t>
            </a:r>
            <a:r>
              <a:rPr lang="en-IN" dirty="0"/>
              <a:t>.*;  </a:t>
            </a:r>
          </a:p>
          <a:p>
            <a:r>
              <a:rPr lang="en-IN" b="1" dirty="0"/>
              <a:t>public</a:t>
            </a:r>
            <a:r>
              <a:rPr lang="en-IN" dirty="0"/>
              <a:t> </a:t>
            </a:r>
            <a:r>
              <a:rPr lang="en-IN" b="1" dirty="0"/>
              <a:t>class</a:t>
            </a:r>
            <a:r>
              <a:rPr lang="en-IN" dirty="0"/>
              <a:t> </a:t>
            </a:r>
            <a:r>
              <a:rPr lang="en-IN" dirty="0" err="1"/>
              <a:t>DialogExample</a:t>
            </a:r>
            <a:r>
              <a:rPr lang="en-IN" dirty="0"/>
              <a:t> {  </a:t>
            </a:r>
          </a:p>
          <a:p>
            <a:r>
              <a:rPr lang="en-IN" dirty="0"/>
              <a:t>    </a:t>
            </a:r>
            <a:r>
              <a:rPr lang="en-IN" b="1" dirty="0"/>
              <a:t>private</a:t>
            </a:r>
            <a:r>
              <a:rPr lang="en-IN" dirty="0"/>
              <a:t> </a:t>
            </a:r>
            <a:r>
              <a:rPr lang="en-IN" b="1" dirty="0"/>
              <a:t>static</a:t>
            </a:r>
            <a:r>
              <a:rPr lang="en-IN" dirty="0"/>
              <a:t> Dialog d;  </a:t>
            </a:r>
          </a:p>
          <a:p>
            <a:r>
              <a:rPr lang="en-IN" dirty="0"/>
              <a:t>    </a:t>
            </a:r>
            <a:r>
              <a:rPr lang="en-IN" dirty="0" err="1"/>
              <a:t>DialogExample</a:t>
            </a:r>
            <a:r>
              <a:rPr lang="en-IN" dirty="0"/>
              <a:t>() {  </a:t>
            </a:r>
          </a:p>
          <a:p>
            <a:r>
              <a:rPr lang="en-IN" dirty="0"/>
              <a:t>        Frame f= </a:t>
            </a:r>
            <a:r>
              <a:rPr lang="en-IN" b="1" dirty="0"/>
              <a:t>new</a:t>
            </a:r>
            <a:r>
              <a:rPr lang="en-IN" dirty="0"/>
              <a:t> Frame();  </a:t>
            </a:r>
          </a:p>
          <a:p>
            <a:r>
              <a:rPr lang="en-IN" dirty="0"/>
              <a:t>        d = </a:t>
            </a:r>
            <a:r>
              <a:rPr lang="en-IN" b="1" dirty="0"/>
              <a:t>new</a:t>
            </a:r>
            <a:r>
              <a:rPr lang="en-IN" dirty="0"/>
              <a:t> Dialog(f , "Dialog Example", </a:t>
            </a:r>
            <a:r>
              <a:rPr lang="en-IN" b="1" dirty="0"/>
              <a:t>true</a:t>
            </a:r>
            <a:r>
              <a:rPr lang="en-IN" dirty="0"/>
              <a:t>);  </a:t>
            </a:r>
          </a:p>
          <a:p>
            <a:r>
              <a:rPr lang="en-IN" dirty="0"/>
              <a:t>        </a:t>
            </a:r>
            <a:r>
              <a:rPr lang="en-IN" dirty="0" err="1"/>
              <a:t>d.setLayout</a:t>
            </a:r>
            <a:r>
              <a:rPr lang="en-IN" dirty="0"/>
              <a:t>( </a:t>
            </a:r>
            <a:r>
              <a:rPr lang="en-IN" b="1" dirty="0"/>
              <a:t>new</a:t>
            </a:r>
            <a:r>
              <a:rPr lang="en-IN" dirty="0"/>
              <a:t> </a:t>
            </a:r>
            <a:r>
              <a:rPr lang="en-IN" dirty="0" err="1"/>
              <a:t>FlowLayout</a:t>
            </a:r>
            <a:r>
              <a:rPr lang="en-IN" dirty="0"/>
              <a:t>() );  </a:t>
            </a:r>
          </a:p>
          <a:p>
            <a:r>
              <a:rPr lang="en-IN" dirty="0"/>
              <a:t>        Button b = </a:t>
            </a:r>
            <a:r>
              <a:rPr lang="en-IN" b="1" dirty="0"/>
              <a:t>new</a:t>
            </a:r>
            <a:r>
              <a:rPr lang="en-IN" dirty="0"/>
              <a:t> Button ("OK");  </a:t>
            </a:r>
          </a:p>
          <a:p>
            <a:r>
              <a:rPr lang="en-IN" dirty="0"/>
              <a:t>      </a:t>
            </a:r>
            <a:r>
              <a:rPr lang="en-IN" dirty="0" smtClean="0"/>
              <a:t>/*</a:t>
            </a:r>
            <a:r>
              <a:rPr lang="en-IN" dirty="0"/>
              <a:t>  </a:t>
            </a:r>
            <a:r>
              <a:rPr lang="en-IN" dirty="0" err="1"/>
              <a:t>b.addActionListener</a:t>
            </a:r>
            <a:r>
              <a:rPr lang="en-IN" dirty="0"/>
              <a:t> ( </a:t>
            </a:r>
            <a:r>
              <a:rPr lang="en-IN" b="1" dirty="0"/>
              <a:t>new</a:t>
            </a:r>
            <a:r>
              <a:rPr lang="en-IN" dirty="0"/>
              <a:t> </a:t>
            </a:r>
            <a:r>
              <a:rPr lang="en-IN" dirty="0" err="1"/>
              <a:t>ActionListener</a:t>
            </a:r>
            <a:r>
              <a:rPr lang="en-IN" dirty="0"/>
              <a:t>()  </a:t>
            </a:r>
          </a:p>
          <a:p>
            <a:r>
              <a:rPr lang="en-IN" dirty="0"/>
              <a:t>        {  </a:t>
            </a:r>
          </a:p>
          <a:p>
            <a:r>
              <a:rPr lang="en-IN" dirty="0"/>
              <a:t>            </a:t>
            </a:r>
            <a:r>
              <a:rPr lang="en-IN" b="1" dirty="0"/>
              <a:t>public</a:t>
            </a:r>
            <a:r>
              <a:rPr lang="en-IN" dirty="0"/>
              <a:t> </a:t>
            </a:r>
            <a:r>
              <a:rPr lang="en-IN" b="1" dirty="0"/>
              <a:t>void</a:t>
            </a:r>
            <a:r>
              <a:rPr lang="en-IN" dirty="0"/>
              <a:t> </a:t>
            </a:r>
            <a:r>
              <a:rPr lang="en-IN" dirty="0" err="1"/>
              <a:t>actionPerformed</a:t>
            </a:r>
            <a:r>
              <a:rPr lang="en-IN" dirty="0"/>
              <a:t>( </a:t>
            </a:r>
            <a:r>
              <a:rPr lang="en-IN" dirty="0" err="1"/>
              <a:t>ActionEvent</a:t>
            </a:r>
            <a:r>
              <a:rPr lang="en-IN" dirty="0"/>
              <a:t> e )  </a:t>
            </a:r>
          </a:p>
          <a:p>
            <a:r>
              <a:rPr lang="en-IN" dirty="0"/>
              <a:t>            {  </a:t>
            </a:r>
          </a:p>
          <a:p>
            <a:r>
              <a:rPr lang="en-IN" dirty="0"/>
              <a:t>                </a:t>
            </a:r>
            <a:r>
              <a:rPr lang="en-IN" dirty="0" err="1"/>
              <a:t>DialogExample.d.setVisible</a:t>
            </a:r>
            <a:r>
              <a:rPr lang="en-IN" dirty="0"/>
              <a:t>(</a:t>
            </a:r>
            <a:r>
              <a:rPr lang="en-IN" b="1" dirty="0"/>
              <a:t>false</a:t>
            </a:r>
            <a:r>
              <a:rPr lang="en-IN" dirty="0"/>
              <a:t>);  </a:t>
            </a:r>
          </a:p>
          <a:p>
            <a:r>
              <a:rPr lang="en-IN" dirty="0"/>
              <a:t>            }  </a:t>
            </a:r>
          </a:p>
          <a:p>
            <a:r>
              <a:rPr lang="en-IN" dirty="0"/>
              <a:t>        }); </a:t>
            </a:r>
            <a:r>
              <a:rPr lang="en-IN" dirty="0" smtClean="0"/>
              <a:t>*/</a:t>
            </a:r>
            <a:r>
              <a:rPr lang="en-IN" dirty="0"/>
              <a:t> </a:t>
            </a:r>
          </a:p>
          <a:p>
            <a:r>
              <a:rPr lang="en-IN" dirty="0"/>
              <a:t>        </a:t>
            </a:r>
            <a:r>
              <a:rPr lang="en-IN" dirty="0" err="1"/>
              <a:t>d.add</a:t>
            </a:r>
            <a:r>
              <a:rPr lang="en-IN" dirty="0"/>
              <a:t>( </a:t>
            </a:r>
            <a:r>
              <a:rPr lang="en-IN" b="1" dirty="0"/>
              <a:t>new</a:t>
            </a:r>
            <a:r>
              <a:rPr lang="en-IN" dirty="0"/>
              <a:t> Label ("Click button to continue."));  </a:t>
            </a:r>
          </a:p>
          <a:p>
            <a:r>
              <a:rPr lang="en-IN" dirty="0"/>
              <a:t>        </a:t>
            </a:r>
            <a:r>
              <a:rPr lang="en-IN" dirty="0" err="1"/>
              <a:t>d.add</a:t>
            </a:r>
            <a:r>
              <a:rPr lang="en-IN" dirty="0"/>
              <a:t>(b);   </a:t>
            </a:r>
          </a:p>
          <a:p>
            <a:r>
              <a:rPr lang="en-IN" dirty="0"/>
              <a:t>        </a:t>
            </a:r>
            <a:r>
              <a:rPr lang="en-IN" dirty="0" err="1"/>
              <a:t>d.setSize</a:t>
            </a:r>
            <a:r>
              <a:rPr lang="en-IN" dirty="0"/>
              <a:t>(300,300);    </a:t>
            </a:r>
          </a:p>
          <a:p>
            <a:r>
              <a:rPr lang="en-IN" dirty="0"/>
              <a:t>        </a:t>
            </a:r>
            <a:r>
              <a:rPr lang="en-IN" dirty="0" err="1"/>
              <a:t>d.setVisible</a:t>
            </a:r>
            <a:r>
              <a:rPr lang="en-IN" dirty="0"/>
              <a:t>(</a:t>
            </a:r>
            <a:r>
              <a:rPr lang="en-IN" b="1" dirty="0"/>
              <a:t>true</a:t>
            </a:r>
            <a:r>
              <a:rPr lang="en-IN" dirty="0"/>
              <a:t>);  </a:t>
            </a:r>
          </a:p>
          <a:p>
            <a:r>
              <a:rPr lang="en-IN" dirty="0"/>
              <a:t>    }   </a:t>
            </a:r>
          </a:p>
        </p:txBody>
      </p:sp>
      <p:sp>
        <p:nvSpPr>
          <p:cNvPr id="5" name="Rectangle 4"/>
          <p:cNvSpPr/>
          <p:nvPr/>
        </p:nvSpPr>
        <p:spPr>
          <a:xfrm>
            <a:off x="5303734" y="583520"/>
            <a:ext cx="3816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  </a:t>
            </a:r>
            <a:r>
              <a:rPr lang="en-IN" b="1" dirty="0"/>
              <a:t>public</a:t>
            </a:r>
            <a:r>
              <a:rPr lang="en-IN" dirty="0"/>
              <a:t> </a:t>
            </a:r>
            <a:r>
              <a:rPr lang="en-IN" b="1" dirty="0"/>
              <a:t>static</a:t>
            </a:r>
            <a:r>
              <a:rPr lang="en-IN" dirty="0"/>
              <a:t> </a:t>
            </a:r>
            <a:r>
              <a:rPr lang="en-IN" b="1" dirty="0"/>
              <a:t>void</a:t>
            </a:r>
            <a:r>
              <a:rPr lang="en-IN" dirty="0"/>
              <a:t> main(String </a:t>
            </a:r>
            <a:r>
              <a:rPr lang="en-IN" dirty="0" err="1"/>
              <a:t>args</a:t>
            </a:r>
            <a:r>
              <a:rPr lang="en-IN" dirty="0"/>
              <a:t>[])  </a:t>
            </a:r>
          </a:p>
          <a:p>
            <a:r>
              <a:rPr lang="en-IN" dirty="0"/>
              <a:t>    {  </a:t>
            </a:r>
          </a:p>
          <a:p>
            <a:r>
              <a:rPr lang="en-IN" dirty="0"/>
              <a:t>        </a:t>
            </a:r>
            <a:r>
              <a:rPr lang="en-IN" b="1" dirty="0"/>
              <a:t>new</a:t>
            </a:r>
            <a:r>
              <a:rPr lang="en-IN" dirty="0"/>
              <a:t> </a:t>
            </a:r>
            <a:r>
              <a:rPr lang="en-IN" dirty="0" err="1"/>
              <a:t>DialogExample</a:t>
            </a:r>
            <a:r>
              <a:rPr lang="en-IN" dirty="0"/>
              <a:t>();  </a:t>
            </a:r>
          </a:p>
          <a:p>
            <a:r>
              <a:rPr lang="en-IN" dirty="0"/>
              <a:t>    }  </a:t>
            </a:r>
          </a:p>
          <a:p>
            <a:r>
              <a:rPr lang="en-IN" dirty="0"/>
              <a:t>} </a:t>
            </a:r>
          </a:p>
        </p:txBody>
      </p:sp>
      <p:pic>
        <p:nvPicPr>
          <p:cNvPr id="1026" name="Picture 2" descr="java awt Dialog exampl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361669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646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3399"/>
                </a:solidFill>
                <a:latin typeface="Cambria" pitchFamily="18" charset="0"/>
              </a:rPr>
              <a:t>FileDialog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3600" dirty="0" smtClean="0"/>
              <a:t>	FileDialog control represents a dialog window from which the user can select a file. To display a file dialog, you must instantiate an object of type FileDialog.</a:t>
            </a:r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Constructors for </a:t>
            </a:r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FileDialog</a:t>
            </a:r>
            <a:endParaRPr lang="en-IN" b="1" dirty="0" smtClean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5643578"/>
          </a:xfrm>
        </p:spPr>
        <p:txBody>
          <a:bodyPr>
            <a:normAutofit lnSpcReduction="10000"/>
          </a:bodyPr>
          <a:lstStyle/>
          <a:p>
            <a:pPr fontAlgn="t">
              <a:buNone/>
            </a:pPr>
            <a:r>
              <a:rPr lang="en-IN" b="1" dirty="0" err="1" smtClean="0">
                <a:solidFill>
                  <a:srgbClr val="0033CC"/>
                </a:solidFill>
              </a:rPr>
              <a:t>FileDialog</a:t>
            </a:r>
            <a:r>
              <a:rPr lang="en-IN" b="1" dirty="0" smtClean="0">
                <a:solidFill>
                  <a:srgbClr val="0033CC"/>
                </a:solidFill>
              </a:rPr>
              <a:t>(</a:t>
            </a:r>
            <a:r>
              <a:rPr lang="en-IN" b="1" dirty="0" smtClean="0">
                <a:solidFill>
                  <a:srgbClr val="FF0000"/>
                </a:solidFill>
              </a:rPr>
              <a:t>Frame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parent</a:t>
            </a:r>
            <a:r>
              <a:rPr lang="en-IN" b="1" dirty="0" smtClean="0">
                <a:solidFill>
                  <a:srgbClr val="0033CC"/>
                </a:solidFill>
              </a:rPr>
              <a:t>)</a:t>
            </a:r>
            <a:endParaRPr lang="en-IN" dirty="0" smtClean="0">
              <a:solidFill>
                <a:srgbClr val="0033CC"/>
              </a:solidFill>
            </a:endParaRPr>
          </a:p>
          <a:p>
            <a:pPr fontAlgn="t">
              <a:buNone/>
            </a:pPr>
            <a:r>
              <a:rPr lang="en-IN" dirty="0" smtClean="0"/>
              <a:t>	Creates a file dialog for loading a file.</a:t>
            </a:r>
          </a:p>
          <a:p>
            <a:pPr fontAlgn="t">
              <a:buNone/>
            </a:pPr>
            <a:r>
              <a:rPr lang="en-IN" b="1" dirty="0" err="1" smtClean="0">
                <a:solidFill>
                  <a:srgbClr val="0033CC"/>
                </a:solidFill>
              </a:rPr>
              <a:t>FileDialog</a:t>
            </a:r>
            <a:r>
              <a:rPr lang="en-IN" b="1" dirty="0" smtClean="0">
                <a:solidFill>
                  <a:srgbClr val="0033CC"/>
                </a:solidFill>
              </a:rPr>
              <a:t>(</a:t>
            </a:r>
            <a:r>
              <a:rPr lang="en-IN" b="1" dirty="0" smtClean="0">
                <a:solidFill>
                  <a:srgbClr val="FF0000"/>
                </a:solidFill>
              </a:rPr>
              <a:t>Frame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parent</a:t>
            </a:r>
            <a:r>
              <a:rPr lang="en-IN" b="1" dirty="0" smtClean="0">
                <a:solidFill>
                  <a:srgbClr val="0033CC"/>
                </a:solidFill>
              </a:rPr>
              <a:t>, </a:t>
            </a:r>
            <a:r>
              <a:rPr lang="en-IN" b="1" dirty="0" smtClean="0">
                <a:solidFill>
                  <a:srgbClr val="FF0000"/>
                </a:solidFill>
              </a:rPr>
              <a:t>String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title</a:t>
            </a:r>
            <a:r>
              <a:rPr lang="en-IN" b="1" dirty="0" smtClean="0">
                <a:solidFill>
                  <a:srgbClr val="0033CC"/>
                </a:solidFill>
              </a:rPr>
              <a:t>)</a:t>
            </a:r>
          </a:p>
          <a:p>
            <a:pPr fontAlgn="t">
              <a:buNone/>
            </a:pPr>
            <a:r>
              <a:rPr lang="en-IN" dirty="0" smtClean="0"/>
              <a:t>	Creates a file dialog window with the specified title for loading a file.</a:t>
            </a:r>
          </a:p>
          <a:p>
            <a:pPr fontAlgn="t">
              <a:buNone/>
            </a:pPr>
            <a:r>
              <a:rPr lang="en-IN" b="1" dirty="0" err="1" smtClean="0">
                <a:solidFill>
                  <a:srgbClr val="0033CC"/>
                </a:solidFill>
              </a:rPr>
              <a:t>FileDialog</a:t>
            </a:r>
            <a:r>
              <a:rPr lang="en-IN" b="1" dirty="0" smtClean="0">
                <a:solidFill>
                  <a:srgbClr val="0033CC"/>
                </a:solidFill>
              </a:rPr>
              <a:t>(</a:t>
            </a:r>
            <a:r>
              <a:rPr lang="en-IN" b="1" dirty="0" smtClean="0">
                <a:solidFill>
                  <a:srgbClr val="FF0000"/>
                </a:solidFill>
              </a:rPr>
              <a:t>Frame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parent</a:t>
            </a:r>
            <a:r>
              <a:rPr lang="en-IN" b="1" dirty="0" smtClean="0">
                <a:solidFill>
                  <a:srgbClr val="0033CC"/>
                </a:solidFill>
              </a:rPr>
              <a:t>, </a:t>
            </a:r>
            <a:r>
              <a:rPr lang="en-IN" b="1" dirty="0" smtClean="0">
                <a:solidFill>
                  <a:srgbClr val="FF0000"/>
                </a:solidFill>
              </a:rPr>
              <a:t>String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title</a:t>
            </a:r>
            <a:r>
              <a:rPr lang="en-IN" b="1" dirty="0" smtClean="0">
                <a:solidFill>
                  <a:srgbClr val="0033CC"/>
                </a:solidFill>
              </a:rPr>
              <a:t>, </a:t>
            </a:r>
            <a:r>
              <a:rPr lang="en-IN" b="1" dirty="0" err="1" smtClean="0">
                <a:solidFill>
                  <a:srgbClr val="FF0000"/>
                </a:solidFill>
              </a:rPr>
              <a:t>int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mode</a:t>
            </a:r>
            <a:r>
              <a:rPr lang="en-IN" b="1" dirty="0" smtClean="0">
                <a:solidFill>
                  <a:srgbClr val="0033CC"/>
                </a:solidFill>
              </a:rPr>
              <a:t>)</a:t>
            </a:r>
          </a:p>
          <a:p>
            <a:pPr fontAlgn="t">
              <a:buNone/>
            </a:pPr>
            <a:r>
              <a:rPr lang="en-IN" dirty="0" smtClean="0"/>
              <a:t>	Creates a file dialog window with the specified title for loading or saving a file. If mode is </a:t>
            </a:r>
            <a:r>
              <a:rPr lang="en-IN" i="1" dirty="0" err="1" smtClean="0">
                <a:solidFill>
                  <a:schemeClr val="accent6">
                    <a:lumMod val="75000"/>
                  </a:schemeClr>
                </a:solidFill>
              </a:rPr>
              <a:t>FileDialog.LOAD</a:t>
            </a:r>
            <a:r>
              <a:rPr lang="en-IN" dirty="0" smtClean="0"/>
              <a:t> then selecting a file for reading. If mode is </a:t>
            </a:r>
            <a:r>
              <a:rPr lang="en-IN" i="1" dirty="0" err="1" smtClean="0">
                <a:solidFill>
                  <a:schemeClr val="accent6">
                    <a:lumMod val="75000"/>
                  </a:schemeClr>
                </a:solidFill>
              </a:rPr>
              <a:t>FileDialog.SAVE</a:t>
            </a:r>
            <a:r>
              <a:rPr lang="en-IN" dirty="0" smtClean="0"/>
              <a:t>, then selecting a file for writing.</a:t>
            </a:r>
          </a:p>
          <a:p>
            <a:pPr fontAlgn="t"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Methods for </a:t>
            </a:r>
            <a:r>
              <a:rPr lang="en-US" b="1" dirty="0" err="1" smtClean="0">
                <a:solidFill>
                  <a:srgbClr val="FF3399"/>
                </a:solidFill>
                <a:latin typeface="Cambria" pitchFamily="18" charset="0"/>
              </a:rPr>
              <a:t>FileDialog</a:t>
            </a:r>
            <a:endParaRPr lang="en-IN" b="1" dirty="0" smtClean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71546"/>
            <a:ext cx="8501090" cy="5786454"/>
          </a:xfrm>
        </p:spPr>
        <p:txBody>
          <a:bodyPr/>
          <a:lstStyle/>
          <a:p>
            <a:pPr fontAlgn="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String</a:t>
            </a:r>
            <a:r>
              <a:rPr lang="en-IN" b="1" dirty="0" smtClean="0"/>
              <a:t> </a:t>
            </a:r>
            <a:r>
              <a:rPr lang="en-IN" b="1" dirty="0" err="1" smtClean="0">
                <a:solidFill>
                  <a:srgbClr val="0033CC"/>
                </a:solidFill>
              </a:rPr>
              <a:t>getDirectory</a:t>
            </a:r>
            <a:r>
              <a:rPr lang="en-IN" b="1" dirty="0" smtClean="0">
                <a:solidFill>
                  <a:srgbClr val="0033CC"/>
                </a:solidFill>
              </a:rPr>
              <a:t>()</a:t>
            </a:r>
            <a:endParaRPr lang="en-IN" dirty="0" smtClean="0">
              <a:solidFill>
                <a:srgbClr val="0033CC"/>
              </a:solidFill>
            </a:endParaRPr>
          </a:p>
          <a:p>
            <a:pPr fontAlgn="t">
              <a:buNone/>
            </a:pPr>
            <a:r>
              <a:rPr lang="en-IN" dirty="0" smtClean="0"/>
              <a:t>	Gets the directory of this file dialog.</a:t>
            </a:r>
          </a:p>
          <a:p>
            <a:pPr fontAlgn="t">
              <a:buNone/>
            </a:pPr>
            <a:r>
              <a:rPr lang="en-IN" b="1" dirty="0" smtClean="0">
                <a:solidFill>
                  <a:srgbClr val="FF0000"/>
                </a:solidFill>
              </a:rPr>
              <a:t>String</a:t>
            </a:r>
            <a:r>
              <a:rPr lang="en-IN" b="1" dirty="0" smtClean="0"/>
              <a:t> </a:t>
            </a:r>
            <a:r>
              <a:rPr lang="en-IN" b="1" dirty="0" err="1" smtClean="0">
                <a:solidFill>
                  <a:srgbClr val="0033CC"/>
                </a:solidFill>
              </a:rPr>
              <a:t>getFile</a:t>
            </a:r>
            <a:r>
              <a:rPr lang="en-IN" b="1" dirty="0" smtClean="0">
                <a:solidFill>
                  <a:srgbClr val="0033CC"/>
                </a:solidFill>
              </a:rPr>
              <a:t>()</a:t>
            </a:r>
            <a:endParaRPr lang="en-IN" dirty="0" smtClean="0">
              <a:solidFill>
                <a:srgbClr val="0033CC"/>
              </a:solidFill>
            </a:endParaRPr>
          </a:p>
          <a:p>
            <a:pPr fontAlgn="t">
              <a:buNone/>
            </a:pPr>
            <a:r>
              <a:rPr lang="en-IN" dirty="0" smtClean="0"/>
              <a:t>	Gets the selected file of this file dialog.</a:t>
            </a:r>
          </a:p>
          <a:p>
            <a:pPr>
              <a:buNone/>
            </a:pPr>
            <a:r>
              <a:rPr lang="en-IN" b="1" dirty="0" err="1" smtClean="0">
                <a:solidFill>
                  <a:srgbClr val="FF0000"/>
                </a:solidFill>
              </a:rPr>
              <a:t>int</a:t>
            </a:r>
            <a:r>
              <a:rPr lang="en-IN" b="1" dirty="0" smtClean="0"/>
              <a:t> </a:t>
            </a:r>
            <a:r>
              <a:rPr lang="en-IN" b="1" dirty="0" err="1" smtClean="0">
                <a:solidFill>
                  <a:srgbClr val="0033CC"/>
                </a:solidFill>
              </a:rPr>
              <a:t>getMode</a:t>
            </a:r>
            <a:r>
              <a:rPr lang="en-IN" b="1" dirty="0" smtClean="0">
                <a:solidFill>
                  <a:srgbClr val="0033CC"/>
                </a:solidFill>
              </a:rPr>
              <a:t>()</a:t>
            </a:r>
            <a:endParaRPr lang="en-IN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IN" dirty="0" smtClean="0"/>
              <a:t>	Indicates whether this file dialog box is for loading from a file or for saving to a file.</a:t>
            </a:r>
          </a:p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</a:rPr>
              <a:t>void</a:t>
            </a:r>
            <a:r>
              <a:rPr lang="en-IN" b="1" dirty="0" smtClean="0"/>
              <a:t> </a:t>
            </a:r>
            <a:r>
              <a:rPr lang="en-IN" b="1" dirty="0" err="1" smtClean="0">
                <a:solidFill>
                  <a:srgbClr val="0033CC"/>
                </a:solidFill>
              </a:rPr>
              <a:t>setMode</a:t>
            </a:r>
            <a:r>
              <a:rPr lang="en-IN" b="1" dirty="0" smtClean="0">
                <a:solidFill>
                  <a:srgbClr val="0033CC"/>
                </a:solidFill>
              </a:rPr>
              <a:t>(</a:t>
            </a:r>
            <a:r>
              <a:rPr lang="en-IN" b="1" dirty="0" err="1" smtClean="0">
                <a:solidFill>
                  <a:srgbClr val="FF0000"/>
                </a:solidFill>
              </a:rPr>
              <a:t>int</a:t>
            </a:r>
            <a:r>
              <a:rPr lang="en-IN" b="1" dirty="0" smtClean="0"/>
              <a:t> </a:t>
            </a:r>
            <a:r>
              <a:rPr lang="en-IN" b="1" dirty="0" smtClean="0">
                <a:solidFill>
                  <a:srgbClr val="00B0F0"/>
                </a:solidFill>
              </a:rPr>
              <a:t>mode</a:t>
            </a:r>
            <a:r>
              <a:rPr lang="en-IN" b="1" dirty="0" smtClean="0">
                <a:solidFill>
                  <a:srgbClr val="0033CC"/>
                </a:solidFill>
              </a:rPr>
              <a:t>)</a:t>
            </a:r>
            <a:endParaRPr lang="en-IN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IN" dirty="0" smtClean="0"/>
              <a:t>	Sets the mode of the file dialog.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14290"/>
            <a:ext cx="8501090" cy="66437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     A </a:t>
            </a:r>
            <a:r>
              <a:rPr lang="en-US" dirty="0"/>
              <a:t>top-level window can have a menu bar associated with it. </a:t>
            </a:r>
            <a:r>
              <a:rPr lang="en-US" dirty="0" smtClean="0"/>
              <a:t>This is </a:t>
            </a:r>
            <a:r>
              <a:rPr lang="en-US" dirty="0"/>
              <a:t>implemented </a:t>
            </a:r>
            <a:r>
              <a:rPr lang="en-US" dirty="0" smtClean="0"/>
              <a:t>by </a:t>
            </a:r>
            <a:r>
              <a:rPr lang="en-US" dirty="0"/>
              <a:t>the following classes: </a:t>
            </a:r>
            <a:r>
              <a:rPr lang="en-US" dirty="0" err="1">
                <a:solidFill>
                  <a:srgbClr val="FF0000"/>
                </a:solidFill>
              </a:rPr>
              <a:t>MenuBar</a:t>
            </a:r>
            <a:r>
              <a:rPr lang="en-US" dirty="0">
                <a:solidFill>
                  <a:srgbClr val="FF0000"/>
                </a:solidFill>
              </a:rPr>
              <a:t>, Menu, </a:t>
            </a:r>
            <a:r>
              <a:rPr lang="en-US" dirty="0"/>
              <a:t>and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MenuItem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/>
              <a:t>menu bar contains one or more Menu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Each </a:t>
            </a:r>
            <a:r>
              <a:rPr lang="en-US" dirty="0"/>
              <a:t>Menu object contains a list of MenuItem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Each </a:t>
            </a:r>
            <a:r>
              <a:rPr lang="en-US" dirty="0"/>
              <a:t>MenuItem object represents something that can be selected by the </a:t>
            </a:r>
            <a:r>
              <a:rPr lang="en-US" dirty="0" smtClean="0"/>
              <a:t>user.</a:t>
            </a:r>
          </a:p>
          <a:p>
            <a:r>
              <a:rPr lang="en-US" dirty="0" smtClean="0"/>
              <a:t>Since </a:t>
            </a:r>
            <a:r>
              <a:rPr lang="en-US" dirty="0"/>
              <a:t>Menu is a subclass of MenuItem, a hierarchy of nested submenus can be </a:t>
            </a:r>
            <a:r>
              <a:rPr lang="en-US" dirty="0" smtClean="0"/>
              <a:t>created.</a:t>
            </a:r>
          </a:p>
          <a:p>
            <a:r>
              <a:rPr lang="en-US" dirty="0" smtClean="0"/>
              <a:t>It </a:t>
            </a:r>
            <a:r>
              <a:rPr lang="en-US" dirty="0"/>
              <a:t>is also possible to include checkable menu items. These are menu options of type CheckboxMenuItem and will have a check mark next to them when they are selected.</a:t>
            </a:r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501122" cy="1087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835696" y="3929066"/>
            <a:ext cx="5379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/>
              <a:t>Creating a menu on </a:t>
            </a:r>
            <a:r>
              <a:rPr lang="en-IN" sz="2800" dirty="0" smtClean="0"/>
              <a:t>Frame / Applet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209" tIns="46814" rIns="92209" bIns="46814" anchor="b"/>
          <a:lstStyle/>
          <a:p>
            <a:r>
              <a:rPr lang="en-US" smtClean="0"/>
              <a:t>How to Use Menus?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66800" y="1600200"/>
            <a:ext cx="7732713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800">
                <a:ea typeface="MS Mincho" pitchFamily="49" charset="-128"/>
              </a:rPr>
              <a:t>public class TestMenu extends Frame {</a:t>
            </a:r>
          </a:p>
          <a:p>
            <a:r>
              <a:rPr lang="en-US" altLang="ja-JP" sz="1800">
                <a:ea typeface="MS Mincho" pitchFamily="49" charset="-128"/>
              </a:rPr>
              <a:t>    public TestMenu(String title){</a:t>
            </a:r>
          </a:p>
          <a:p>
            <a:r>
              <a:rPr lang="en-US" altLang="ja-JP" sz="1800">
                <a:ea typeface="MS Mincho" pitchFamily="49" charset="-128"/>
              </a:rPr>
              <a:t>	super(title);</a:t>
            </a:r>
          </a:p>
          <a:p>
            <a:r>
              <a:rPr lang="en-US" altLang="ja-JP" sz="1800">
                <a:ea typeface="MS Mincho" pitchFamily="49" charset="-128"/>
              </a:rPr>
              <a:t> </a:t>
            </a:r>
          </a:p>
          <a:p>
            <a:r>
              <a:rPr lang="en-US" altLang="ja-JP" sz="1800">
                <a:ea typeface="MS Mincho" pitchFamily="49" charset="-128"/>
              </a:rPr>
              <a:t>	MenuBar mb = new </a:t>
            </a:r>
            <a:r>
              <a:rPr lang="en-US" altLang="ja-JP" sz="1800">
                <a:solidFill>
                  <a:schemeClr val="accent2"/>
                </a:solidFill>
                <a:ea typeface="MS Mincho" pitchFamily="49" charset="-128"/>
              </a:rPr>
              <a:t>MenuBar</a:t>
            </a:r>
            <a:r>
              <a:rPr lang="en-US" altLang="ja-JP" sz="1800">
                <a:ea typeface="MS Mincho" pitchFamily="49" charset="-128"/>
              </a:rPr>
              <a:t>();</a:t>
            </a:r>
          </a:p>
          <a:p>
            <a:r>
              <a:rPr lang="en-US" altLang="ja-JP" sz="1800">
                <a:ea typeface="MS Mincho" pitchFamily="49" charset="-128"/>
              </a:rPr>
              <a:t>	</a:t>
            </a:r>
            <a:r>
              <a:rPr lang="en-US" altLang="ja-JP" sz="1800">
                <a:solidFill>
                  <a:schemeClr val="accent2"/>
                </a:solidFill>
                <a:ea typeface="MS Mincho" pitchFamily="49" charset="-128"/>
              </a:rPr>
              <a:t>setMenuBar</a:t>
            </a:r>
            <a:r>
              <a:rPr lang="en-US" altLang="ja-JP" sz="1800">
                <a:ea typeface="MS Mincho" pitchFamily="49" charset="-128"/>
              </a:rPr>
              <a:t>(mb);</a:t>
            </a:r>
          </a:p>
          <a:p>
            <a:r>
              <a:rPr lang="en-US" altLang="ja-JP" sz="1800">
                <a:ea typeface="MS Mincho" pitchFamily="49" charset="-128"/>
              </a:rPr>
              <a:t> </a:t>
            </a:r>
          </a:p>
          <a:p>
            <a:r>
              <a:rPr lang="en-US" altLang="ja-JP" sz="1800">
                <a:ea typeface="MS Mincho" pitchFamily="49" charset="-128"/>
              </a:rPr>
              <a:t>	Menu m1 = new </a:t>
            </a:r>
            <a:r>
              <a:rPr lang="en-US" altLang="ja-JP" sz="1800">
                <a:solidFill>
                  <a:schemeClr val="accent2"/>
                </a:solidFill>
                <a:ea typeface="MS Mincho" pitchFamily="49" charset="-128"/>
              </a:rPr>
              <a:t>Menu</a:t>
            </a:r>
            <a:r>
              <a:rPr lang="en-US" altLang="ja-JP" sz="1800">
                <a:ea typeface="MS Mincho" pitchFamily="49" charset="-128"/>
              </a:rPr>
              <a:t>("Menu 1");    mb.add(m1);</a:t>
            </a:r>
          </a:p>
          <a:p>
            <a:r>
              <a:rPr lang="en-US" altLang="ja-JP" sz="1800">
                <a:ea typeface="MS Mincho" pitchFamily="49" charset="-128"/>
              </a:rPr>
              <a:t>	MenuItem mi1_1 = new </a:t>
            </a:r>
            <a:r>
              <a:rPr lang="en-US" altLang="ja-JP" sz="1800">
                <a:solidFill>
                  <a:schemeClr val="accent2"/>
                </a:solidFill>
                <a:ea typeface="MS Mincho" pitchFamily="49" charset="-128"/>
              </a:rPr>
              <a:t>MenuItem</a:t>
            </a:r>
            <a:r>
              <a:rPr lang="en-US" altLang="ja-JP" sz="1800">
                <a:ea typeface="MS Mincho" pitchFamily="49" charset="-128"/>
              </a:rPr>
              <a:t>("Menu Item 1_1");  m1.add(mi1_1);</a:t>
            </a:r>
          </a:p>
          <a:p>
            <a:r>
              <a:rPr lang="en-US" altLang="ja-JP" sz="1800">
                <a:ea typeface="MS Mincho" pitchFamily="49" charset="-128"/>
              </a:rPr>
              <a:t>	m1.</a:t>
            </a:r>
            <a:r>
              <a:rPr lang="en-US" altLang="ja-JP" sz="1800">
                <a:solidFill>
                  <a:schemeClr val="accent2"/>
                </a:solidFill>
                <a:ea typeface="MS Mincho" pitchFamily="49" charset="-128"/>
              </a:rPr>
              <a:t>addSeparator</a:t>
            </a:r>
            <a:r>
              <a:rPr lang="en-US" altLang="ja-JP" sz="1800">
                <a:ea typeface="MS Mincho" pitchFamily="49" charset="-128"/>
              </a:rPr>
              <a:t>();</a:t>
            </a:r>
          </a:p>
          <a:p>
            <a:r>
              <a:rPr lang="en-US" altLang="ja-JP" sz="1800">
                <a:ea typeface="MS Mincho" pitchFamily="49" charset="-128"/>
              </a:rPr>
              <a:t>	MenuItem mi1_2 = new MenuItem("Menu Item 1_2");  m1.add(mi1_2);</a:t>
            </a:r>
          </a:p>
          <a:p>
            <a:r>
              <a:rPr lang="en-US" altLang="ja-JP" sz="1800">
                <a:ea typeface="MS Mincho" pitchFamily="49" charset="-128"/>
              </a:rPr>
              <a:t> </a:t>
            </a:r>
          </a:p>
          <a:p>
            <a:r>
              <a:rPr lang="en-US" altLang="ja-JP" sz="1800">
                <a:ea typeface="MS Mincho" pitchFamily="49" charset="-128"/>
              </a:rPr>
              <a:t>	Menu m2 = new Menu("Menu 2"); // mb.add(m2);</a:t>
            </a:r>
          </a:p>
          <a:p>
            <a:r>
              <a:rPr lang="en-US" altLang="ja-JP" sz="1800">
                <a:ea typeface="MS Mincho" pitchFamily="49" charset="-128"/>
              </a:rPr>
              <a:t>	m1.add(m2);</a:t>
            </a:r>
          </a:p>
          <a:p>
            <a:r>
              <a:rPr lang="en-US" altLang="ja-JP" sz="1800">
                <a:ea typeface="MS Mincho" pitchFamily="49" charset="-128"/>
              </a:rPr>
              <a:t>	MenuItem mi2_1 = new CheckboxMenuItem("Menu Item 2_1"); </a:t>
            </a:r>
          </a:p>
          <a:p>
            <a:r>
              <a:rPr lang="en-US" altLang="ja-JP" sz="1800">
                <a:ea typeface="MS Mincho" pitchFamily="49" charset="-128"/>
              </a:rPr>
              <a:t>	m2.add(mi2_1);</a:t>
            </a:r>
          </a:p>
          <a:p>
            <a:r>
              <a:rPr lang="en-US" altLang="ja-JP" sz="1800">
                <a:ea typeface="MS Mincho" pitchFamily="49" charset="-128"/>
              </a:rPr>
              <a:t>    }</a:t>
            </a:r>
          </a:p>
          <a:p>
            <a:r>
              <a:rPr lang="en-US" altLang="ja-JP" sz="1800">
                <a:ea typeface="MS Mincho" pitchFamily="49" charset="-128"/>
              </a:rPr>
              <a:t>…</a:t>
            </a:r>
          </a:p>
          <a:p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46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Constructors </a:t>
            </a:r>
            <a:r>
              <a:rPr lang="en-US" b="1" dirty="0">
                <a:solidFill>
                  <a:srgbClr val="FF3399"/>
                </a:solidFill>
                <a:latin typeface="Cambria" pitchFamily="18" charset="0"/>
              </a:rPr>
              <a:t>for Menu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071546"/>
            <a:ext cx="8358214" cy="5786454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dirty="0">
                <a:solidFill>
                  <a:srgbClr val="0033CC"/>
                </a:solidFill>
              </a:rPr>
              <a:t>Menu( 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</a:p>
          <a:p>
            <a:pPr lvl="0">
              <a:buNone/>
            </a:pPr>
            <a:r>
              <a:rPr lang="en-US" dirty="0" smtClean="0"/>
              <a:t>	-Creates </a:t>
            </a:r>
            <a:r>
              <a:rPr lang="en-US" dirty="0"/>
              <a:t>an empty menu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IN" sz="1700" dirty="0"/>
          </a:p>
          <a:p>
            <a:pPr>
              <a:buNone/>
            </a:pPr>
            <a:r>
              <a:rPr lang="en-IN" dirty="0" smtClean="0">
                <a:solidFill>
                  <a:srgbClr val="0033CC"/>
                </a:solidFill>
              </a:rPr>
              <a:t>Menu(</a:t>
            </a:r>
            <a:r>
              <a:rPr lang="en-IN" dirty="0" smtClean="0">
                <a:solidFill>
                  <a:srgbClr val="FF0000"/>
                </a:solidFill>
              </a:rPr>
              <a:t>String</a:t>
            </a:r>
            <a:r>
              <a:rPr lang="en-IN" dirty="0" smtClean="0">
                <a:solidFill>
                  <a:srgbClr val="0033CC"/>
                </a:solidFill>
              </a:rPr>
              <a:t> label)</a:t>
            </a:r>
          </a:p>
          <a:p>
            <a:pPr>
              <a:buNone/>
            </a:pPr>
            <a:r>
              <a:rPr lang="en-IN" dirty="0" smtClean="0"/>
              <a:t>	-Constructs a new menu with the specified label.</a:t>
            </a:r>
          </a:p>
          <a:p>
            <a:pPr lvl="0">
              <a:buNone/>
            </a:pPr>
            <a:endParaRPr lang="en-US" sz="17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IN" dirty="0" smtClean="0">
                <a:solidFill>
                  <a:srgbClr val="0033CC"/>
                </a:solidFill>
              </a:rPr>
              <a:t>Menu(</a:t>
            </a:r>
            <a:r>
              <a:rPr lang="en-IN" dirty="0" smtClean="0">
                <a:solidFill>
                  <a:srgbClr val="FF0000"/>
                </a:solidFill>
              </a:rPr>
              <a:t>String</a:t>
            </a:r>
            <a:r>
              <a:rPr lang="en-IN" dirty="0" smtClean="0">
                <a:solidFill>
                  <a:srgbClr val="0033CC"/>
                </a:solidFill>
              </a:rPr>
              <a:t> label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oolean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>
                <a:solidFill>
                  <a:srgbClr val="0033CC"/>
                </a:solidFill>
              </a:rPr>
              <a:t>removable)</a:t>
            </a:r>
            <a:endParaRPr lang="en-IN" dirty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dirty="0" smtClean="0"/>
              <a:t>		-</a:t>
            </a:r>
            <a:r>
              <a:rPr lang="en-IN" dirty="0" smtClean="0"/>
              <a:t>Constructs a new menu with the specified label. </a:t>
            </a:r>
            <a:r>
              <a:rPr lang="en-US" dirty="0" smtClean="0"/>
              <a:t>If </a:t>
            </a:r>
            <a:r>
              <a:rPr lang="en-US" dirty="0"/>
              <a:t>removable is true, the pop-up menu can be removed and allowed to float free. Otherwise, it will remain attached to the menu bar.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578645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3100" dirty="0">
                <a:solidFill>
                  <a:srgbClr val="0033CC"/>
                </a:solidFill>
              </a:rPr>
              <a:t>MenuItem( </a:t>
            </a:r>
            <a:r>
              <a:rPr lang="en-US" sz="3100" dirty="0" smtClean="0">
                <a:solidFill>
                  <a:srgbClr val="0033CC"/>
                </a:solidFill>
              </a:rPr>
              <a:t>)</a:t>
            </a:r>
          </a:p>
          <a:p>
            <a:pPr lvl="0">
              <a:buNone/>
            </a:pPr>
            <a:r>
              <a:rPr lang="en-US" sz="3100" dirty="0" smtClean="0">
                <a:solidFill>
                  <a:srgbClr val="0033CC"/>
                </a:solidFill>
              </a:rPr>
              <a:t>	</a:t>
            </a:r>
            <a:r>
              <a:rPr lang="en-US" sz="3100" dirty="0" smtClean="0"/>
              <a:t> -</a:t>
            </a:r>
            <a:r>
              <a:rPr lang="en-IN" sz="3100" dirty="0" smtClean="0"/>
              <a:t>Constructs a new </a:t>
            </a:r>
            <a:r>
              <a:rPr lang="en-IN" sz="3100" dirty="0" err="1" smtClean="0"/>
              <a:t>MenuItem</a:t>
            </a:r>
            <a:r>
              <a:rPr lang="en-IN" sz="3100" dirty="0" smtClean="0"/>
              <a:t> with an empty label and no keyboard shortcut.</a:t>
            </a:r>
            <a:endParaRPr lang="en-IN" sz="3100" dirty="0" smtClean="0">
              <a:solidFill>
                <a:srgbClr val="0033CC"/>
              </a:solidFill>
            </a:endParaRPr>
          </a:p>
          <a:p>
            <a:pPr lvl="0">
              <a:buNone/>
            </a:pPr>
            <a:endParaRPr lang="en-IN" sz="1200" dirty="0">
              <a:solidFill>
                <a:srgbClr val="0033CC"/>
              </a:solidFill>
            </a:endParaRPr>
          </a:p>
          <a:p>
            <a:pPr lvl="0">
              <a:buNone/>
            </a:pPr>
            <a:r>
              <a:rPr lang="en-US" sz="3100" dirty="0" err="1" smtClean="0">
                <a:solidFill>
                  <a:srgbClr val="0033CC"/>
                </a:solidFill>
              </a:rPr>
              <a:t>MenuItem</a:t>
            </a:r>
            <a:r>
              <a:rPr lang="en-US" sz="3100" dirty="0" smtClean="0">
                <a:solidFill>
                  <a:srgbClr val="0033CC"/>
                </a:solidFill>
              </a:rPr>
              <a:t>(</a:t>
            </a:r>
            <a:r>
              <a:rPr lang="en-US" sz="3100" dirty="0" smtClean="0">
                <a:solidFill>
                  <a:srgbClr val="FF0000"/>
                </a:solidFill>
              </a:rPr>
              <a:t>String</a:t>
            </a:r>
            <a:r>
              <a:rPr lang="en-US" sz="3100" dirty="0" smtClean="0">
                <a:solidFill>
                  <a:srgbClr val="0033CC"/>
                </a:solidFill>
              </a:rPr>
              <a:t>  label)</a:t>
            </a:r>
          </a:p>
          <a:p>
            <a:pPr lvl="0">
              <a:buNone/>
            </a:pPr>
            <a:r>
              <a:rPr lang="en-US" sz="3100" dirty="0">
                <a:solidFill>
                  <a:srgbClr val="0033CC"/>
                </a:solidFill>
              </a:rPr>
              <a:t>	</a:t>
            </a:r>
            <a:r>
              <a:rPr lang="en-US" sz="3100" dirty="0" smtClean="0">
                <a:solidFill>
                  <a:srgbClr val="0033CC"/>
                </a:solidFill>
              </a:rPr>
              <a:t>-</a:t>
            </a:r>
            <a:r>
              <a:rPr lang="en-IN" sz="3100" dirty="0" smtClean="0"/>
              <a:t>Constructs a new </a:t>
            </a:r>
            <a:r>
              <a:rPr lang="en-IN" sz="3100" dirty="0" err="1" smtClean="0"/>
              <a:t>MenuItem</a:t>
            </a:r>
            <a:r>
              <a:rPr lang="en-IN" sz="3100" dirty="0" smtClean="0"/>
              <a:t> with the specified label and no keyboard shortcut.</a:t>
            </a:r>
            <a:endParaRPr lang="en-IN" sz="3100" dirty="0">
              <a:solidFill>
                <a:srgbClr val="0033CC"/>
              </a:solidFill>
            </a:endParaRPr>
          </a:p>
          <a:p>
            <a:pPr>
              <a:buNone/>
            </a:pPr>
            <a:endParaRPr lang="en-US" sz="12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en-US" sz="3100" dirty="0" err="1" smtClean="0">
                <a:solidFill>
                  <a:srgbClr val="0033CC"/>
                </a:solidFill>
              </a:rPr>
              <a:t>MenuItem</a:t>
            </a:r>
            <a:r>
              <a:rPr lang="en-US" sz="3100" dirty="0" smtClean="0">
                <a:solidFill>
                  <a:srgbClr val="0033CC"/>
                </a:solidFill>
              </a:rPr>
              <a:t>(</a:t>
            </a:r>
            <a:r>
              <a:rPr lang="en-US" sz="3100" dirty="0" smtClean="0">
                <a:solidFill>
                  <a:srgbClr val="FF0000"/>
                </a:solidFill>
              </a:rPr>
              <a:t>String</a:t>
            </a:r>
            <a:r>
              <a:rPr lang="en-US" sz="3100" dirty="0" smtClean="0">
                <a:solidFill>
                  <a:srgbClr val="0033CC"/>
                </a:solidFill>
              </a:rPr>
              <a:t>  label, </a:t>
            </a:r>
            <a:r>
              <a:rPr lang="en-US" sz="3100" dirty="0" err="1" smtClean="0">
                <a:solidFill>
                  <a:srgbClr val="FF0000"/>
                </a:solidFill>
              </a:rPr>
              <a:t>MenuShortcut</a:t>
            </a:r>
            <a:r>
              <a:rPr lang="en-US" sz="3100" dirty="0" smtClean="0">
                <a:solidFill>
                  <a:srgbClr val="0033CC"/>
                </a:solidFill>
              </a:rPr>
              <a:t>  s)</a:t>
            </a:r>
          </a:p>
          <a:p>
            <a:pPr>
              <a:buNone/>
            </a:pPr>
            <a:r>
              <a:rPr lang="en-US" sz="3100" dirty="0">
                <a:solidFill>
                  <a:srgbClr val="0033CC"/>
                </a:solidFill>
              </a:rPr>
              <a:t>	</a:t>
            </a:r>
            <a:r>
              <a:rPr lang="en-US" sz="3100" dirty="0" smtClean="0">
                <a:solidFill>
                  <a:srgbClr val="0033CC"/>
                </a:solidFill>
              </a:rPr>
              <a:t>-</a:t>
            </a:r>
            <a:r>
              <a:rPr lang="en-IN" sz="3100" dirty="0" smtClean="0"/>
              <a:t>Create a menu item with an associated keyboard shortcut.</a:t>
            </a:r>
            <a:endParaRPr lang="en-US" sz="3100" dirty="0" smtClean="0"/>
          </a:p>
          <a:p>
            <a:pPr>
              <a:buNone/>
            </a:pPr>
            <a:r>
              <a:rPr lang="en-US" sz="3100" dirty="0"/>
              <a:t> </a:t>
            </a:r>
            <a:br>
              <a:rPr lang="en-US" sz="3100" dirty="0"/>
            </a:br>
            <a:endParaRPr lang="en-IN" sz="3100" dirty="0">
              <a:solidFill>
                <a:srgbClr val="0033CC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Constructors </a:t>
            </a:r>
            <a:r>
              <a:rPr lang="en-US" b="1" dirty="0">
                <a:solidFill>
                  <a:srgbClr val="FF3399"/>
                </a:solidFill>
                <a:latin typeface="Cambria" pitchFamily="18" charset="0"/>
              </a:rPr>
              <a:t>for </a:t>
            </a:r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MenuItem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572528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void</a:t>
            </a:r>
            <a:r>
              <a:rPr lang="en-US" sz="2500" dirty="0" smtClean="0">
                <a:solidFill>
                  <a:srgbClr val="0033CC"/>
                </a:solidFill>
              </a:rPr>
              <a:t> </a:t>
            </a:r>
            <a:r>
              <a:rPr lang="en-US" sz="2500" dirty="0" err="1" smtClean="0">
                <a:solidFill>
                  <a:srgbClr val="0033CC"/>
                </a:solidFill>
              </a:rPr>
              <a:t>setEnabled</a:t>
            </a:r>
            <a:r>
              <a:rPr lang="en-US" sz="2500" dirty="0" smtClean="0"/>
              <a:t>(</a:t>
            </a:r>
            <a:r>
              <a:rPr lang="en-US" sz="2500" dirty="0" err="1" smtClean="0">
                <a:solidFill>
                  <a:srgbClr val="FF0000"/>
                </a:solidFill>
              </a:rPr>
              <a:t>boolean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00B0F0"/>
                </a:solidFill>
              </a:rPr>
              <a:t>enabledFlag</a:t>
            </a:r>
            <a:r>
              <a:rPr lang="en-US" sz="2500" dirty="0" smtClean="0"/>
              <a:t>)</a:t>
            </a:r>
          </a:p>
          <a:p>
            <a:pPr>
              <a:buNone/>
            </a:pPr>
            <a:r>
              <a:rPr lang="en-US" sz="2500" dirty="0" smtClean="0"/>
              <a:t>	-enables or disables a menu item. If </a:t>
            </a:r>
            <a:r>
              <a:rPr lang="en-US" sz="2500" dirty="0"/>
              <a:t>the argument </a:t>
            </a:r>
            <a:r>
              <a:rPr lang="en-US" sz="2500" dirty="0" err="1"/>
              <a:t>enabledFlag</a:t>
            </a:r>
            <a:r>
              <a:rPr lang="en-US" sz="2500" dirty="0"/>
              <a:t> is true, the menu item is enabled. If false, the menu item is disabled.</a:t>
            </a:r>
            <a:br>
              <a:rPr lang="en-US" sz="2500" dirty="0"/>
            </a:br>
            <a:endParaRPr lang="en-US" sz="2500" dirty="0" smtClean="0"/>
          </a:p>
          <a:p>
            <a:pPr>
              <a:buNone/>
            </a:pPr>
            <a:r>
              <a:rPr lang="en-US" sz="2500" dirty="0" err="1">
                <a:solidFill>
                  <a:srgbClr val="FF0000"/>
                </a:solidFill>
              </a:rPr>
              <a:t>b</a:t>
            </a:r>
            <a:r>
              <a:rPr lang="en-US" sz="2500" dirty="0" err="1" smtClean="0">
                <a:solidFill>
                  <a:srgbClr val="FF0000"/>
                </a:solidFill>
              </a:rPr>
              <a:t>oolean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0033CC"/>
                </a:solidFill>
              </a:rPr>
              <a:t>isEnabled</a:t>
            </a:r>
            <a:r>
              <a:rPr lang="en-US" sz="2500" dirty="0" smtClean="0"/>
              <a:t>( )</a:t>
            </a:r>
          </a:p>
          <a:p>
            <a:pPr>
              <a:buNone/>
            </a:pPr>
            <a:r>
              <a:rPr lang="en-US" sz="2500" dirty="0" smtClean="0"/>
              <a:t>	-determines </a:t>
            </a:r>
            <a:r>
              <a:rPr lang="en-US" sz="2500" dirty="0"/>
              <a:t>an item’s </a:t>
            </a:r>
            <a:r>
              <a:rPr lang="en-US" sz="2500" dirty="0" smtClean="0"/>
              <a:t>status. Returns </a:t>
            </a:r>
            <a:r>
              <a:rPr lang="en-US" sz="2500" dirty="0"/>
              <a:t>true if the menu item on which it is called is enabled. Otherwise, it returns false</a:t>
            </a:r>
            <a:r>
              <a:rPr lang="en-US" sz="2500" dirty="0" smtClean="0"/>
              <a:t>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void</a:t>
            </a:r>
            <a:r>
              <a:rPr lang="en-US" sz="2500" dirty="0" smtClean="0"/>
              <a:t> </a:t>
            </a:r>
            <a:r>
              <a:rPr lang="en-US" sz="2500" dirty="0" err="1" smtClean="0">
                <a:solidFill>
                  <a:srgbClr val="0033CC"/>
                </a:solidFill>
              </a:rPr>
              <a:t>setLabel</a:t>
            </a:r>
            <a:r>
              <a:rPr lang="en-US" sz="2500" dirty="0" smtClean="0"/>
              <a:t>(</a:t>
            </a:r>
            <a:r>
              <a:rPr lang="en-US" sz="2500" dirty="0" smtClean="0">
                <a:solidFill>
                  <a:srgbClr val="FF0000"/>
                </a:solidFill>
              </a:rPr>
              <a:t>String</a:t>
            </a:r>
            <a:r>
              <a:rPr lang="en-US" sz="2500" dirty="0" smtClean="0"/>
              <a:t> </a:t>
            </a:r>
            <a:r>
              <a:rPr lang="en-US" sz="2500" dirty="0" err="1">
                <a:solidFill>
                  <a:srgbClr val="00B0F0"/>
                </a:solidFill>
              </a:rPr>
              <a:t>newName</a:t>
            </a:r>
            <a:r>
              <a:rPr lang="en-US" sz="2500" dirty="0" smtClean="0"/>
              <a:t>)</a:t>
            </a:r>
          </a:p>
          <a:p>
            <a:pPr>
              <a:buNone/>
            </a:pPr>
            <a:r>
              <a:rPr lang="en-US" sz="2500" dirty="0"/>
              <a:t>	</a:t>
            </a:r>
            <a:r>
              <a:rPr lang="en-US" sz="2500" dirty="0" smtClean="0"/>
              <a:t>- changes the name of a menu item.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String</a:t>
            </a:r>
            <a:r>
              <a:rPr lang="en-US" sz="2500" dirty="0" smtClean="0"/>
              <a:t> </a:t>
            </a:r>
            <a:r>
              <a:rPr lang="en-US" sz="2500" dirty="0" err="1">
                <a:solidFill>
                  <a:srgbClr val="0033CC"/>
                </a:solidFill>
              </a:rPr>
              <a:t>getLabel</a:t>
            </a:r>
            <a:r>
              <a:rPr lang="en-US" sz="2500" dirty="0" smtClean="0"/>
              <a:t>( ) 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smtClean="0"/>
              <a:t>-retrieve </a:t>
            </a:r>
            <a:r>
              <a:rPr lang="en-US" sz="2500" dirty="0"/>
              <a:t>the current name </a:t>
            </a:r>
            <a:r>
              <a:rPr lang="en-US" sz="2500" dirty="0" smtClean="0"/>
              <a:t>of menu item.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/>
            </a:r>
            <a:br>
              <a:rPr lang="en-US" sz="2500" dirty="0"/>
            </a:br>
            <a:endParaRPr lang="en-IN" sz="25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Methods of MenuItem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  <a:latin typeface="Cambria" pitchFamily="18" charset="0"/>
              </a:rPr>
              <a:t>Checkable MenuItem</a:t>
            </a:r>
            <a:endParaRPr lang="en-IN" b="1" dirty="0">
              <a:solidFill>
                <a:srgbClr val="FF3399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 err="1" smtClean="0"/>
              <a:t>CheckboxMenuItem</a:t>
            </a:r>
            <a:r>
              <a:rPr lang="en-IN" dirty="0" smtClean="0"/>
              <a:t> class represents a check box which can be included in a menu. Selecting the check box in the menu changes control's state from</a:t>
            </a:r>
            <a:r>
              <a:rPr lang="en-IN" smtClean="0"/>
              <a:t> </a:t>
            </a:r>
            <a:r>
              <a:rPr lang="en-IN" b="1" smtClean="0"/>
              <a:t>on </a:t>
            </a:r>
            <a:r>
              <a:rPr lang="en-IN" smtClean="0"/>
              <a:t>to</a:t>
            </a:r>
            <a:r>
              <a:rPr lang="en-IN" dirty="0" smtClean="0"/>
              <a:t> </a:t>
            </a:r>
            <a:r>
              <a:rPr lang="en-IN" b="1" dirty="0" smtClean="0"/>
              <a:t>off</a:t>
            </a:r>
            <a:r>
              <a:rPr lang="en-IN" dirty="0" smtClean="0"/>
              <a:t> or from </a:t>
            </a:r>
            <a:r>
              <a:rPr lang="en-IN" b="1" dirty="0" smtClean="0"/>
              <a:t>off</a:t>
            </a:r>
            <a:r>
              <a:rPr lang="en-IN" dirty="0" smtClean="0"/>
              <a:t> to </a:t>
            </a:r>
            <a:r>
              <a:rPr lang="en-IN" b="1" dirty="0" smtClean="0"/>
              <a:t>on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786842" cy="1143000"/>
          </a:xfrm>
        </p:spPr>
        <p:txBody>
          <a:bodyPr>
            <a:normAutofit/>
          </a:bodyPr>
          <a:lstStyle/>
          <a:p>
            <a:r>
              <a:rPr lang="en-US" sz="3800" b="1" dirty="0" smtClean="0">
                <a:solidFill>
                  <a:srgbClr val="FF3399"/>
                </a:solidFill>
                <a:latin typeface="Cambria" pitchFamily="18" charset="0"/>
              </a:rPr>
              <a:t>Constructors for Checkable </a:t>
            </a:r>
            <a:r>
              <a:rPr lang="en-US" sz="3800" b="1" dirty="0" err="1" smtClean="0">
                <a:solidFill>
                  <a:srgbClr val="FF3399"/>
                </a:solidFill>
                <a:latin typeface="Cambria" pitchFamily="18" charset="0"/>
              </a:rPr>
              <a:t>MenuItem</a:t>
            </a:r>
            <a:endParaRPr lang="en-IN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686800" cy="5572164"/>
          </a:xfrm>
        </p:spPr>
        <p:txBody>
          <a:bodyPr>
            <a:normAutofit lnSpcReduction="10000"/>
          </a:bodyPr>
          <a:lstStyle/>
          <a:p>
            <a:pPr fontAlgn="t">
              <a:buNone/>
            </a:pPr>
            <a:r>
              <a:rPr lang="en-IN" b="1" dirty="0" err="1" smtClean="0">
                <a:solidFill>
                  <a:srgbClr val="0033CC"/>
                </a:solidFill>
              </a:rPr>
              <a:t>CheckboxMenuItem</a:t>
            </a:r>
            <a:r>
              <a:rPr lang="en-IN" b="1" dirty="0" smtClean="0">
                <a:solidFill>
                  <a:srgbClr val="0033CC"/>
                </a:solidFill>
              </a:rPr>
              <a:t>()</a:t>
            </a:r>
            <a:endParaRPr lang="en-IN" dirty="0" smtClean="0">
              <a:solidFill>
                <a:srgbClr val="0033CC"/>
              </a:solidFill>
            </a:endParaRPr>
          </a:p>
          <a:p>
            <a:pPr fontAlgn="t">
              <a:buNone/>
            </a:pPr>
            <a:r>
              <a:rPr lang="en-IN" dirty="0" smtClean="0"/>
              <a:t>	-Create a check box menu item with an empty label.</a:t>
            </a:r>
          </a:p>
          <a:p>
            <a:pPr fontAlgn="t">
              <a:buNone/>
            </a:pPr>
            <a:endParaRPr lang="en-IN" sz="1700" dirty="0" smtClean="0"/>
          </a:p>
          <a:p>
            <a:pPr fontAlgn="t">
              <a:buNone/>
            </a:pPr>
            <a:r>
              <a:rPr lang="en-IN" b="1" dirty="0" err="1" smtClean="0">
                <a:solidFill>
                  <a:srgbClr val="0033CC"/>
                </a:solidFill>
              </a:rPr>
              <a:t>CheckboxMenuItem</a:t>
            </a:r>
            <a:r>
              <a:rPr lang="en-IN" b="1" dirty="0" smtClean="0">
                <a:solidFill>
                  <a:srgbClr val="0033CC"/>
                </a:solidFill>
              </a:rPr>
              <a:t>(</a:t>
            </a:r>
            <a:r>
              <a:rPr lang="en-IN" b="1" dirty="0" smtClean="0">
                <a:solidFill>
                  <a:srgbClr val="FF0000"/>
                </a:solidFill>
              </a:rPr>
              <a:t>String</a:t>
            </a:r>
            <a:r>
              <a:rPr lang="en-IN" b="1" dirty="0" smtClean="0">
                <a:solidFill>
                  <a:srgbClr val="0033CC"/>
                </a:solidFill>
              </a:rPr>
              <a:t>  </a:t>
            </a:r>
            <a:r>
              <a:rPr lang="en-IN" b="1" dirty="0" smtClean="0">
                <a:solidFill>
                  <a:srgbClr val="00B0F0"/>
                </a:solidFill>
              </a:rPr>
              <a:t>label</a:t>
            </a:r>
            <a:r>
              <a:rPr lang="en-IN" b="1" dirty="0" smtClean="0">
                <a:solidFill>
                  <a:srgbClr val="0033CC"/>
                </a:solidFill>
              </a:rPr>
              <a:t>)</a:t>
            </a:r>
          </a:p>
          <a:p>
            <a:pPr fontAlgn="t">
              <a:buNone/>
            </a:pPr>
            <a:r>
              <a:rPr lang="en-IN" dirty="0" smtClean="0"/>
              <a:t>	-Create a check box menu item with the specified label.</a:t>
            </a:r>
          </a:p>
          <a:p>
            <a:pPr fontAlgn="t">
              <a:buNone/>
            </a:pPr>
            <a:endParaRPr lang="en-IN" sz="1700" dirty="0" smtClean="0"/>
          </a:p>
          <a:p>
            <a:pPr fontAlgn="t">
              <a:buNone/>
            </a:pPr>
            <a:r>
              <a:rPr lang="en-IN" b="1" dirty="0" err="1" smtClean="0">
                <a:solidFill>
                  <a:srgbClr val="0033CC"/>
                </a:solidFill>
              </a:rPr>
              <a:t>CheckboxMenuItem</a:t>
            </a:r>
            <a:r>
              <a:rPr lang="en-IN" b="1" dirty="0" smtClean="0">
                <a:solidFill>
                  <a:srgbClr val="0033CC"/>
                </a:solidFill>
              </a:rPr>
              <a:t>(</a:t>
            </a:r>
            <a:r>
              <a:rPr lang="en-IN" b="1" dirty="0" smtClean="0">
                <a:solidFill>
                  <a:srgbClr val="FF0000"/>
                </a:solidFill>
              </a:rPr>
              <a:t>String  </a:t>
            </a:r>
            <a:r>
              <a:rPr lang="en-IN" b="1" dirty="0" smtClean="0">
                <a:solidFill>
                  <a:srgbClr val="00B0F0"/>
                </a:solidFill>
              </a:rPr>
              <a:t>label</a:t>
            </a:r>
            <a:r>
              <a:rPr lang="en-IN" b="1" dirty="0" smtClean="0">
                <a:solidFill>
                  <a:srgbClr val="0033CC"/>
                </a:solidFill>
              </a:rPr>
              <a:t>, </a:t>
            </a:r>
            <a:r>
              <a:rPr lang="en-IN" b="1" dirty="0" err="1" smtClean="0">
                <a:solidFill>
                  <a:srgbClr val="FF0000"/>
                </a:solidFill>
              </a:rPr>
              <a:t>boolean</a:t>
            </a:r>
            <a:r>
              <a:rPr lang="en-IN" b="1" dirty="0" smtClean="0">
                <a:solidFill>
                  <a:srgbClr val="0033CC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state</a:t>
            </a:r>
            <a:r>
              <a:rPr lang="en-IN" b="1" dirty="0" smtClean="0">
                <a:solidFill>
                  <a:srgbClr val="0033CC"/>
                </a:solidFill>
              </a:rPr>
              <a:t>)</a:t>
            </a:r>
          </a:p>
          <a:p>
            <a:pPr fontAlgn="t">
              <a:buNone/>
            </a:pPr>
            <a:r>
              <a:rPr lang="en-IN" dirty="0" smtClean="0"/>
              <a:t>	-Create a check box menu item with the specified label and state.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SACHIN KHARADE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4089</TotalTime>
  <Words>451</Words>
  <Application>Microsoft Office PowerPoint</Application>
  <PresentationFormat>On-screen Show (4:3)</PresentationFormat>
  <Paragraphs>202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Menu Bars and Menus</vt:lpstr>
      <vt:lpstr>PowerPoint Presentation</vt:lpstr>
      <vt:lpstr>PowerPoint Presentation</vt:lpstr>
      <vt:lpstr>How to Use Menus?</vt:lpstr>
      <vt:lpstr>Constructors for Menu</vt:lpstr>
      <vt:lpstr>Constructors for MenuItem</vt:lpstr>
      <vt:lpstr>Methods of MenuItem</vt:lpstr>
      <vt:lpstr>Checkable MenuItem</vt:lpstr>
      <vt:lpstr>Constructors for Checkable MenuItem</vt:lpstr>
      <vt:lpstr>PowerPoint Presentation</vt:lpstr>
      <vt:lpstr>Dialog Boxes</vt:lpstr>
      <vt:lpstr>PowerPoint Presentation</vt:lpstr>
      <vt:lpstr>Dialog Class</vt:lpstr>
      <vt:lpstr>Constructors for Dialog Box</vt:lpstr>
      <vt:lpstr>Methods for Dialog Box</vt:lpstr>
      <vt:lpstr>PowerPoint Presentation</vt:lpstr>
      <vt:lpstr>FileDialog</vt:lpstr>
      <vt:lpstr>Constructors for FileDialog</vt:lpstr>
      <vt:lpstr>Methods for FileDialog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Bars and Menus</dc:title>
  <dc:creator>Prag</dc:creator>
  <cp:lastModifiedBy>PL LAB 136</cp:lastModifiedBy>
  <cp:revision>42</cp:revision>
  <dcterms:created xsi:type="dcterms:W3CDTF">2015-12-30T07:09:17Z</dcterms:created>
  <dcterms:modified xsi:type="dcterms:W3CDTF">2020-11-06T05:48:31Z</dcterms:modified>
</cp:coreProperties>
</file>