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5" r:id="rId3"/>
    <p:sldId id="280" r:id="rId4"/>
    <p:sldId id="257" r:id="rId5"/>
    <p:sldId id="258" r:id="rId6"/>
    <p:sldId id="281" r:id="rId7"/>
    <p:sldId id="259" r:id="rId8"/>
    <p:sldId id="260" r:id="rId9"/>
    <p:sldId id="261" r:id="rId10"/>
    <p:sldId id="262" r:id="rId11"/>
    <p:sldId id="284" r:id="rId12"/>
    <p:sldId id="263" r:id="rId13"/>
    <p:sldId id="264" r:id="rId14"/>
    <p:sldId id="265" r:id="rId15"/>
    <p:sldId id="266" r:id="rId16"/>
    <p:sldId id="282" r:id="rId17"/>
    <p:sldId id="267" r:id="rId18"/>
    <p:sldId id="268" r:id="rId19"/>
    <p:sldId id="271" r:id="rId20"/>
    <p:sldId id="272" r:id="rId21"/>
    <p:sldId id="283" r:id="rId22"/>
    <p:sldId id="273" r:id="rId23"/>
    <p:sldId id="274" r:id="rId24"/>
    <p:sldId id="269" r:id="rId25"/>
    <p:sldId id="270" r:id="rId26"/>
    <p:sldId id="27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990000"/>
    <a:srgbClr val="33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ED333-0079-42FE-A194-558EEF77166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6A399-4712-4AB8-A306-2DAEA0E82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4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E4F-3655-46B8-8D5D-0708FDE586EC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9E43-F822-4789-9A81-CBB6228FC918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692A-00E8-4D3B-B4DD-9B5F85ADCE9E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270-AA85-49D0-9A0F-1FB3A9BD2608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36DC-8BBE-435E-9037-3D21316A4EDA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8E7-66D7-4A70-BF1C-5DCECFC093B2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7270-6838-40BA-9C54-C7D54E6099BD}" type="datetime1">
              <a:rPr lang="en-US" smtClean="0"/>
              <a:t>11/6/2020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DF48-330D-4FDB-8F61-2F825F50751E}" type="datetime1">
              <a:rPr lang="en-US" smtClean="0"/>
              <a:t>11/6/2020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0EA0-4F18-4F3D-86AC-4BB088712783}" type="datetime1">
              <a:rPr lang="en-US" smtClean="0"/>
              <a:t>11/6/2020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F423-96EC-4B84-93E7-B4A8019A5C1C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715A-BE38-481A-9084-964C0F290E46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96F02-C69B-4DF3-A6A2-24799673B6AE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0ADC-45D7-41EF-B528-BD8A84E32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en-IN" sz="5400" b="1" dirty="0" err="1" smtClean="0">
                <a:solidFill>
                  <a:srgbClr val="3333CC"/>
                </a:solidFill>
              </a:rPr>
              <a:t>LayoutManagers</a:t>
            </a:r>
            <a:endParaRPr lang="en-IN" sz="5400" b="1" dirty="0">
              <a:solidFill>
                <a:srgbClr val="33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 algn="l"/>
            <a:r>
              <a:rPr lang="en-IN" sz="2900" dirty="0" smtClean="0">
                <a:solidFill>
                  <a:schemeClr val="tx1"/>
                </a:solidFill>
              </a:rPr>
              <a:t>The </a:t>
            </a:r>
            <a:r>
              <a:rPr lang="en-IN" sz="2900" dirty="0" err="1">
                <a:solidFill>
                  <a:schemeClr val="tx1"/>
                </a:solidFill>
              </a:rPr>
              <a:t>LayoutManagers</a:t>
            </a:r>
            <a:r>
              <a:rPr lang="en-IN" sz="2900" dirty="0">
                <a:solidFill>
                  <a:schemeClr val="tx1"/>
                </a:solidFill>
              </a:rPr>
              <a:t> are used to arrange components in a particular manner. </a:t>
            </a:r>
            <a:r>
              <a:rPr lang="en-IN" sz="2900" dirty="0" err="1">
                <a:solidFill>
                  <a:schemeClr val="tx1"/>
                </a:solidFill>
              </a:rPr>
              <a:t>LayoutManager</a:t>
            </a:r>
            <a:r>
              <a:rPr lang="en-IN" sz="2900" dirty="0">
                <a:solidFill>
                  <a:schemeClr val="tx1"/>
                </a:solidFill>
              </a:rPr>
              <a:t> is an interface that is implemented by all the classes of layout managers. </a:t>
            </a:r>
            <a:endParaRPr lang="en-IN" sz="2900" dirty="0" smtClean="0">
              <a:solidFill>
                <a:schemeClr val="tx1"/>
              </a:solidFill>
            </a:endParaRPr>
          </a:p>
          <a:p>
            <a:pPr algn="l"/>
            <a:endParaRPr lang="en-IN" sz="1800" dirty="0">
              <a:solidFill>
                <a:schemeClr val="tx1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There </a:t>
            </a:r>
            <a:r>
              <a:rPr lang="en-IN" sz="2000" dirty="0">
                <a:solidFill>
                  <a:schemeClr val="tx1"/>
                </a:solidFill>
              </a:rPr>
              <a:t>are following classes that represents the layout managers:</a:t>
            </a: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 smtClean="0">
                <a:solidFill>
                  <a:srgbClr val="FF0000"/>
                </a:solidFill>
              </a:rPr>
              <a:t>java.awt.BorderLayout</a:t>
            </a:r>
            <a:endParaRPr lang="en-IN" sz="2000" dirty="0">
              <a:solidFill>
                <a:srgbClr val="FF0000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 smtClean="0">
                <a:solidFill>
                  <a:srgbClr val="0000FF"/>
                </a:solidFill>
              </a:rPr>
              <a:t>java.awt.FlowLayout</a:t>
            </a:r>
            <a:endParaRPr lang="en-IN" sz="2000" dirty="0">
              <a:solidFill>
                <a:srgbClr val="0000FF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FF0000"/>
                </a:solidFill>
              </a:rPr>
              <a:t>java.awt.GridLayout</a:t>
            </a:r>
            <a:endParaRPr lang="en-IN" sz="2000" dirty="0">
              <a:solidFill>
                <a:srgbClr val="FF0000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0000FF"/>
                </a:solidFill>
              </a:rPr>
              <a:t>java.awt.CardLayout</a:t>
            </a:r>
            <a:endParaRPr lang="en-IN" sz="2000" dirty="0">
              <a:solidFill>
                <a:srgbClr val="0000FF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FF0000"/>
                </a:solidFill>
              </a:rPr>
              <a:t>java.awt.GridBagLayout</a:t>
            </a:r>
            <a:endParaRPr lang="en-IN" sz="2000" dirty="0">
              <a:solidFill>
                <a:srgbClr val="FF0000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0000FF"/>
                </a:solidFill>
              </a:rPr>
              <a:t>javax.swing.BoxLayout</a:t>
            </a:r>
            <a:endParaRPr lang="en-IN" sz="2000" dirty="0">
              <a:solidFill>
                <a:srgbClr val="0000FF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FF0000"/>
                </a:solidFill>
              </a:rPr>
              <a:t>javax.swing.GroupLayout</a:t>
            </a:r>
            <a:endParaRPr lang="en-IN" sz="2000" dirty="0">
              <a:solidFill>
                <a:srgbClr val="FF0000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0000FF"/>
                </a:solidFill>
              </a:rPr>
              <a:t>javax.swing.ScrollPaneLayout</a:t>
            </a:r>
            <a:endParaRPr lang="en-IN" sz="2000" dirty="0">
              <a:solidFill>
                <a:srgbClr val="0000FF"/>
              </a:solidFill>
            </a:endParaRPr>
          </a:p>
          <a:p>
            <a:pPr algn="l"/>
            <a:r>
              <a:rPr lang="en-IN" sz="2000" dirty="0" smtClean="0">
                <a:solidFill>
                  <a:schemeClr val="tx1"/>
                </a:solidFill>
              </a:rPr>
              <a:t>	</a:t>
            </a:r>
            <a:r>
              <a:rPr lang="en-IN" sz="2000" dirty="0" err="1">
                <a:solidFill>
                  <a:srgbClr val="FF0000"/>
                </a:solidFill>
              </a:rPr>
              <a:t>javax.swing.SpringLayout</a:t>
            </a:r>
            <a:r>
              <a:rPr lang="en-IN" sz="2000" dirty="0">
                <a:solidFill>
                  <a:srgbClr val="FF0000"/>
                </a:solidFill>
              </a:rPr>
              <a:t> etc.</a:t>
            </a:r>
          </a:p>
          <a:p>
            <a:pPr algn="l"/>
            <a:endParaRPr lang="en-IN" sz="1600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28291" y="3429001"/>
            <a:ext cx="3306762" cy="1571636"/>
            <a:chOff x="2400" y="2112"/>
            <a:chExt cx="2083" cy="1008"/>
          </a:xfrm>
        </p:grpSpPr>
        <p:sp>
          <p:nvSpPr>
            <p:cNvPr id="5" name="AutoShape 5"/>
            <p:cNvSpPr>
              <a:spLocks/>
            </p:cNvSpPr>
            <p:nvPr/>
          </p:nvSpPr>
          <p:spPr bwMode="auto">
            <a:xfrm>
              <a:off x="2400" y="2112"/>
              <a:ext cx="336" cy="1008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75" y="2432"/>
              <a:ext cx="150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Arial Unicode MS" pitchFamily="34" charset="-128"/>
                </a:rPr>
                <a:t>Defined in the AWT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822793" y="5331655"/>
            <a:ext cx="2986087" cy="1169179"/>
            <a:chOff x="2400" y="3360"/>
            <a:chExt cx="1881" cy="432"/>
          </a:xfrm>
        </p:grpSpPr>
        <p:sp>
          <p:nvSpPr>
            <p:cNvPr id="8" name="AutoShape 8"/>
            <p:cNvSpPr>
              <a:spLocks/>
            </p:cNvSpPr>
            <p:nvPr/>
          </p:nvSpPr>
          <p:spPr bwMode="auto">
            <a:xfrm>
              <a:off x="2400" y="3360"/>
              <a:ext cx="336" cy="432"/>
            </a:xfrm>
            <a:prstGeom prst="rightBrace">
              <a:avLst>
                <a:gd name="adj1" fmla="val 1071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60" y="3409"/>
              <a:ext cx="13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8000"/>
                  </a:solidFill>
                  <a:latin typeface="Arial Unicode MS" pitchFamily="34" charset="-128"/>
                </a:rPr>
                <a:t>Defined in Swing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Constructors of </a:t>
            </a:r>
            <a:r>
              <a:rPr lang="en-IN" b="1" dirty="0" err="1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GridLayout</a:t>
            </a:r>
            <a:r>
              <a:rPr lang="en-IN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GridLayout</a:t>
            </a:r>
            <a:r>
              <a:rPr lang="en-IN" b="1" dirty="0" smtClean="0">
                <a:solidFill>
                  <a:srgbClr val="FF0066"/>
                </a:solidFill>
              </a:rPr>
              <a:t>()</a:t>
            </a:r>
          </a:p>
          <a:p>
            <a:pPr>
              <a:buNone/>
            </a:pPr>
            <a:r>
              <a:rPr lang="en-IN" dirty="0" smtClean="0"/>
              <a:t>   creates a grid layout with one column per component in a row.</a:t>
            </a:r>
          </a:p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GridLayout</a:t>
            </a:r>
            <a:r>
              <a:rPr lang="en-IN" b="1" dirty="0">
                <a:solidFill>
                  <a:srgbClr val="FF0066"/>
                </a:solidFill>
              </a:rPr>
              <a:t>(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rows,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columns</a:t>
            </a:r>
            <a:r>
              <a:rPr lang="en-IN" b="1" dirty="0" smtClean="0">
                <a:solidFill>
                  <a:srgbClr val="FF0066"/>
                </a:solidFill>
              </a:rPr>
              <a:t>)</a:t>
            </a:r>
            <a:endParaRPr lang="en-IN" b="1" dirty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IN" dirty="0" smtClean="0"/>
              <a:t>   creates a grid layout with the given rows and columns but no gaps between the components.</a:t>
            </a:r>
          </a:p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GridLayout</a:t>
            </a:r>
            <a:r>
              <a:rPr lang="en-IN" b="1" dirty="0">
                <a:solidFill>
                  <a:srgbClr val="FF0066"/>
                </a:solidFill>
              </a:rPr>
              <a:t>(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rows,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columns,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hgap</a:t>
            </a:r>
            <a:r>
              <a:rPr lang="en-IN" b="1" dirty="0">
                <a:solidFill>
                  <a:srgbClr val="FF0066"/>
                </a:solidFill>
              </a:rPr>
              <a:t>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vgap</a:t>
            </a:r>
            <a:r>
              <a:rPr lang="en-IN" b="1" dirty="0" smtClean="0">
                <a:solidFill>
                  <a:srgbClr val="FF0066"/>
                </a:solidFill>
              </a:rPr>
              <a:t>)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creates a grid layout with the given rows and columns </a:t>
            </a:r>
            <a:r>
              <a:rPr lang="en-IN" dirty="0" err="1" smtClean="0"/>
              <a:t>alongwith</a:t>
            </a:r>
            <a:r>
              <a:rPr lang="en-IN" dirty="0" smtClean="0"/>
              <a:t> given horizontal and vertical gaps.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GridLayout?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124744"/>
            <a:ext cx="561022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import </a:t>
            </a:r>
            <a:r>
              <a:rPr lang="en-US" dirty="0" err="1" smtClean="0">
                <a:solidFill>
                  <a:srgbClr val="402000"/>
                </a:solidFill>
              </a:rPr>
              <a:t>java.awt</a:t>
            </a:r>
            <a:r>
              <a:rPr lang="en-US" dirty="0" smtClean="0">
                <a:solidFill>
                  <a:srgbClr val="402000"/>
                </a:solidFill>
              </a:rPr>
              <a:t>.*;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public class </a:t>
            </a:r>
            <a:r>
              <a:rPr lang="en-US" dirty="0" err="1" smtClean="0">
                <a:solidFill>
                  <a:srgbClr val="402000"/>
                </a:solidFill>
              </a:rPr>
              <a:t>TestGridLayout</a:t>
            </a:r>
            <a:r>
              <a:rPr lang="en-US" dirty="0" smtClean="0">
                <a:solidFill>
                  <a:srgbClr val="402000"/>
                </a:solidFill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public static void main(String[] </a:t>
            </a:r>
            <a:r>
              <a:rPr lang="en-US" dirty="0" err="1" smtClean="0">
                <a:solidFill>
                  <a:srgbClr val="402000"/>
                </a:solidFill>
              </a:rPr>
              <a:t>args</a:t>
            </a:r>
            <a:r>
              <a:rPr lang="en-US" dirty="0" smtClean="0">
                <a:solidFill>
                  <a:srgbClr val="402000"/>
                </a:solidFill>
              </a:rPr>
              <a:t>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Frame f = new Frame("</a:t>
            </a:r>
            <a:r>
              <a:rPr lang="en-US" dirty="0" err="1" smtClean="0">
                <a:solidFill>
                  <a:srgbClr val="402000"/>
                </a:solidFill>
              </a:rPr>
              <a:t>TestGridLayout</a:t>
            </a:r>
            <a:r>
              <a:rPr lang="en-US" dirty="0" smtClean="0">
                <a:solidFill>
                  <a:srgbClr val="402000"/>
                </a:solidFill>
              </a:rPr>
              <a:t>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f.setSize</a:t>
            </a:r>
            <a:r>
              <a:rPr lang="en-US" dirty="0" smtClean="0">
                <a:solidFill>
                  <a:srgbClr val="402000"/>
                </a:solidFill>
              </a:rPr>
              <a:t>(200,200);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</a:t>
            </a:r>
            <a:r>
              <a:rPr lang="en-US" dirty="0" err="1" smtClean="0">
                <a:solidFill>
                  <a:srgbClr val="CD3333"/>
                </a:solidFill>
              </a:rPr>
              <a:t>setLayout</a:t>
            </a:r>
            <a:r>
              <a:rPr lang="en-US" dirty="0" smtClean="0">
                <a:solidFill>
                  <a:srgbClr val="CD3333"/>
                </a:solidFill>
              </a:rPr>
              <a:t>(new </a:t>
            </a:r>
            <a:r>
              <a:rPr lang="en-US" dirty="0" err="1" smtClean="0">
                <a:solidFill>
                  <a:srgbClr val="CD3333"/>
                </a:solidFill>
              </a:rPr>
              <a:t>GridLayout</a:t>
            </a:r>
            <a:r>
              <a:rPr lang="en-US" dirty="0" smtClean="0">
                <a:solidFill>
                  <a:srgbClr val="CD3333"/>
                </a:solidFill>
              </a:rPr>
              <a:t>(2,3));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f.add</a:t>
            </a:r>
            <a:r>
              <a:rPr lang="en-US" dirty="0" smtClean="0">
                <a:solidFill>
                  <a:srgbClr val="402000"/>
                </a:solidFill>
              </a:rPr>
              <a:t>(new Button("Button 1"));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f.add</a:t>
            </a:r>
            <a:r>
              <a:rPr lang="en-US" dirty="0" smtClean="0">
                <a:solidFill>
                  <a:srgbClr val="402000"/>
                </a:solidFill>
              </a:rPr>
              <a:t>(new Button("Button 2"));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f.add</a:t>
            </a:r>
            <a:r>
              <a:rPr lang="en-US" dirty="0" smtClean="0">
                <a:solidFill>
                  <a:srgbClr val="402000"/>
                </a:solidFill>
              </a:rPr>
              <a:t>(new Button("Button 3"));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f.add</a:t>
            </a:r>
            <a:r>
              <a:rPr lang="en-US" dirty="0" smtClean="0">
                <a:solidFill>
                  <a:srgbClr val="402000"/>
                </a:solidFill>
              </a:rPr>
              <a:t>(new Button("Button 4"));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f.add</a:t>
            </a:r>
            <a:r>
              <a:rPr lang="en-US" dirty="0" smtClean="0">
                <a:solidFill>
                  <a:srgbClr val="402000"/>
                </a:solidFill>
              </a:rPr>
              <a:t>(new Button("Button 5"));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  </a:t>
            </a:r>
            <a:r>
              <a:rPr lang="en-US" dirty="0" err="1" smtClean="0">
                <a:solidFill>
                  <a:srgbClr val="402000"/>
                </a:solidFill>
              </a:rPr>
              <a:t>f.setVisible</a:t>
            </a:r>
            <a:r>
              <a:rPr lang="en-US" dirty="0" smtClean="0">
                <a:solidFill>
                  <a:srgbClr val="402000"/>
                </a:solidFill>
              </a:rPr>
              <a:t>(true);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402000"/>
                </a:solidFill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3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" y="431902"/>
            <a:ext cx="4143372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java.awt.*;  </a:t>
            </a:r>
          </a:p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</a:t>
            </a:r>
            <a:r>
              <a:rPr lang="en-IN" sz="2200" dirty="0" err="1"/>
              <a:t>javax.swing</a:t>
            </a:r>
            <a:r>
              <a:rPr lang="en-IN" sz="2200" dirty="0"/>
              <a:t>.*;  </a:t>
            </a:r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b="1" dirty="0" smtClean="0"/>
              <a:t>public</a:t>
            </a:r>
            <a:r>
              <a:rPr lang="en-IN" sz="2200" dirty="0"/>
              <a:t> </a:t>
            </a:r>
            <a:r>
              <a:rPr lang="en-IN" sz="2200" b="1" dirty="0"/>
              <a:t>class</a:t>
            </a:r>
            <a:r>
              <a:rPr lang="en-IN" sz="2200" dirty="0"/>
              <a:t> </a:t>
            </a:r>
            <a:r>
              <a:rPr lang="en-IN" sz="2200" dirty="0" err="1"/>
              <a:t>MyGridLayout</a:t>
            </a:r>
            <a:r>
              <a:rPr lang="en-IN" sz="2200" dirty="0"/>
              <a:t>{  </a:t>
            </a:r>
          </a:p>
          <a:p>
            <a:pPr>
              <a:buNone/>
            </a:pPr>
            <a:r>
              <a:rPr lang="en-IN" sz="2200" dirty="0" err="1"/>
              <a:t>JFrame</a:t>
            </a:r>
            <a:r>
              <a:rPr lang="en-IN" sz="2200" dirty="0"/>
              <a:t> f;  </a:t>
            </a:r>
          </a:p>
          <a:p>
            <a:pPr>
              <a:buNone/>
            </a:pPr>
            <a:r>
              <a:rPr lang="en-IN" sz="2200" dirty="0" err="1"/>
              <a:t>MyGridLayout</a:t>
            </a:r>
            <a:r>
              <a:rPr lang="en-IN" sz="2200" dirty="0"/>
              <a:t>(){  </a:t>
            </a:r>
          </a:p>
          <a:p>
            <a:pPr>
              <a:buNone/>
            </a:pPr>
            <a:r>
              <a:rPr lang="en-IN" sz="2200" dirty="0"/>
              <a:t>    f=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JFrame</a:t>
            </a:r>
            <a:r>
              <a:rPr lang="en-IN" sz="2200" dirty="0"/>
              <a:t>();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b1=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("1");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b2=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("2");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b3=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("3");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b4=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("4");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b5=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("5");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 smtClean="0"/>
              <a:t>JButton</a:t>
            </a:r>
            <a:r>
              <a:rPr lang="en-IN" sz="2200" dirty="0"/>
              <a:t> b6=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("6");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 smtClean="0"/>
              <a:t>JButton</a:t>
            </a:r>
            <a:r>
              <a:rPr lang="en-IN" sz="2200" dirty="0"/>
              <a:t> b7=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("7");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/>
              <a:t>JButton</a:t>
            </a:r>
            <a:r>
              <a:rPr lang="en-IN" sz="2200" dirty="0"/>
              <a:t> b8=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("8");  </a:t>
            </a:r>
          </a:p>
          <a:p>
            <a:pPr>
              <a:buNone/>
            </a:pPr>
            <a:r>
              <a:rPr lang="en-IN" sz="2200" dirty="0"/>
              <a:t>    </a:t>
            </a:r>
            <a:r>
              <a:rPr lang="en-IN" sz="2200" dirty="0" err="1" smtClean="0"/>
              <a:t>JButton</a:t>
            </a:r>
            <a:r>
              <a:rPr lang="en-IN" sz="2200" dirty="0"/>
              <a:t> b9=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("9");  </a:t>
            </a:r>
          </a:p>
          <a:p>
            <a:pPr>
              <a:buNone/>
            </a:pPr>
            <a:r>
              <a:rPr lang="en-IN" sz="2200" dirty="0"/>
              <a:t>          </a:t>
            </a:r>
          </a:p>
          <a:p>
            <a:pPr>
              <a:buNone/>
            </a:pPr>
            <a:r>
              <a:rPr lang="en-IN" sz="2200" dirty="0"/>
              <a:t>   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9124" y="500042"/>
            <a:ext cx="4572000" cy="6329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(b1);	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(b2);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(b3);	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(b4);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(b5);	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(b6);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(b7);	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(b8);</a:t>
            </a:r>
          </a:p>
          <a:p>
            <a:pPr>
              <a:buNone/>
            </a:pPr>
            <a:r>
              <a:rPr lang="en-IN" sz="2200" dirty="0" err="1" smtClean="0"/>
              <a:t>f.add</a:t>
            </a:r>
            <a:r>
              <a:rPr lang="en-IN" sz="2200" dirty="0" smtClean="0"/>
              <a:t>(b9);  </a:t>
            </a:r>
          </a:p>
          <a:p>
            <a:pPr>
              <a:buNone/>
            </a:pPr>
            <a:r>
              <a:rPr lang="en-IN" sz="2200" dirty="0" smtClean="0"/>
              <a:t>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f.setLayout</a:t>
            </a:r>
            <a:r>
              <a:rPr lang="en-IN" sz="2200" dirty="0" smtClean="0"/>
              <a:t>(</a:t>
            </a:r>
            <a:r>
              <a:rPr lang="en-IN" sz="2200" b="1" dirty="0" smtClean="0"/>
              <a:t>new</a:t>
            </a:r>
            <a:r>
              <a:rPr lang="en-IN" sz="2200" dirty="0" smtClean="0"/>
              <a:t> </a:t>
            </a:r>
            <a:r>
              <a:rPr lang="en-IN" sz="2200" dirty="0" err="1" smtClean="0"/>
              <a:t>GridLayout</a:t>
            </a:r>
            <a:r>
              <a:rPr lang="en-IN" sz="2200" dirty="0" smtClean="0"/>
              <a:t>(3,3));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f.setSize</a:t>
            </a:r>
            <a:r>
              <a:rPr lang="en-IN" sz="2200" dirty="0" smtClean="0"/>
              <a:t>(300,300);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f.setVisible</a:t>
            </a:r>
            <a:r>
              <a:rPr lang="en-IN" sz="2200" dirty="0" smtClean="0"/>
              <a:t>(</a:t>
            </a:r>
            <a:r>
              <a:rPr lang="en-IN" sz="2200" b="1" dirty="0" smtClean="0"/>
              <a:t>true</a:t>
            </a:r>
            <a:r>
              <a:rPr lang="en-IN" sz="2200" dirty="0" smtClean="0"/>
              <a:t>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b="1" dirty="0" smtClean="0"/>
              <a:t>public</a:t>
            </a:r>
            <a:r>
              <a:rPr lang="en-IN" sz="2200" dirty="0" smtClean="0"/>
              <a:t> </a:t>
            </a:r>
            <a:r>
              <a:rPr lang="en-IN" sz="2200" b="1" dirty="0" smtClean="0"/>
              <a:t>static</a:t>
            </a:r>
            <a:r>
              <a:rPr lang="en-IN" sz="2200" dirty="0" smtClean="0"/>
              <a:t> </a:t>
            </a:r>
            <a:r>
              <a:rPr lang="en-IN" sz="2200" b="1" dirty="0" smtClean="0"/>
              <a:t>void</a:t>
            </a:r>
            <a:r>
              <a:rPr lang="en-IN" sz="2200" dirty="0" smtClean="0"/>
              <a:t> main(String[] </a:t>
            </a:r>
            <a:r>
              <a:rPr lang="en-IN" sz="2200" dirty="0" err="1" smtClean="0"/>
              <a:t>args</a:t>
            </a:r>
            <a:r>
              <a:rPr lang="en-IN" sz="2200" dirty="0" smtClean="0"/>
              <a:t>) {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b="1" dirty="0" smtClean="0"/>
              <a:t>new</a:t>
            </a:r>
            <a:r>
              <a:rPr lang="en-IN" sz="2200" dirty="0" smtClean="0"/>
              <a:t> </a:t>
            </a:r>
            <a:r>
              <a:rPr lang="en-IN" sz="2200" dirty="0" err="1" smtClean="0"/>
              <a:t>MyGridLayout</a:t>
            </a:r>
            <a:r>
              <a:rPr lang="en-IN" sz="2200" dirty="0" smtClean="0"/>
              <a:t>();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dirty="0" smtClean="0"/>
              <a:t>}  </a:t>
            </a:r>
            <a:endParaRPr lang="en-IN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3363052" y="6012223"/>
            <a:ext cx="858922" cy="747942"/>
            <a:chOff x="3713078" y="5786454"/>
            <a:chExt cx="858922" cy="747942"/>
          </a:xfrm>
        </p:grpSpPr>
        <p:grpSp>
          <p:nvGrpSpPr>
            <p:cNvPr id="6" name="Group 15"/>
            <p:cNvGrpSpPr/>
            <p:nvPr/>
          </p:nvGrpSpPr>
          <p:grpSpPr>
            <a:xfrm>
              <a:off x="3714744" y="5786454"/>
              <a:ext cx="857256" cy="747942"/>
              <a:chOff x="4000496" y="5754480"/>
              <a:chExt cx="857256" cy="7479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000496" y="6500834"/>
                <a:ext cx="857256" cy="1588"/>
              </a:xfrm>
              <a:prstGeom prst="line">
                <a:avLst/>
              </a:prstGeom>
              <a:ln w="28575" cmpd="sng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4480560" y="6126480"/>
                <a:ext cx="745588" cy="1588"/>
              </a:xfrm>
              <a:prstGeom prst="straightConnector1">
                <a:avLst/>
              </a:prstGeom>
              <a:ln w="34925" cmpd="sng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rot="5400000" flipH="1" flipV="1">
              <a:off x="3580228" y="6379699"/>
              <a:ext cx="267287" cy="1588"/>
            </a:xfrm>
            <a:prstGeom prst="line">
              <a:avLst/>
            </a:prstGeom>
            <a:ln w="28575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3333CC"/>
                </a:solidFill>
              </a:rPr>
              <a:t>Example of </a:t>
            </a:r>
            <a:r>
              <a:rPr lang="en-IN" dirty="0" err="1" smtClean="0">
                <a:solidFill>
                  <a:srgbClr val="3333CC"/>
                </a:solidFill>
              </a:rPr>
              <a:t>GridLayout</a:t>
            </a:r>
            <a:r>
              <a:rPr lang="en-IN" dirty="0" smtClean="0">
                <a:solidFill>
                  <a:srgbClr val="3333CC"/>
                </a:solidFill>
              </a:rPr>
              <a:t> class</a:t>
            </a:r>
            <a:endParaRPr lang="en-IN" dirty="0">
              <a:solidFill>
                <a:srgbClr val="33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ridLayout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928670"/>
            <a:ext cx="5857916" cy="5648705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 err="1">
                <a:solidFill>
                  <a:srgbClr val="3333CC"/>
                </a:solidFill>
              </a:rPr>
              <a:t>FlowLayout</a:t>
            </a:r>
            <a:endParaRPr lang="en-IN" sz="5400" b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The </a:t>
            </a:r>
            <a:r>
              <a:rPr lang="en-IN" dirty="0" err="1"/>
              <a:t>FlowLayout</a:t>
            </a:r>
            <a:r>
              <a:rPr lang="en-IN" dirty="0"/>
              <a:t> is used to arrange the components in a line, one after another (in a flow). It is the default layout of applet or panel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	Fields </a:t>
            </a:r>
            <a:r>
              <a:rPr lang="en-IN" dirty="0"/>
              <a:t>of </a:t>
            </a:r>
            <a:r>
              <a:rPr lang="en-IN" dirty="0" err="1"/>
              <a:t>FlowLayout</a:t>
            </a:r>
            <a:r>
              <a:rPr lang="en-IN" dirty="0"/>
              <a:t> class:</a:t>
            </a: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FF0000"/>
                </a:solidFill>
              </a:rPr>
              <a:t>public </a:t>
            </a:r>
            <a:r>
              <a:rPr lang="en-IN" b="1" dirty="0">
                <a:solidFill>
                  <a:srgbClr val="FF0000"/>
                </a:solidFill>
              </a:rPr>
              <a:t>static final </a:t>
            </a:r>
            <a:r>
              <a:rPr lang="en-IN" b="1" dirty="0" err="1">
                <a:solidFill>
                  <a:srgbClr val="FF0000"/>
                </a:solidFill>
              </a:rPr>
              <a:t>int</a:t>
            </a:r>
            <a:r>
              <a:rPr lang="en-IN" b="1" dirty="0">
                <a:solidFill>
                  <a:srgbClr val="FF0000"/>
                </a:solidFill>
              </a:rPr>
              <a:t> LEFT</a:t>
            </a: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0000FF"/>
                </a:solidFill>
              </a:rPr>
              <a:t>public </a:t>
            </a:r>
            <a:r>
              <a:rPr lang="en-IN" b="1" dirty="0">
                <a:solidFill>
                  <a:srgbClr val="0000FF"/>
                </a:solidFill>
              </a:rPr>
              <a:t>static final </a:t>
            </a:r>
            <a:r>
              <a:rPr lang="en-IN" b="1" dirty="0" err="1">
                <a:solidFill>
                  <a:srgbClr val="0000FF"/>
                </a:solidFill>
              </a:rPr>
              <a:t>int</a:t>
            </a:r>
            <a:r>
              <a:rPr lang="en-IN" b="1" dirty="0">
                <a:solidFill>
                  <a:srgbClr val="0000FF"/>
                </a:solidFill>
              </a:rPr>
              <a:t> RIGHT</a:t>
            </a:r>
            <a:endParaRPr lang="en-IN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FF0000"/>
                </a:solidFill>
              </a:rPr>
              <a:t>public </a:t>
            </a:r>
            <a:r>
              <a:rPr lang="en-IN" b="1" dirty="0">
                <a:solidFill>
                  <a:srgbClr val="FF0000"/>
                </a:solidFill>
              </a:rPr>
              <a:t>static final </a:t>
            </a:r>
            <a:r>
              <a:rPr lang="en-IN" b="1" dirty="0" err="1">
                <a:solidFill>
                  <a:srgbClr val="FF0000"/>
                </a:solidFill>
              </a:rPr>
              <a:t>int</a:t>
            </a:r>
            <a:r>
              <a:rPr lang="en-IN" b="1" dirty="0">
                <a:solidFill>
                  <a:srgbClr val="FF0000"/>
                </a:solidFill>
              </a:rPr>
              <a:t> CENTER</a:t>
            </a: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0000FF"/>
                </a:solidFill>
              </a:rPr>
              <a:t>public </a:t>
            </a:r>
            <a:r>
              <a:rPr lang="en-IN" b="1" dirty="0">
                <a:solidFill>
                  <a:srgbClr val="0000FF"/>
                </a:solidFill>
              </a:rPr>
              <a:t>static final </a:t>
            </a:r>
            <a:r>
              <a:rPr lang="en-IN" b="1" dirty="0" err="1">
                <a:solidFill>
                  <a:srgbClr val="0000FF"/>
                </a:solidFill>
              </a:rPr>
              <a:t>int</a:t>
            </a:r>
            <a:r>
              <a:rPr lang="en-IN" b="1" dirty="0">
                <a:solidFill>
                  <a:srgbClr val="0000FF"/>
                </a:solidFill>
              </a:rPr>
              <a:t> LEADING</a:t>
            </a:r>
            <a:endParaRPr lang="en-IN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b="1" dirty="0" smtClean="0">
                <a:solidFill>
                  <a:srgbClr val="FF0000"/>
                </a:solidFill>
              </a:rPr>
              <a:t>public </a:t>
            </a:r>
            <a:r>
              <a:rPr lang="en-IN" b="1" dirty="0">
                <a:solidFill>
                  <a:srgbClr val="FF0000"/>
                </a:solidFill>
              </a:rPr>
              <a:t>static final </a:t>
            </a:r>
            <a:r>
              <a:rPr lang="en-IN" b="1" dirty="0" err="1">
                <a:solidFill>
                  <a:srgbClr val="FF0000"/>
                </a:solidFill>
              </a:rPr>
              <a:t>int</a:t>
            </a:r>
            <a:r>
              <a:rPr lang="en-IN" b="1" dirty="0">
                <a:solidFill>
                  <a:srgbClr val="FF0000"/>
                </a:solidFill>
              </a:rPr>
              <a:t> TRAILING</a:t>
            </a: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IN" sz="4800" b="1" dirty="0">
                <a:solidFill>
                  <a:srgbClr val="3333CC"/>
                </a:solidFill>
              </a:rPr>
              <a:t>Constructors of </a:t>
            </a:r>
            <a:r>
              <a:rPr lang="en-IN" sz="4800" b="1" dirty="0" err="1">
                <a:solidFill>
                  <a:srgbClr val="3333CC"/>
                </a:solidFill>
              </a:rPr>
              <a:t>FlowLayout</a:t>
            </a:r>
            <a:r>
              <a:rPr lang="en-IN" sz="4800" b="1" dirty="0">
                <a:solidFill>
                  <a:srgbClr val="3333CC"/>
                </a:solidFill>
              </a:rPr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FlowLayout</a:t>
            </a:r>
            <a:r>
              <a:rPr lang="en-IN" b="1" dirty="0" smtClean="0">
                <a:solidFill>
                  <a:srgbClr val="FF0066"/>
                </a:solidFill>
              </a:rPr>
              <a:t>()</a:t>
            </a:r>
          </a:p>
          <a:p>
            <a:pPr>
              <a:buNone/>
            </a:pPr>
            <a:r>
              <a:rPr lang="en-IN" dirty="0"/>
              <a:t> </a:t>
            </a:r>
            <a:r>
              <a:rPr lang="en-IN" dirty="0" smtClean="0"/>
              <a:t>   creates </a:t>
            </a:r>
            <a:r>
              <a:rPr lang="en-IN" dirty="0"/>
              <a:t>a flow layout with </a:t>
            </a:r>
            <a:r>
              <a:rPr lang="en-IN" dirty="0" err="1"/>
              <a:t>centered</a:t>
            </a:r>
            <a:r>
              <a:rPr lang="en-IN" dirty="0"/>
              <a:t> alignment and a default 5 unit horizontal and vertical gap.</a:t>
            </a:r>
          </a:p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FlowLayout</a:t>
            </a:r>
            <a:r>
              <a:rPr lang="en-IN" b="1" dirty="0">
                <a:solidFill>
                  <a:srgbClr val="FF0066"/>
                </a:solidFill>
              </a:rPr>
              <a:t>(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align</a:t>
            </a:r>
            <a:r>
              <a:rPr lang="en-IN" b="1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dirty="0"/>
              <a:t> </a:t>
            </a:r>
            <a:r>
              <a:rPr lang="en-IN" dirty="0" smtClean="0"/>
              <a:t>  creates </a:t>
            </a:r>
            <a:r>
              <a:rPr lang="en-IN" dirty="0"/>
              <a:t>a flow layout with the given alignment and a default 5 unit horizontal and vertical gap.</a:t>
            </a:r>
          </a:p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FlowLayout</a:t>
            </a:r>
            <a:r>
              <a:rPr lang="en-IN" b="1" dirty="0">
                <a:solidFill>
                  <a:srgbClr val="FF0066"/>
                </a:solidFill>
              </a:rPr>
              <a:t>(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align,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hgap</a:t>
            </a:r>
            <a:r>
              <a:rPr lang="en-IN" b="1" dirty="0">
                <a:solidFill>
                  <a:srgbClr val="FF0066"/>
                </a:solidFill>
              </a:rPr>
              <a:t>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vgap</a:t>
            </a:r>
            <a:r>
              <a:rPr lang="en-IN" b="1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dirty="0"/>
              <a:t> </a:t>
            </a:r>
            <a:r>
              <a:rPr lang="en-IN" dirty="0" smtClean="0"/>
              <a:t>  creates </a:t>
            </a:r>
            <a:r>
              <a:rPr lang="en-IN" dirty="0"/>
              <a:t>a flow layout with the given alignment and the given horizontal and vertical gap.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FlowLayout?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47800" y="1676400"/>
            <a:ext cx="5678488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import java.awt.*;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public class TestFlowLayout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public static void main(String[] args){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Frame f = new Frame("TestFlowLayout");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f.setSize(200,200);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</a:t>
            </a:r>
            <a:r>
              <a:rPr lang="en-US" smtClean="0">
                <a:solidFill>
                  <a:srgbClr val="CD3333"/>
                </a:solidFill>
              </a:rPr>
              <a:t>setLayout(new FlowLayout());</a:t>
            </a: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f.add(new Button("Button 1"));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f.add(new Button("Button 2"));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f.add(new Button("Button 3"));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f.add(new Button("Button 4"));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f.add(new Button("Button 5"));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f.setVisible(true);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7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3333CC"/>
                </a:solidFill>
              </a:rPr>
              <a:t>Example of </a:t>
            </a:r>
            <a:r>
              <a:rPr lang="en-IN" dirty="0" err="1">
                <a:solidFill>
                  <a:srgbClr val="3333CC"/>
                </a:solidFill>
              </a:rPr>
              <a:t>FlowLayout</a:t>
            </a:r>
            <a:r>
              <a:rPr lang="en-IN" dirty="0">
                <a:solidFill>
                  <a:srgbClr val="3333CC"/>
                </a:solidFill>
              </a:rPr>
              <a:t> </a:t>
            </a:r>
            <a:r>
              <a:rPr lang="en-IN" dirty="0" smtClean="0">
                <a:solidFill>
                  <a:srgbClr val="3333CC"/>
                </a:solidFill>
              </a:rPr>
              <a:t>class</a:t>
            </a:r>
            <a:endParaRPr lang="en-IN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3929058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java.awt.*;  </a:t>
            </a:r>
          </a:p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</a:t>
            </a:r>
            <a:r>
              <a:rPr lang="en-IN" sz="2200" dirty="0" err="1"/>
              <a:t>javax.swing</a:t>
            </a:r>
            <a:r>
              <a:rPr lang="en-IN" sz="2200" dirty="0"/>
              <a:t>.*;  </a:t>
            </a:r>
          </a:p>
          <a:p>
            <a:pPr>
              <a:buNone/>
            </a:pPr>
            <a:r>
              <a:rPr lang="en-IN" sz="2200" dirty="0"/>
              <a:t>  </a:t>
            </a:r>
          </a:p>
          <a:p>
            <a:pPr>
              <a:buNone/>
            </a:pPr>
            <a:r>
              <a:rPr lang="en-IN" sz="2200" b="1" dirty="0"/>
              <a:t>public</a:t>
            </a:r>
            <a:r>
              <a:rPr lang="en-IN" sz="2200" dirty="0"/>
              <a:t> </a:t>
            </a:r>
            <a:r>
              <a:rPr lang="en-IN" sz="2200" b="1" dirty="0"/>
              <a:t>class</a:t>
            </a:r>
            <a:r>
              <a:rPr lang="en-IN" sz="2200" dirty="0"/>
              <a:t> </a:t>
            </a:r>
            <a:r>
              <a:rPr lang="en-IN" sz="2200" dirty="0" err="1"/>
              <a:t>MyFlowLayout</a:t>
            </a:r>
            <a:r>
              <a:rPr lang="en-IN" sz="2200" dirty="0"/>
              <a:t>{  </a:t>
            </a:r>
          </a:p>
          <a:p>
            <a:pPr>
              <a:buNone/>
            </a:pPr>
            <a:r>
              <a:rPr lang="en-IN" sz="2200" dirty="0" err="1"/>
              <a:t>JFrame</a:t>
            </a:r>
            <a:r>
              <a:rPr lang="en-IN" sz="2200" dirty="0"/>
              <a:t> f;  </a:t>
            </a:r>
          </a:p>
          <a:p>
            <a:pPr>
              <a:buNone/>
            </a:pPr>
            <a:r>
              <a:rPr lang="en-IN" sz="2200" dirty="0" err="1"/>
              <a:t>MyFlowLayout</a:t>
            </a:r>
            <a:r>
              <a:rPr lang="en-IN" sz="2200" dirty="0"/>
              <a:t>(){  </a:t>
            </a:r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dirty="0" smtClean="0"/>
              <a:t>f=</a:t>
            </a:r>
            <a:r>
              <a:rPr lang="en-IN" sz="2200" b="1" dirty="0" smtClean="0"/>
              <a:t>new</a:t>
            </a:r>
            <a:r>
              <a:rPr lang="en-IN" sz="2200" dirty="0"/>
              <a:t> </a:t>
            </a:r>
            <a:r>
              <a:rPr lang="en-IN" sz="2200" dirty="0" err="1"/>
              <a:t>JFrame</a:t>
            </a:r>
            <a:r>
              <a:rPr lang="en-IN" sz="2200" dirty="0"/>
              <a:t>();  </a:t>
            </a:r>
            <a:endParaRPr lang="en-IN" sz="2200" dirty="0" smtClean="0"/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dirty="0" err="1" smtClean="0"/>
              <a:t>JButton</a:t>
            </a:r>
            <a:r>
              <a:rPr lang="en-IN" sz="2200" dirty="0"/>
              <a:t> b1=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("1");  </a:t>
            </a:r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dirty="0" err="1" smtClean="0"/>
              <a:t>JButton</a:t>
            </a:r>
            <a:r>
              <a:rPr lang="en-IN" sz="2200" dirty="0"/>
              <a:t> b2=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("2");  </a:t>
            </a:r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dirty="0" err="1" smtClean="0"/>
              <a:t>JButton</a:t>
            </a:r>
            <a:r>
              <a:rPr lang="en-IN" sz="2200" dirty="0"/>
              <a:t> b3=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("3");  </a:t>
            </a:r>
          </a:p>
          <a:p>
            <a:pPr>
              <a:buNone/>
            </a:pPr>
            <a:r>
              <a:rPr lang="en-IN" sz="2200" dirty="0"/>
              <a:t>  </a:t>
            </a:r>
            <a:r>
              <a:rPr lang="en-IN" sz="2200" dirty="0" err="1" smtClean="0"/>
              <a:t>JButton</a:t>
            </a:r>
            <a:r>
              <a:rPr lang="en-IN" sz="2200" dirty="0"/>
              <a:t> b4=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("4"); </a:t>
            </a:r>
          </a:p>
          <a:p>
            <a:pPr>
              <a:buNone/>
            </a:pPr>
            <a:r>
              <a:rPr lang="en-IN" sz="2200" dirty="0" smtClean="0"/>
              <a:t>  </a:t>
            </a:r>
            <a:r>
              <a:rPr lang="en-IN" sz="2200" dirty="0" err="1" smtClean="0"/>
              <a:t>JButton</a:t>
            </a:r>
            <a:r>
              <a:rPr lang="en-IN" sz="2200" dirty="0" smtClean="0"/>
              <a:t> b5=</a:t>
            </a:r>
            <a:r>
              <a:rPr lang="en-IN" sz="2200" b="1" dirty="0" smtClean="0"/>
              <a:t>new</a:t>
            </a:r>
            <a:r>
              <a:rPr lang="en-IN" sz="2200" dirty="0" smtClean="0"/>
              <a:t> </a:t>
            </a:r>
            <a:r>
              <a:rPr lang="en-IN" sz="2200" dirty="0" err="1" smtClean="0"/>
              <a:t>JButton</a:t>
            </a:r>
            <a:r>
              <a:rPr lang="en-IN" sz="2200" dirty="0" smtClean="0"/>
              <a:t>("5");</a:t>
            </a:r>
          </a:p>
          <a:p>
            <a:pPr>
              <a:buNone/>
            </a:pPr>
            <a:endParaRPr lang="en-IN" sz="2200" dirty="0" smtClean="0"/>
          </a:p>
          <a:p>
            <a:pPr>
              <a:buNone/>
            </a:pPr>
            <a:r>
              <a:rPr lang="en-IN" sz="2200" dirty="0" smtClean="0"/>
              <a:t>  </a:t>
            </a:r>
            <a:r>
              <a:rPr lang="en-IN" sz="2200" dirty="0" err="1" smtClean="0"/>
              <a:t>f.add</a:t>
            </a:r>
            <a:r>
              <a:rPr lang="en-IN" sz="2200" dirty="0" smtClean="0"/>
              <a:t>(b1);</a:t>
            </a:r>
          </a:p>
          <a:p>
            <a:pPr>
              <a:buNone/>
            </a:pPr>
            <a:r>
              <a:rPr lang="en-IN" sz="2200" dirty="0" smtClean="0"/>
              <a:t>  f .add(b2);</a:t>
            </a:r>
            <a:endParaRPr lang="en-IN" sz="2200" dirty="0"/>
          </a:p>
        </p:txBody>
      </p:sp>
      <p:sp>
        <p:nvSpPr>
          <p:cNvPr id="4" name="Rectangle 3"/>
          <p:cNvSpPr/>
          <p:nvPr/>
        </p:nvSpPr>
        <p:spPr>
          <a:xfrm>
            <a:off x="4071934" y="714356"/>
            <a:ext cx="507206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200" dirty="0" smtClean="0"/>
              <a:t> </a:t>
            </a:r>
            <a:r>
              <a:rPr lang="en-IN" sz="2200" dirty="0"/>
              <a:t> </a:t>
            </a:r>
            <a:r>
              <a:rPr lang="en-IN" sz="2200" dirty="0" smtClean="0"/>
              <a:t>  </a:t>
            </a:r>
            <a:r>
              <a:rPr lang="en-IN" sz="2200" dirty="0" err="1" smtClean="0"/>
              <a:t>f.add</a:t>
            </a:r>
            <a:r>
              <a:rPr lang="en-IN" sz="2200" dirty="0" smtClean="0"/>
              <a:t>(b3);	</a:t>
            </a:r>
          </a:p>
          <a:p>
            <a:pPr>
              <a:buNone/>
            </a:pPr>
            <a:r>
              <a:rPr lang="en-IN" sz="2200" dirty="0"/>
              <a:t> </a:t>
            </a:r>
            <a:r>
              <a:rPr lang="en-IN" sz="2200" dirty="0" smtClean="0"/>
              <a:t>   </a:t>
            </a:r>
            <a:r>
              <a:rPr lang="en-IN" sz="2200" dirty="0" err="1" smtClean="0"/>
              <a:t>f.add</a:t>
            </a:r>
            <a:r>
              <a:rPr lang="en-IN" sz="2200" dirty="0" smtClean="0"/>
              <a:t>(b4);</a:t>
            </a:r>
          </a:p>
          <a:p>
            <a:pPr>
              <a:buNone/>
            </a:pPr>
            <a:r>
              <a:rPr lang="en-IN" sz="2200" dirty="0"/>
              <a:t> </a:t>
            </a:r>
            <a:r>
              <a:rPr lang="en-IN" sz="2200" dirty="0" smtClean="0"/>
              <a:t>   </a:t>
            </a:r>
            <a:r>
              <a:rPr lang="en-IN" sz="2200" dirty="0" err="1" smtClean="0"/>
              <a:t>f.add</a:t>
            </a:r>
            <a:r>
              <a:rPr lang="en-IN" sz="2200" dirty="0" smtClean="0"/>
              <a:t>(b5);  </a:t>
            </a:r>
          </a:p>
          <a:p>
            <a:pPr>
              <a:buNone/>
            </a:pPr>
            <a:r>
              <a:rPr lang="en-IN" sz="2200" dirty="0" smtClean="0"/>
              <a:t>    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f.setLayout</a:t>
            </a:r>
            <a:r>
              <a:rPr lang="en-IN" sz="2200" dirty="0" smtClean="0"/>
              <a:t>(</a:t>
            </a:r>
            <a:r>
              <a:rPr lang="en-IN" sz="2200" b="1" dirty="0" smtClean="0"/>
              <a:t>new</a:t>
            </a:r>
            <a:r>
              <a:rPr lang="en-IN" sz="2200" dirty="0" smtClean="0"/>
              <a:t> </a:t>
            </a:r>
            <a:r>
              <a:rPr lang="en-IN" sz="2200" dirty="0" err="1" smtClean="0"/>
              <a:t>FlowLayout</a:t>
            </a:r>
            <a:r>
              <a:rPr lang="en-IN" sz="2200" dirty="0" smtClean="0"/>
              <a:t>(</a:t>
            </a:r>
            <a:r>
              <a:rPr lang="en-IN" sz="2200" dirty="0" err="1" smtClean="0"/>
              <a:t>FlowLayout.RIGHT</a:t>
            </a:r>
            <a:r>
              <a:rPr lang="en-IN" sz="2200" dirty="0" smtClean="0"/>
              <a:t>));  </a:t>
            </a:r>
          </a:p>
          <a:p>
            <a:pPr>
              <a:buNone/>
            </a:pPr>
            <a:r>
              <a:rPr lang="en-IN" sz="2200" dirty="0" smtClean="0"/>
              <a:t>    //setting flow layout of right alignment  </a:t>
            </a:r>
          </a:p>
          <a:p>
            <a:pPr>
              <a:buNone/>
            </a:pPr>
            <a:r>
              <a:rPr lang="en-IN" sz="2200" dirty="0" smtClean="0"/>
              <a:t>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f.setSize</a:t>
            </a:r>
            <a:r>
              <a:rPr lang="en-IN" sz="2200" dirty="0" smtClean="0"/>
              <a:t>(300,300);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f.setVisible</a:t>
            </a:r>
            <a:r>
              <a:rPr lang="en-IN" sz="2200" dirty="0" smtClean="0"/>
              <a:t>(</a:t>
            </a:r>
            <a:r>
              <a:rPr lang="en-IN" sz="2200" b="1" dirty="0" smtClean="0"/>
              <a:t>true</a:t>
            </a:r>
            <a:r>
              <a:rPr lang="en-IN" sz="2200" dirty="0" smtClean="0"/>
              <a:t>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b="1" dirty="0" smtClean="0"/>
              <a:t>public</a:t>
            </a:r>
            <a:r>
              <a:rPr lang="en-IN" sz="2200" dirty="0" smtClean="0"/>
              <a:t> </a:t>
            </a:r>
            <a:r>
              <a:rPr lang="en-IN" sz="2200" b="1" dirty="0" smtClean="0"/>
              <a:t>static</a:t>
            </a:r>
            <a:r>
              <a:rPr lang="en-IN" sz="2200" dirty="0" smtClean="0"/>
              <a:t> </a:t>
            </a:r>
            <a:r>
              <a:rPr lang="en-IN" sz="2200" b="1" dirty="0" smtClean="0"/>
              <a:t>void</a:t>
            </a:r>
            <a:r>
              <a:rPr lang="en-IN" sz="2200" dirty="0" smtClean="0"/>
              <a:t> main(String[] </a:t>
            </a:r>
            <a:r>
              <a:rPr lang="en-IN" sz="2200" dirty="0" err="1" smtClean="0"/>
              <a:t>args</a:t>
            </a:r>
            <a:r>
              <a:rPr lang="en-IN" sz="2200" dirty="0" smtClean="0"/>
              <a:t>) {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b="1" dirty="0" smtClean="0"/>
              <a:t>new</a:t>
            </a:r>
            <a:r>
              <a:rPr lang="en-IN" sz="2200" dirty="0" smtClean="0"/>
              <a:t> </a:t>
            </a:r>
            <a:r>
              <a:rPr lang="en-IN" sz="2200" dirty="0" err="1" smtClean="0"/>
              <a:t>MyFlowLayout</a:t>
            </a:r>
            <a:r>
              <a:rPr lang="en-IN" sz="2200" dirty="0" smtClean="0"/>
              <a:t>();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dirty="0" smtClean="0"/>
              <a:t>}  </a:t>
            </a:r>
            <a:endParaRPr lang="en-IN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3500430" y="5929330"/>
            <a:ext cx="623376" cy="747942"/>
            <a:chOff x="3713078" y="5786454"/>
            <a:chExt cx="858922" cy="747942"/>
          </a:xfrm>
        </p:grpSpPr>
        <p:grpSp>
          <p:nvGrpSpPr>
            <p:cNvPr id="6" name="Group 15"/>
            <p:cNvGrpSpPr/>
            <p:nvPr/>
          </p:nvGrpSpPr>
          <p:grpSpPr>
            <a:xfrm>
              <a:off x="3714744" y="5786454"/>
              <a:ext cx="857256" cy="747942"/>
              <a:chOff x="4000496" y="5754480"/>
              <a:chExt cx="857256" cy="7479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000496" y="6500834"/>
                <a:ext cx="857256" cy="1588"/>
              </a:xfrm>
              <a:prstGeom prst="line">
                <a:avLst/>
              </a:prstGeom>
              <a:ln w="28575" cmpd="sng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4480560" y="6126480"/>
                <a:ext cx="745588" cy="1588"/>
              </a:xfrm>
              <a:prstGeom prst="straightConnector1">
                <a:avLst/>
              </a:prstGeom>
              <a:ln w="34925" cmpd="sng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rot="5400000" flipH="1" flipV="1">
              <a:off x="3580228" y="6379699"/>
              <a:ext cx="267287" cy="1588"/>
            </a:xfrm>
            <a:prstGeom prst="line">
              <a:avLst/>
            </a:prstGeom>
            <a:ln w="28575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rot="16200000" flipH="1">
            <a:off x="785798" y="3714740"/>
            <a:ext cx="621508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lowLayout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857232"/>
            <a:ext cx="5357850" cy="534245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3333CC"/>
                </a:solidFill>
              </a:rPr>
              <a:t>CardLayout class</a:t>
            </a:r>
            <a:endParaRPr lang="en-IN" sz="5400" b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    The CardLayout class manages the components in such a manner that only one component is visible at a time. It treats each component as a card that is why it is known as CardLayout.</a:t>
            </a:r>
          </a:p>
          <a:p>
            <a:pPr algn="ctr">
              <a:spcBef>
                <a:spcPct val="0"/>
              </a:spcBef>
              <a:buNone/>
            </a:pPr>
            <a:r>
              <a:rPr lang="en-IN" sz="54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Constructors of CardLayout class</a:t>
            </a:r>
          </a:p>
          <a:p>
            <a:pPr>
              <a:buNone/>
            </a:pPr>
            <a:r>
              <a:rPr lang="en-IN" sz="3500" b="1" dirty="0" smtClean="0">
                <a:solidFill>
                  <a:srgbClr val="FF0066"/>
                </a:solidFill>
              </a:rPr>
              <a:t>  CardLayout()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    creates a card layout with zero horizontal and vertical gap.</a:t>
            </a:r>
          </a:p>
          <a:p>
            <a:pPr>
              <a:buNone/>
            </a:pPr>
            <a:r>
              <a:rPr lang="en-IN" sz="3500" b="1" dirty="0" smtClean="0">
                <a:solidFill>
                  <a:srgbClr val="FF0066"/>
                </a:solidFill>
              </a:rPr>
              <a:t>  </a:t>
            </a:r>
            <a:r>
              <a:rPr lang="en-IN" sz="3500" b="1" dirty="0" err="1" smtClean="0">
                <a:solidFill>
                  <a:srgbClr val="FF0066"/>
                </a:solidFill>
              </a:rPr>
              <a:t>CardLayout</a:t>
            </a:r>
            <a:r>
              <a:rPr lang="en-IN" sz="3500" b="1" dirty="0" smtClean="0">
                <a:solidFill>
                  <a:srgbClr val="FF0066"/>
                </a:solidFill>
              </a:rPr>
              <a:t>(</a:t>
            </a:r>
            <a:r>
              <a:rPr lang="en-IN" sz="3500" b="1" dirty="0" err="1" smtClean="0">
                <a:solidFill>
                  <a:srgbClr val="FF0066"/>
                </a:solidFill>
              </a:rPr>
              <a:t>int</a:t>
            </a:r>
            <a:r>
              <a:rPr lang="en-IN" sz="3500" b="1" dirty="0" smtClean="0">
                <a:solidFill>
                  <a:srgbClr val="FF0066"/>
                </a:solidFill>
              </a:rPr>
              <a:t> </a:t>
            </a:r>
            <a:r>
              <a:rPr lang="en-IN" sz="3500" b="1" dirty="0" err="1" smtClean="0">
                <a:solidFill>
                  <a:srgbClr val="FF0066"/>
                </a:solidFill>
              </a:rPr>
              <a:t>hgap</a:t>
            </a:r>
            <a:r>
              <a:rPr lang="en-IN" sz="3500" b="1" dirty="0" smtClean="0">
                <a:solidFill>
                  <a:srgbClr val="FF0066"/>
                </a:solidFill>
              </a:rPr>
              <a:t>, </a:t>
            </a:r>
            <a:r>
              <a:rPr lang="en-IN" sz="3500" b="1" dirty="0" err="1" smtClean="0">
                <a:solidFill>
                  <a:srgbClr val="FF0066"/>
                </a:solidFill>
              </a:rPr>
              <a:t>int</a:t>
            </a:r>
            <a:r>
              <a:rPr lang="en-IN" sz="3500" b="1" dirty="0" smtClean="0">
                <a:solidFill>
                  <a:srgbClr val="FF0066"/>
                </a:solidFill>
              </a:rPr>
              <a:t> </a:t>
            </a:r>
            <a:r>
              <a:rPr lang="en-IN" sz="3500" b="1" dirty="0" err="1" smtClean="0">
                <a:solidFill>
                  <a:srgbClr val="FF0066"/>
                </a:solidFill>
              </a:rPr>
              <a:t>vgap</a:t>
            </a:r>
            <a:r>
              <a:rPr lang="en-IN" sz="3500" b="1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b="1" dirty="0" smtClean="0"/>
              <a:t>   </a:t>
            </a:r>
            <a:r>
              <a:rPr lang="en-IN" dirty="0" smtClean="0"/>
              <a:t> creates a card layout with the given horizontal and vertical gap.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Layout of Components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BorderLayout </a:t>
            </a:r>
          </a:p>
          <a:p>
            <a:pPr lvl="1"/>
            <a:r>
              <a:rPr lang="en-US" smtClean="0"/>
              <a:t>north, south, west, east &amp; center</a:t>
            </a:r>
          </a:p>
          <a:p>
            <a:r>
              <a:rPr lang="en-US" smtClean="0"/>
              <a:t>FlowLayout</a:t>
            </a:r>
          </a:p>
          <a:p>
            <a:pPr lvl="1"/>
            <a:r>
              <a:rPr lang="en-US" smtClean="0"/>
              <a:t>left to right &amp; top down</a:t>
            </a:r>
          </a:p>
          <a:p>
            <a:r>
              <a:rPr lang="en-US" smtClean="0"/>
              <a:t>CardLayout</a:t>
            </a:r>
          </a:p>
          <a:p>
            <a:pPr lvl="1"/>
            <a:r>
              <a:rPr lang="en-US" smtClean="0"/>
              <a:t>stack of panels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GridLayout</a:t>
            </a:r>
          </a:p>
          <a:p>
            <a:pPr lvl="1"/>
            <a:r>
              <a:rPr lang="en-US" smtClean="0"/>
              <a:t>tabular form (rows &amp; columns)</a:t>
            </a:r>
          </a:p>
          <a:p>
            <a:r>
              <a:rPr lang="en-US" smtClean="0"/>
              <a:t>GridBagLayout</a:t>
            </a:r>
          </a:p>
          <a:p>
            <a:pPr lvl="1"/>
            <a:r>
              <a:rPr lang="en-US" smtClean="0"/>
              <a:t>tabular form(variable row heights and column widths)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8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en-IN" b="1" dirty="0" smtClean="0">
                <a:solidFill>
                  <a:srgbClr val="3333CC"/>
                </a:solidFill>
              </a:rPr>
              <a:t>Commonly used methods CardLayout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6868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3800" dirty="0" smtClean="0">
                <a:solidFill>
                  <a:srgbClr val="FF0066"/>
                </a:solidFill>
              </a:rPr>
              <a:t>public void next(</a:t>
            </a:r>
            <a:r>
              <a:rPr lang="en-IN" sz="3800" dirty="0" smtClean="0">
                <a:solidFill>
                  <a:srgbClr val="990000"/>
                </a:solidFill>
              </a:rPr>
              <a:t>Container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parent</a:t>
            </a:r>
            <a:r>
              <a:rPr lang="en-IN" sz="3800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sz="3300" dirty="0" smtClean="0"/>
              <a:t>	It is used to flip to the next card of the given container.</a:t>
            </a:r>
          </a:p>
          <a:p>
            <a:pPr>
              <a:buNone/>
            </a:pPr>
            <a:r>
              <a:rPr lang="en-IN" sz="3800" dirty="0" smtClean="0">
                <a:solidFill>
                  <a:srgbClr val="FF0066"/>
                </a:solidFill>
              </a:rPr>
              <a:t>public void previous(</a:t>
            </a:r>
            <a:r>
              <a:rPr lang="en-IN" sz="3800" dirty="0" smtClean="0">
                <a:solidFill>
                  <a:srgbClr val="990000"/>
                </a:solidFill>
              </a:rPr>
              <a:t>Container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parent</a:t>
            </a:r>
            <a:r>
              <a:rPr lang="en-IN" sz="3800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It is used to flip to the previous card of the given container.</a:t>
            </a:r>
          </a:p>
          <a:p>
            <a:pPr>
              <a:buNone/>
            </a:pPr>
            <a:r>
              <a:rPr lang="en-IN" sz="3800" dirty="0" smtClean="0">
                <a:solidFill>
                  <a:srgbClr val="FF0066"/>
                </a:solidFill>
              </a:rPr>
              <a:t>public void first(</a:t>
            </a:r>
            <a:r>
              <a:rPr lang="en-IN" sz="3800" dirty="0" smtClean="0">
                <a:solidFill>
                  <a:srgbClr val="990000"/>
                </a:solidFill>
              </a:rPr>
              <a:t>Container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parent</a:t>
            </a:r>
            <a:r>
              <a:rPr lang="en-IN" sz="3800" dirty="0" smtClean="0">
                <a:solidFill>
                  <a:srgbClr val="FF0066"/>
                </a:solidFill>
              </a:rPr>
              <a:t>) </a:t>
            </a:r>
          </a:p>
          <a:p>
            <a:pPr>
              <a:buNone/>
            </a:pPr>
            <a:r>
              <a:rPr lang="en-IN" dirty="0" smtClean="0"/>
              <a:t>	It is used to flip to the first card of the given container.</a:t>
            </a:r>
          </a:p>
          <a:p>
            <a:pPr>
              <a:buNone/>
            </a:pPr>
            <a:r>
              <a:rPr lang="en-IN" sz="3800" dirty="0" smtClean="0">
                <a:solidFill>
                  <a:srgbClr val="FF0066"/>
                </a:solidFill>
              </a:rPr>
              <a:t>public void last(</a:t>
            </a:r>
            <a:r>
              <a:rPr lang="en-IN" sz="3800" dirty="0" smtClean="0">
                <a:solidFill>
                  <a:srgbClr val="990000"/>
                </a:solidFill>
              </a:rPr>
              <a:t>Container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parent</a:t>
            </a:r>
            <a:r>
              <a:rPr lang="en-IN" sz="3800" dirty="0" smtClean="0">
                <a:solidFill>
                  <a:srgbClr val="FF0066"/>
                </a:solidFill>
              </a:rPr>
              <a:t>)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	It is used to flip to the last card of the given container.</a:t>
            </a:r>
          </a:p>
          <a:p>
            <a:pPr>
              <a:buNone/>
            </a:pPr>
            <a:r>
              <a:rPr lang="en-IN" sz="3800" dirty="0" smtClean="0">
                <a:solidFill>
                  <a:srgbClr val="FF0066"/>
                </a:solidFill>
              </a:rPr>
              <a:t>public void show(</a:t>
            </a:r>
            <a:r>
              <a:rPr lang="en-IN" sz="3800" dirty="0" smtClean="0">
                <a:solidFill>
                  <a:srgbClr val="990000"/>
                </a:solidFill>
              </a:rPr>
              <a:t>Container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parent</a:t>
            </a:r>
            <a:r>
              <a:rPr lang="en-IN" sz="3800" dirty="0" smtClean="0">
                <a:solidFill>
                  <a:srgbClr val="FF0066"/>
                </a:solidFill>
              </a:rPr>
              <a:t>, </a:t>
            </a:r>
            <a:r>
              <a:rPr lang="en-IN" sz="3800" dirty="0" smtClean="0">
                <a:solidFill>
                  <a:srgbClr val="990000"/>
                </a:solidFill>
              </a:rPr>
              <a:t>String</a:t>
            </a:r>
            <a:r>
              <a:rPr lang="en-IN" sz="3800" dirty="0" smtClean="0">
                <a:solidFill>
                  <a:srgbClr val="FF0066"/>
                </a:solidFill>
              </a:rPr>
              <a:t> </a:t>
            </a:r>
            <a:r>
              <a:rPr lang="en-IN" sz="3800" dirty="0" smtClean="0">
                <a:solidFill>
                  <a:srgbClr val="00B0F0"/>
                </a:solidFill>
              </a:rPr>
              <a:t>name</a:t>
            </a:r>
            <a:r>
              <a:rPr lang="en-IN" sz="3800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It is used to flip to the specified card with the given name.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CardLayout?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431925" y="1565275"/>
            <a:ext cx="60579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import java.awt.*;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public class TestCardLayout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public static void main(String[] args){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Frame f = new Frame("TestCard Layout");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f.setSize(200,200);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</a:t>
            </a:r>
            <a:r>
              <a:rPr lang="en-US" smtClean="0">
                <a:solidFill>
                  <a:srgbClr val="CD3333"/>
                </a:solidFill>
              </a:rPr>
              <a:t>setLayout(new CardLayout())</a:t>
            </a:r>
            <a:r>
              <a:rPr lang="en-US" smtClean="0">
                <a:solidFill>
                  <a:srgbClr val="402000"/>
                </a:solidFill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</a:t>
            </a:r>
            <a:r>
              <a:rPr lang="en-US" smtClean="0">
                <a:solidFill>
                  <a:srgbClr val="CD3333"/>
                </a:solidFill>
              </a:rPr>
              <a:t>add("GraphicsPanel",new GraphicsPanel());</a:t>
            </a: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f.add("LabelPanel",new LabelPanel());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f.add("ButtonPanel",new ButtonPanel());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f.setVisible(true);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38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3333CC"/>
                </a:solidFill>
              </a:rPr>
              <a:t>Example of </a:t>
            </a:r>
            <a:r>
              <a:rPr lang="en-IN" b="1" dirty="0" err="1" smtClean="0">
                <a:solidFill>
                  <a:srgbClr val="3333CC"/>
                </a:solidFill>
              </a:rPr>
              <a:t>CardLayout</a:t>
            </a:r>
            <a:r>
              <a:rPr lang="en-IN" b="1" dirty="0" smtClean="0">
                <a:solidFill>
                  <a:srgbClr val="3333CC"/>
                </a:solidFill>
              </a:rPr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4000496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 java.awt.*;  </a:t>
            </a:r>
          </a:p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 </a:t>
            </a:r>
            <a:r>
              <a:rPr lang="en-IN" sz="1800" dirty="0" err="1" smtClean="0"/>
              <a:t>java.awt.event</a:t>
            </a:r>
            <a:r>
              <a:rPr lang="en-IN" sz="1800" dirty="0" smtClean="0"/>
              <a:t>.*;  </a:t>
            </a:r>
          </a:p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 </a:t>
            </a:r>
            <a:r>
              <a:rPr lang="en-IN" sz="1800" dirty="0" err="1" smtClean="0"/>
              <a:t>javax.swing</a:t>
            </a:r>
            <a:r>
              <a:rPr lang="en-IN" sz="1800" dirty="0" smtClean="0"/>
              <a:t>.*;  </a:t>
            </a:r>
          </a:p>
          <a:p>
            <a:pPr>
              <a:buNone/>
            </a:pPr>
            <a:r>
              <a:rPr lang="en-IN" sz="1800" b="1" dirty="0" smtClean="0"/>
              <a:t>public</a:t>
            </a:r>
            <a:r>
              <a:rPr lang="en-IN" sz="1800" dirty="0" smtClean="0"/>
              <a:t> </a:t>
            </a:r>
            <a:r>
              <a:rPr lang="en-IN" sz="1800" b="1" dirty="0" smtClean="0"/>
              <a:t>class</a:t>
            </a:r>
            <a:r>
              <a:rPr lang="en-IN" sz="1800" dirty="0" smtClean="0"/>
              <a:t> </a:t>
            </a:r>
            <a:r>
              <a:rPr lang="en-IN" sz="1800" dirty="0" err="1" smtClean="0"/>
              <a:t>CardLayoutExample</a:t>
            </a:r>
            <a:r>
              <a:rPr lang="en-IN" sz="1800" dirty="0" smtClean="0"/>
              <a:t> </a:t>
            </a:r>
            <a:r>
              <a:rPr lang="en-IN" sz="1800" b="1" dirty="0" smtClean="0"/>
              <a:t>extends</a:t>
            </a:r>
          </a:p>
          <a:p>
            <a:pPr>
              <a:buNone/>
            </a:pPr>
            <a:r>
              <a:rPr lang="en-IN" sz="1800" dirty="0" smtClean="0"/>
              <a:t> </a:t>
            </a:r>
            <a:r>
              <a:rPr lang="en-IN" sz="1800" dirty="0" err="1" smtClean="0"/>
              <a:t>JFrame</a:t>
            </a:r>
            <a:r>
              <a:rPr lang="en-IN" sz="1800" dirty="0" smtClean="0"/>
              <a:t> </a:t>
            </a:r>
            <a:r>
              <a:rPr lang="en-IN" sz="1800" b="1" dirty="0" smtClean="0"/>
              <a:t>implements</a:t>
            </a:r>
            <a:r>
              <a:rPr lang="en-IN" sz="1800" dirty="0" smtClean="0"/>
              <a:t> </a:t>
            </a:r>
            <a:r>
              <a:rPr lang="en-IN" sz="1800" dirty="0" err="1" smtClean="0"/>
              <a:t>ActionListener</a:t>
            </a:r>
            <a:r>
              <a:rPr lang="en-IN" sz="1800" dirty="0" smtClean="0"/>
              <a:t>{  </a:t>
            </a:r>
          </a:p>
          <a:p>
            <a:pPr>
              <a:buNone/>
            </a:pPr>
            <a:r>
              <a:rPr lang="en-IN" sz="1800" dirty="0" err="1" smtClean="0"/>
              <a:t>CardLayout</a:t>
            </a:r>
            <a:r>
              <a:rPr lang="en-IN" sz="1800" dirty="0" smtClean="0"/>
              <a:t> card;  </a:t>
            </a:r>
          </a:p>
          <a:p>
            <a:pPr>
              <a:buNone/>
            </a:pPr>
            <a:r>
              <a:rPr lang="en-IN" sz="1800" dirty="0" err="1" smtClean="0"/>
              <a:t>JButton</a:t>
            </a:r>
            <a:r>
              <a:rPr lang="en-IN" sz="1800" dirty="0" smtClean="0"/>
              <a:t> b1,b2,b3;  </a:t>
            </a:r>
          </a:p>
          <a:p>
            <a:pPr>
              <a:buNone/>
            </a:pPr>
            <a:r>
              <a:rPr lang="en-IN" sz="1800" dirty="0" smtClean="0"/>
              <a:t>Container c;  </a:t>
            </a:r>
          </a:p>
          <a:p>
            <a:pPr>
              <a:buNone/>
            </a:pPr>
            <a:r>
              <a:rPr lang="en-IN" sz="1800" dirty="0" smtClean="0"/>
              <a:t>    </a:t>
            </a:r>
            <a:r>
              <a:rPr lang="en-IN" sz="1800" dirty="0" err="1" smtClean="0"/>
              <a:t>CardLayoutExample</a:t>
            </a:r>
            <a:r>
              <a:rPr lang="en-IN" sz="1800" dirty="0" smtClean="0"/>
              <a:t>(){  </a:t>
            </a:r>
          </a:p>
          <a:p>
            <a:pPr>
              <a:buNone/>
            </a:pPr>
            <a:r>
              <a:rPr lang="en-IN" sz="1800" dirty="0" smtClean="0"/>
              <a:t>        c=</a:t>
            </a:r>
            <a:r>
              <a:rPr lang="en-IN" sz="1800" dirty="0" err="1" smtClean="0"/>
              <a:t>getContentPane</a:t>
            </a:r>
            <a:r>
              <a:rPr lang="en-IN" sz="1800" dirty="0" smtClean="0"/>
              <a:t>();  </a:t>
            </a:r>
          </a:p>
          <a:p>
            <a:pPr>
              <a:buNone/>
            </a:pPr>
            <a:r>
              <a:rPr lang="en-IN" sz="1800" dirty="0" smtClean="0"/>
              <a:t>        card=</a:t>
            </a:r>
            <a:r>
              <a:rPr lang="en-IN" sz="1800" b="1" dirty="0" smtClean="0"/>
              <a:t>new</a:t>
            </a:r>
            <a:r>
              <a:rPr lang="en-IN" sz="1800" dirty="0" smtClean="0"/>
              <a:t> </a:t>
            </a:r>
            <a:r>
              <a:rPr lang="en-IN" sz="1800" dirty="0" err="1" smtClean="0"/>
              <a:t>CardLayout</a:t>
            </a:r>
            <a:r>
              <a:rPr lang="en-IN" sz="1800" dirty="0" smtClean="0"/>
              <a:t>(40,30);  </a:t>
            </a:r>
          </a:p>
          <a:p>
            <a:pPr>
              <a:buNone/>
            </a:pPr>
            <a:r>
              <a:rPr lang="en-IN" sz="1800" dirty="0" smtClean="0"/>
              <a:t>        </a:t>
            </a:r>
            <a:r>
              <a:rPr lang="en-IN" sz="1800" dirty="0" err="1" smtClean="0"/>
              <a:t>c.setLayout</a:t>
            </a:r>
            <a:r>
              <a:rPr lang="en-IN" sz="1800" dirty="0" smtClean="0"/>
              <a:t>(card);  </a:t>
            </a:r>
          </a:p>
          <a:p>
            <a:pPr>
              <a:buNone/>
            </a:pPr>
            <a:r>
              <a:rPr lang="en-IN" sz="1800" dirty="0" smtClean="0"/>
              <a:t>        b1=</a:t>
            </a:r>
            <a:r>
              <a:rPr lang="en-IN" sz="1800" b="1" dirty="0" smtClean="0"/>
              <a:t>new</a:t>
            </a:r>
            <a:r>
              <a:rPr lang="en-IN" sz="1800" dirty="0" smtClean="0"/>
              <a:t> </a:t>
            </a:r>
            <a:r>
              <a:rPr lang="en-IN" sz="1800" dirty="0" err="1" smtClean="0"/>
              <a:t>JButton</a:t>
            </a:r>
            <a:r>
              <a:rPr lang="en-IN" sz="1800" dirty="0" smtClean="0"/>
              <a:t>("Apple");  </a:t>
            </a:r>
          </a:p>
          <a:p>
            <a:pPr>
              <a:buNone/>
            </a:pPr>
            <a:r>
              <a:rPr lang="en-IN" sz="1800" dirty="0" smtClean="0"/>
              <a:t>        b2=</a:t>
            </a:r>
            <a:r>
              <a:rPr lang="en-IN" sz="1800" b="1" dirty="0" smtClean="0"/>
              <a:t>new</a:t>
            </a:r>
            <a:r>
              <a:rPr lang="en-IN" sz="1800" dirty="0" smtClean="0"/>
              <a:t> </a:t>
            </a:r>
            <a:r>
              <a:rPr lang="en-IN" sz="1800" dirty="0" err="1" smtClean="0"/>
              <a:t>JButton</a:t>
            </a:r>
            <a:r>
              <a:rPr lang="en-IN" sz="1800" dirty="0" smtClean="0"/>
              <a:t>("Boy");  </a:t>
            </a:r>
          </a:p>
          <a:p>
            <a:pPr>
              <a:buNone/>
            </a:pPr>
            <a:r>
              <a:rPr lang="en-IN" sz="1800" dirty="0" smtClean="0"/>
              <a:t>        b3=</a:t>
            </a:r>
            <a:r>
              <a:rPr lang="en-IN" sz="1800" b="1" dirty="0" smtClean="0"/>
              <a:t>new</a:t>
            </a:r>
            <a:r>
              <a:rPr lang="en-IN" sz="1800" dirty="0" smtClean="0"/>
              <a:t> </a:t>
            </a:r>
            <a:r>
              <a:rPr lang="en-IN" sz="1800" dirty="0" err="1" smtClean="0"/>
              <a:t>JButton</a:t>
            </a:r>
            <a:r>
              <a:rPr lang="en-IN" sz="1800" dirty="0" smtClean="0"/>
              <a:t>("Cat");  </a:t>
            </a:r>
          </a:p>
          <a:p>
            <a:pPr>
              <a:buNone/>
            </a:pPr>
            <a:r>
              <a:rPr lang="en-IN" sz="1800" dirty="0" smtClean="0"/>
              <a:t>        b1.addActionListener(</a:t>
            </a:r>
            <a:r>
              <a:rPr lang="en-IN" sz="1800" b="1" dirty="0" smtClean="0"/>
              <a:t>this</a:t>
            </a:r>
            <a:r>
              <a:rPr lang="en-IN" sz="1800" dirty="0" smtClean="0"/>
              <a:t>);</a:t>
            </a:r>
          </a:p>
          <a:p>
            <a:pPr>
              <a:buNone/>
            </a:pPr>
            <a:r>
              <a:rPr lang="en-IN" sz="1800" dirty="0" smtClean="0"/>
              <a:t>        b2.addActionListener(</a:t>
            </a:r>
            <a:r>
              <a:rPr lang="en-IN" sz="1800" b="1" dirty="0" smtClean="0"/>
              <a:t>this</a:t>
            </a:r>
            <a:r>
              <a:rPr lang="en-IN" sz="1800" dirty="0" smtClean="0"/>
              <a:t>);  </a:t>
            </a:r>
          </a:p>
          <a:p>
            <a:pPr>
              <a:buNone/>
            </a:pPr>
            <a:r>
              <a:rPr lang="en-IN" sz="1800" dirty="0" smtClean="0"/>
              <a:t>        b3.addActionListener(</a:t>
            </a:r>
            <a:r>
              <a:rPr lang="en-IN" sz="1800" b="1" dirty="0" smtClean="0"/>
              <a:t>this</a:t>
            </a:r>
            <a:r>
              <a:rPr lang="en-IN" sz="1800" dirty="0" smtClean="0"/>
              <a:t>);</a:t>
            </a:r>
          </a:p>
          <a:p>
            <a:pPr>
              <a:buNone/>
            </a:pPr>
            <a:endParaRPr lang="en-IN" sz="1800" dirty="0"/>
          </a:p>
        </p:txBody>
      </p:sp>
      <p:sp>
        <p:nvSpPr>
          <p:cNvPr id="4" name="Rectangle 3"/>
          <p:cNvSpPr/>
          <p:nvPr/>
        </p:nvSpPr>
        <p:spPr>
          <a:xfrm>
            <a:off x="4214810" y="928670"/>
            <a:ext cx="49291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dirty="0" smtClean="0"/>
              <a:t>    </a:t>
            </a:r>
            <a:r>
              <a:rPr lang="en-IN" dirty="0" err="1" smtClean="0"/>
              <a:t>c.add</a:t>
            </a:r>
            <a:r>
              <a:rPr lang="en-IN" dirty="0" smtClean="0"/>
              <a:t>("a",b1);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c.add</a:t>
            </a:r>
            <a:r>
              <a:rPr lang="en-IN" dirty="0" smtClean="0"/>
              <a:t>("b",b2);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c.add</a:t>
            </a:r>
            <a:r>
              <a:rPr lang="en-IN" dirty="0" smtClean="0"/>
              <a:t>("c",b3);  </a:t>
            </a:r>
          </a:p>
          <a:p>
            <a:pPr>
              <a:buNone/>
            </a:pPr>
            <a:r>
              <a:rPr lang="en-IN" dirty="0" smtClean="0"/>
              <a:t>}  </a:t>
            </a:r>
          </a:p>
          <a:p>
            <a:pPr>
              <a:buNone/>
            </a:pPr>
            <a:r>
              <a:rPr lang="en-IN" dirty="0" smtClean="0"/>
              <a:t> </a:t>
            </a:r>
            <a:r>
              <a:rPr lang="en-IN" b="1" dirty="0" smtClean="0"/>
              <a:t>public</a:t>
            </a:r>
            <a:r>
              <a:rPr lang="en-IN" dirty="0" smtClean="0"/>
              <a:t> </a:t>
            </a:r>
            <a:r>
              <a:rPr lang="en-IN" b="1" dirty="0" smtClean="0"/>
              <a:t>void</a:t>
            </a:r>
            <a:r>
              <a:rPr lang="en-IN" dirty="0" smtClean="0"/>
              <a:t> </a:t>
            </a:r>
            <a:r>
              <a:rPr lang="en-IN" dirty="0" err="1" smtClean="0"/>
              <a:t>actionPerformed</a:t>
            </a:r>
            <a:r>
              <a:rPr lang="en-IN" dirty="0" smtClean="0"/>
              <a:t>(</a:t>
            </a:r>
            <a:r>
              <a:rPr lang="en-IN" dirty="0" err="1" smtClean="0"/>
              <a:t>ActionEvent</a:t>
            </a:r>
            <a:r>
              <a:rPr lang="en-IN" dirty="0" smtClean="0"/>
              <a:t> e)</a:t>
            </a:r>
          </a:p>
          <a:p>
            <a:pPr>
              <a:buNone/>
            </a:pPr>
            <a:r>
              <a:rPr lang="en-IN" dirty="0" smtClean="0"/>
              <a:t>{  </a:t>
            </a:r>
          </a:p>
          <a:p>
            <a:pPr>
              <a:buNone/>
            </a:pPr>
            <a:r>
              <a:rPr lang="en-IN" dirty="0" smtClean="0"/>
              <a:t>    </a:t>
            </a:r>
            <a:r>
              <a:rPr lang="en-IN" dirty="0" err="1" smtClean="0"/>
              <a:t>card.next</a:t>
            </a:r>
            <a:r>
              <a:rPr lang="en-IN" dirty="0" smtClean="0"/>
              <a:t>(c);  </a:t>
            </a:r>
          </a:p>
          <a:p>
            <a:pPr>
              <a:buNone/>
            </a:pPr>
            <a:r>
              <a:rPr lang="en-IN" dirty="0" smtClean="0"/>
              <a:t> }  </a:t>
            </a:r>
          </a:p>
          <a:p>
            <a:pPr>
              <a:buNone/>
            </a:pPr>
            <a:r>
              <a:rPr lang="en-IN" dirty="0" smtClean="0"/>
              <a:t>  </a:t>
            </a:r>
          </a:p>
          <a:p>
            <a:pPr>
              <a:buNone/>
            </a:pPr>
            <a:r>
              <a:rPr lang="en-IN" b="1" dirty="0" smtClean="0"/>
              <a:t>public</a:t>
            </a:r>
            <a:r>
              <a:rPr lang="en-IN" dirty="0" smtClean="0"/>
              <a:t> </a:t>
            </a:r>
            <a:r>
              <a:rPr lang="en-IN" b="1" dirty="0" smtClean="0"/>
              <a:t>static</a:t>
            </a:r>
            <a:r>
              <a:rPr lang="en-IN" dirty="0" smtClean="0"/>
              <a:t> </a:t>
            </a:r>
            <a:r>
              <a:rPr lang="en-IN" b="1" dirty="0" smtClean="0"/>
              <a:t>void</a:t>
            </a:r>
            <a:r>
              <a:rPr lang="en-IN" dirty="0" smtClean="0"/>
              <a:t> main(String[] </a:t>
            </a:r>
            <a:r>
              <a:rPr lang="en-IN" dirty="0" err="1" smtClean="0"/>
              <a:t>args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{  </a:t>
            </a:r>
          </a:p>
          <a:p>
            <a:pPr>
              <a:buNone/>
            </a:pPr>
            <a:r>
              <a:rPr lang="en-IN" dirty="0" smtClean="0"/>
              <a:t> </a:t>
            </a:r>
            <a:r>
              <a:rPr lang="en-IN" dirty="0" err="1" smtClean="0"/>
              <a:t>CardLayoutExample</a:t>
            </a:r>
            <a:r>
              <a:rPr lang="en-IN" dirty="0" smtClean="0"/>
              <a:t> </a:t>
            </a:r>
            <a:r>
              <a:rPr lang="en-IN" dirty="0" err="1" smtClean="0"/>
              <a:t>cl</a:t>
            </a:r>
            <a:r>
              <a:rPr lang="en-IN" dirty="0" smtClean="0"/>
              <a:t>=</a:t>
            </a:r>
            <a:r>
              <a:rPr lang="en-IN" b="1" dirty="0" smtClean="0"/>
              <a:t>new</a:t>
            </a:r>
            <a:r>
              <a:rPr lang="en-IN" dirty="0" smtClean="0"/>
              <a:t> </a:t>
            </a:r>
            <a:r>
              <a:rPr lang="en-IN" dirty="0" err="1" smtClean="0"/>
              <a:t>CardLayoutExample</a:t>
            </a:r>
            <a:r>
              <a:rPr lang="en-IN" dirty="0" smtClean="0"/>
              <a:t>();  </a:t>
            </a:r>
          </a:p>
          <a:p>
            <a:pPr>
              <a:buNone/>
            </a:pPr>
            <a:r>
              <a:rPr lang="en-IN" dirty="0" smtClean="0"/>
              <a:t>        </a:t>
            </a:r>
            <a:r>
              <a:rPr lang="en-IN" dirty="0" err="1" smtClean="0"/>
              <a:t>cl.setSize</a:t>
            </a:r>
            <a:r>
              <a:rPr lang="en-IN" dirty="0" smtClean="0"/>
              <a:t>(400,400);  </a:t>
            </a:r>
          </a:p>
          <a:p>
            <a:pPr>
              <a:buNone/>
            </a:pPr>
            <a:r>
              <a:rPr lang="en-IN" dirty="0" smtClean="0"/>
              <a:t>        </a:t>
            </a:r>
            <a:r>
              <a:rPr lang="en-IN" dirty="0" err="1" smtClean="0"/>
              <a:t>cl.setVisible</a:t>
            </a:r>
            <a:r>
              <a:rPr lang="en-IN" dirty="0" smtClean="0"/>
              <a:t>(</a:t>
            </a:r>
            <a:r>
              <a:rPr lang="en-IN" b="1" dirty="0" smtClean="0"/>
              <a:t>true</a:t>
            </a:r>
            <a:r>
              <a:rPr lang="en-IN" dirty="0" smtClean="0"/>
              <a:t>);  </a:t>
            </a:r>
          </a:p>
          <a:p>
            <a:pPr>
              <a:buNone/>
            </a:pPr>
            <a:r>
              <a:rPr lang="en-IN" dirty="0" smtClean="0"/>
              <a:t>        </a:t>
            </a:r>
            <a:r>
              <a:rPr lang="en-IN" dirty="0" err="1" smtClean="0"/>
              <a:t>cl.setDefaultCloseOperation</a:t>
            </a:r>
            <a:r>
              <a:rPr lang="en-IN" dirty="0" smtClean="0"/>
              <a:t>(EXIT_ON_CLOSE);  </a:t>
            </a:r>
          </a:p>
          <a:p>
            <a:pPr>
              <a:buNone/>
            </a:pPr>
            <a:r>
              <a:rPr lang="en-IN" dirty="0" smtClean="0"/>
              <a:t>    }  </a:t>
            </a:r>
          </a:p>
          <a:p>
            <a:pPr>
              <a:buNone/>
            </a:pPr>
            <a:r>
              <a:rPr lang="en-IN" dirty="0" smtClean="0"/>
              <a:t>}  </a:t>
            </a:r>
            <a:endParaRPr lang="en-IN" dirty="0"/>
          </a:p>
        </p:txBody>
      </p:sp>
      <p:grpSp>
        <p:nvGrpSpPr>
          <p:cNvPr id="5" name="Group 4"/>
          <p:cNvGrpSpPr/>
          <p:nvPr/>
        </p:nvGrpSpPr>
        <p:grpSpPr>
          <a:xfrm>
            <a:off x="3857620" y="6286520"/>
            <a:ext cx="500066" cy="390752"/>
            <a:chOff x="3714666" y="5786454"/>
            <a:chExt cx="857334" cy="747942"/>
          </a:xfrm>
        </p:grpSpPr>
        <p:grpSp>
          <p:nvGrpSpPr>
            <p:cNvPr id="6" name="Group 15"/>
            <p:cNvGrpSpPr/>
            <p:nvPr/>
          </p:nvGrpSpPr>
          <p:grpSpPr>
            <a:xfrm>
              <a:off x="3714744" y="5786454"/>
              <a:ext cx="857256" cy="747942"/>
              <a:chOff x="4000496" y="5754480"/>
              <a:chExt cx="857256" cy="7479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000496" y="6500834"/>
                <a:ext cx="857256" cy="1588"/>
              </a:xfrm>
              <a:prstGeom prst="line">
                <a:avLst/>
              </a:prstGeom>
              <a:ln w="28575" cmpd="sng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4480560" y="6126480"/>
                <a:ext cx="745588" cy="1588"/>
              </a:xfrm>
              <a:prstGeom prst="straightConnector1">
                <a:avLst/>
              </a:prstGeom>
              <a:ln w="34925" cmpd="sng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rot="16200000" flipV="1">
              <a:off x="3584222" y="6377295"/>
              <a:ext cx="280511" cy="19623"/>
            </a:xfrm>
            <a:prstGeom prst="line">
              <a:avLst/>
            </a:prstGeom>
            <a:ln w="28575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rot="5400000">
            <a:off x="1107269" y="3821897"/>
            <a:ext cx="607220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dLayout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8604"/>
            <a:ext cx="5715040" cy="6098091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3333CC"/>
                </a:solidFill>
              </a:rPr>
              <a:t>GridBagLayout </a:t>
            </a:r>
            <a:r>
              <a:rPr lang="en-IN" sz="5400" b="1" dirty="0">
                <a:solidFill>
                  <a:srgbClr val="3333CC"/>
                </a:solidFill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7149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3400" dirty="0" smtClean="0"/>
              <a:t>    The GridBagLayout class is a flexible layout manager that aligns components vertically and horizontally, without requiring that the components be of the same size. Each GridBagLayout object maintains a dynamic rectangular grid of cells, with each component occupying one or more cells, called its </a:t>
            </a:r>
            <a:r>
              <a:rPr lang="en-IN" sz="3400" i="1" dirty="0" smtClean="0"/>
              <a:t>display area</a:t>
            </a:r>
            <a:r>
              <a:rPr lang="en-IN" sz="3400" dirty="0" smtClean="0"/>
              <a:t>.</a:t>
            </a:r>
            <a:endParaRPr lang="en-IN" sz="3400" dirty="0">
              <a:solidFill>
                <a:srgbClr val="0000FF"/>
              </a:solidFill>
            </a:endParaRPr>
          </a:p>
          <a:p>
            <a:pPr algn="just">
              <a:buNone/>
            </a:pPr>
            <a:endParaRPr lang="en-IN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IN" sz="4800" b="1" dirty="0">
                <a:solidFill>
                  <a:srgbClr val="3333CC"/>
                </a:solidFill>
              </a:rPr>
              <a:t>Constructor of </a:t>
            </a:r>
            <a:r>
              <a:rPr lang="en-IN" sz="4800" b="1" dirty="0" smtClean="0">
                <a:solidFill>
                  <a:srgbClr val="3333CC"/>
                </a:solidFill>
              </a:rPr>
              <a:t>GridBagLayout </a:t>
            </a:r>
            <a:r>
              <a:rPr lang="en-IN" sz="4800" b="1" dirty="0">
                <a:solidFill>
                  <a:srgbClr val="3333CC"/>
                </a:solidFill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525963"/>
          </a:xfrm>
        </p:spPr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b="1" dirty="0" smtClean="0">
                <a:solidFill>
                  <a:srgbClr val="FF0066"/>
                </a:solidFill>
              </a:rPr>
              <a:t>GridBagLayout()</a:t>
            </a:r>
          </a:p>
          <a:p>
            <a:pPr>
              <a:buNone/>
            </a:pPr>
            <a:r>
              <a:rPr lang="en-IN" dirty="0" smtClean="0"/>
              <a:t>Creates a grid bag layout manager.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715404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Some of the information that the GridBagLayout needs to know about an object are:</a:t>
            </a:r>
          </a:p>
          <a:p>
            <a:pPr lvl="1"/>
            <a:r>
              <a:rPr lang="en-IN" dirty="0" smtClean="0"/>
              <a:t>row and column</a:t>
            </a:r>
          </a:p>
          <a:p>
            <a:pPr lvl="1"/>
            <a:r>
              <a:rPr lang="en-IN" dirty="0" smtClean="0"/>
              <a:t>number of cells spanned</a:t>
            </a:r>
          </a:p>
          <a:p>
            <a:pPr lvl="1"/>
            <a:r>
              <a:rPr lang="en-IN" dirty="0" smtClean="0"/>
              <a:t>placement within its space</a:t>
            </a:r>
          </a:p>
          <a:p>
            <a:pPr lvl="1"/>
            <a:r>
              <a:rPr lang="en-IN" dirty="0" smtClean="0"/>
              <a:t>stretch and shrink values</a:t>
            </a:r>
          </a:p>
          <a:p>
            <a:pPr>
              <a:buNone/>
            </a:pPr>
            <a:r>
              <a:rPr lang="en-IN" dirty="0" smtClean="0"/>
              <a:t>    This information is stored in an object of type GridBagContstraints and is associated with a component using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err="1" smtClean="0">
                <a:solidFill>
                  <a:srgbClr val="FF0066"/>
                </a:solidFill>
              </a:rPr>
              <a:t>setContraints</a:t>
            </a:r>
            <a:r>
              <a:rPr lang="en-IN" dirty="0" smtClean="0">
                <a:solidFill>
                  <a:srgbClr val="FF0066"/>
                </a:solidFill>
              </a:rPr>
              <a:t>(Component, </a:t>
            </a:r>
            <a:r>
              <a:rPr lang="en-IN" dirty="0" err="1" smtClean="0">
                <a:solidFill>
                  <a:srgbClr val="FF0066"/>
                </a:solidFill>
              </a:rPr>
              <a:t>GridBagContraints</a:t>
            </a:r>
            <a:r>
              <a:rPr lang="en-IN" dirty="0" smtClean="0">
                <a:solidFill>
                  <a:srgbClr val="FF0066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This causes the layout manager to make a copy of the constraints and associate them with the object.</a:t>
            </a:r>
            <a:br>
              <a:rPr lang="en-IN" dirty="0" smtClean="0"/>
            </a:br>
            <a:r>
              <a:rPr lang="en-IN" dirty="0" smtClean="0"/>
              <a:t>Therefore you only need one of these </a:t>
            </a:r>
            <a:r>
              <a:rPr lang="en-IN" dirty="0" err="1" smtClean="0"/>
              <a:t>GridBagContraints</a:t>
            </a:r>
            <a:r>
              <a:rPr lang="en-IN" dirty="0" smtClean="0"/>
              <a:t> objects.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en-IN" sz="5400" b="1" dirty="0" err="1" smtClean="0">
                <a:solidFill>
                  <a:srgbClr val="3333CC"/>
                </a:solidFill>
              </a:rPr>
              <a:t>GridBagConstraints</a:t>
            </a:r>
            <a:endParaRPr lang="en-IN" sz="5400" b="1" dirty="0" smtClean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790" dirty="0" smtClean="0"/>
              <a:t>The following is a complete list of all of the constraints: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smtClean="0">
                <a:solidFill>
                  <a:srgbClr val="FF0066"/>
                </a:solidFill>
              </a:rPr>
              <a:t>anchor</a:t>
            </a:r>
            <a:r>
              <a:rPr lang="en-IN" sz="2790" dirty="0" smtClean="0"/>
              <a:t> determines position in the display area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smtClean="0">
                <a:solidFill>
                  <a:srgbClr val="FF0066"/>
                </a:solidFill>
              </a:rPr>
              <a:t>fill</a:t>
            </a:r>
            <a:r>
              <a:rPr lang="en-IN" sz="2790" dirty="0" smtClean="0"/>
              <a:t> determines if a component is stretched to fill the area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err="1" smtClean="0">
                <a:solidFill>
                  <a:srgbClr val="FF0066"/>
                </a:solidFill>
              </a:rPr>
              <a:t>gridheight</a:t>
            </a:r>
            <a:r>
              <a:rPr lang="en-IN" sz="2790" dirty="0" smtClean="0"/>
              <a:t> and </a:t>
            </a:r>
            <a:r>
              <a:rPr lang="en-IN" sz="2790" i="1" dirty="0" err="1" smtClean="0">
                <a:solidFill>
                  <a:srgbClr val="FF0066"/>
                </a:solidFill>
              </a:rPr>
              <a:t>gridwidth</a:t>
            </a:r>
            <a:r>
              <a:rPr lang="en-IN" sz="2790" dirty="0" smtClean="0"/>
              <a:t> determine the number of rows and columns in the component's area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err="1" smtClean="0">
                <a:solidFill>
                  <a:srgbClr val="FF0066"/>
                </a:solidFill>
              </a:rPr>
              <a:t>gridx</a:t>
            </a:r>
            <a:r>
              <a:rPr lang="en-IN" sz="2790" dirty="0" smtClean="0"/>
              <a:t> and </a:t>
            </a:r>
            <a:r>
              <a:rPr lang="en-IN" sz="2790" i="1" dirty="0" err="1" smtClean="0">
                <a:solidFill>
                  <a:srgbClr val="FF0066"/>
                </a:solidFill>
              </a:rPr>
              <a:t>gridy</a:t>
            </a:r>
            <a:r>
              <a:rPr lang="en-IN" sz="2790" dirty="0" smtClean="0"/>
              <a:t> determine the position of the component's area.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smtClean="0">
                <a:solidFill>
                  <a:srgbClr val="FF0066"/>
                </a:solidFill>
              </a:rPr>
              <a:t>insets</a:t>
            </a:r>
            <a:r>
              <a:rPr lang="en-IN" sz="2790" dirty="0" smtClean="0"/>
              <a:t> determine a border around a component's area.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err="1" smtClean="0">
                <a:solidFill>
                  <a:srgbClr val="FF0066"/>
                </a:solidFill>
              </a:rPr>
              <a:t>ipadx</a:t>
            </a:r>
            <a:r>
              <a:rPr lang="en-IN" sz="2790" dirty="0" smtClean="0"/>
              <a:t> and </a:t>
            </a:r>
            <a:r>
              <a:rPr lang="en-IN" sz="2790" i="1" dirty="0" err="1" smtClean="0">
                <a:solidFill>
                  <a:srgbClr val="FF0066"/>
                </a:solidFill>
              </a:rPr>
              <a:t>ipady</a:t>
            </a:r>
            <a:r>
              <a:rPr lang="en-IN" sz="2790" dirty="0" smtClean="0"/>
              <a:t> allows the minimum or preferred size of a component to be adjusted.</a:t>
            </a:r>
          </a:p>
          <a:p>
            <a:pPr>
              <a:buFont typeface="Wingdings" pitchFamily="2" charset="2"/>
              <a:buChar char="Ø"/>
            </a:pPr>
            <a:r>
              <a:rPr lang="en-IN" sz="2790" i="1" dirty="0" err="1" smtClean="0">
                <a:solidFill>
                  <a:srgbClr val="FF0066"/>
                </a:solidFill>
              </a:rPr>
              <a:t>weightx</a:t>
            </a:r>
            <a:r>
              <a:rPr lang="en-IN" sz="2790" dirty="0" smtClean="0"/>
              <a:t> and </a:t>
            </a:r>
            <a:r>
              <a:rPr lang="en-IN" sz="2790" i="1" dirty="0" smtClean="0">
                <a:solidFill>
                  <a:srgbClr val="FF0066"/>
                </a:solidFill>
              </a:rPr>
              <a:t>weighty</a:t>
            </a:r>
            <a:r>
              <a:rPr lang="en-IN" sz="2790" dirty="0" smtClean="0"/>
              <a:t> determine the sizes of the rows and columns of the grids.</a:t>
            </a:r>
          </a:p>
          <a:p>
            <a:endParaRPr lang="en-IN" sz="279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3333CC"/>
                </a:solidFill>
              </a:rPr>
              <a:t>Example of GridBagLayout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4786314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 java.awt.*;</a:t>
            </a:r>
          </a:p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 </a:t>
            </a:r>
            <a:r>
              <a:rPr lang="en-IN" sz="1800" dirty="0" err="1" smtClean="0"/>
              <a:t>java.awt.event</a:t>
            </a:r>
            <a:r>
              <a:rPr lang="en-IN" sz="1800" dirty="0" smtClean="0"/>
              <a:t>.*;</a:t>
            </a:r>
          </a:p>
          <a:p>
            <a:pPr>
              <a:buNone/>
            </a:pPr>
            <a:r>
              <a:rPr lang="en-IN" sz="1800" b="1" dirty="0" smtClean="0"/>
              <a:t>import</a:t>
            </a:r>
            <a:r>
              <a:rPr lang="en-IN" sz="1800" dirty="0" smtClean="0"/>
              <a:t> </a:t>
            </a:r>
            <a:r>
              <a:rPr lang="en-IN" sz="1800" dirty="0" err="1" smtClean="0"/>
              <a:t>java.applet</a:t>
            </a:r>
            <a:r>
              <a:rPr lang="en-IN" sz="1800" dirty="0" smtClean="0"/>
              <a:t>.*;</a:t>
            </a:r>
          </a:p>
          <a:p>
            <a:pPr>
              <a:buNone/>
            </a:pPr>
            <a:r>
              <a:rPr lang="en-IN" sz="1800" b="1" dirty="0" smtClean="0"/>
              <a:t>public class</a:t>
            </a:r>
            <a:r>
              <a:rPr lang="en-IN" sz="1800" dirty="0" smtClean="0"/>
              <a:t> GB01 </a:t>
            </a:r>
            <a:r>
              <a:rPr lang="en-IN" sz="1800" b="1" dirty="0" smtClean="0"/>
              <a:t>extends</a:t>
            </a:r>
            <a:r>
              <a:rPr lang="en-IN" sz="1800" dirty="0" smtClean="0"/>
              <a:t> Applet</a:t>
            </a:r>
          </a:p>
          <a:p>
            <a:pPr>
              <a:buNone/>
            </a:pPr>
            <a:r>
              <a:rPr lang="en-IN" sz="1800" b="1" dirty="0" smtClean="0"/>
              <a:t> implements </a:t>
            </a:r>
            <a:r>
              <a:rPr lang="en-IN" sz="1800" dirty="0" err="1" smtClean="0"/>
              <a:t>ActionListener</a:t>
            </a:r>
            <a:r>
              <a:rPr lang="en-IN" sz="1800" dirty="0" smtClean="0"/>
              <a:t> {</a:t>
            </a:r>
          </a:p>
          <a:p>
            <a:pPr>
              <a:buNone/>
            </a:pPr>
            <a:r>
              <a:rPr lang="en-IN" sz="1800" dirty="0" smtClean="0"/>
              <a:t>   Button B1 = </a:t>
            </a:r>
            <a:r>
              <a:rPr lang="en-IN" sz="1800" b="1" dirty="0" smtClean="0"/>
              <a:t>new</a:t>
            </a:r>
            <a:r>
              <a:rPr lang="en-IN" sz="1800" dirty="0" smtClean="0"/>
              <a:t> Button("Button 1");</a:t>
            </a:r>
          </a:p>
          <a:p>
            <a:pPr>
              <a:buNone/>
            </a:pPr>
            <a:r>
              <a:rPr lang="en-IN" sz="1800" dirty="0" smtClean="0"/>
              <a:t>   Button B2 = </a:t>
            </a:r>
            <a:r>
              <a:rPr lang="en-IN" sz="1800" b="1" dirty="0" smtClean="0"/>
              <a:t>new</a:t>
            </a:r>
            <a:r>
              <a:rPr lang="en-IN" sz="1800" dirty="0" smtClean="0"/>
              <a:t> Button("Button 2");</a:t>
            </a:r>
          </a:p>
          <a:p>
            <a:pPr>
              <a:buNone/>
            </a:pPr>
            <a:r>
              <a:rPr lang="en-IN" sz="1800" dirty="0" smtClean="0"/>
              <a:t>   GridBagLayout </a:t>
            </a:r>
            <a:r>
              <a:rPr lang="en-IN" sz="1800" dirty="0" err="1" smtClean="0"/>
              <a:t>gridbag</a:t>
            </a:r>
            <a:r>
              <a:rPr lang="en-IN" sz="1800" dirty="0" smtClean="0"/>
              <a:t>;</a:t>
            </a:r>
          </a:p>
          <a:p>
            <a:pPr>
              <a:buNone/>
            </a:pPr>
            <a:endParaRPr lang="en-IN" sz="1800" dirty="0" smtClean="0"/>
          </a:p>
          <a:p>
            <a:pPr>
              <a:buNone/>
            </a:pPr>
            <a:r>
              <a:rPr lang="en-IN" sz="1800" dirty="0" smtClean="0"/>
              <a:t> </a:t>
            </a:r>
            <a:r>
              <a:rPr lang="en-IN" sz="1800" b="1" dirty="0" smtClean="0"/>
              <a:t>public void </a:t>
            </a:r>
            <a:r>
              <a:rPr lang="en-IN" sz="1800" dirty="0" smtClean="0"/>
              <a:t>init() {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setBackground</a:t>
            </a:r>
            <a:r>
              <a:rPr lang="en-IN" sz="1800" dirty="0" smtClean="0"/>
              <a:t>(</a:t>
            </a:r>
            <a:r>
              <a:rPr lang="en-IN" sz="1800" dirty="0" err="1" smtClean="0"/>
              <a:t>Color.yellow</a:t>
            </a:r>
            <a:r>
              <a:rPr lang="en-IN" sz="1800" dirty="0" smtClean="0"/>
              <a:t>);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gridbag</a:t>
            </a:r>
            <a:r>
              <a:rPr lang="en-IN" sz="1800" dirty="0" smtClean="0"/>
              <a:t> = </a:t>
            </a:r>
            <a:r>
              <a:rPr lang="en-IN" sz="1800" b="1" dirty="0" smtClean="0"/>
              <a:t>new</a:t>
            </a:r>
            <a:r>
              <a:rPr lang="en-IN" sz="1800" dirty="0" smtClean="0"/>
              <a:t> GridBagLayout();</a:t>
            </a:r>
          </a:p>
          <a:p>
            <a:pPr>
              <a:buNone/>
            </a:pPr>
            <a:r>
              <a:rPr lang="en-IN" sz="1800" dirty="0" err="1" smtClean="0"/>
              <a:t>GridBagConstraints</a:t>
            </a:r>
            <a:r>
              <a:rPr lang="en-IN" sz="1800" dirty="0" smtClean="0"/>
              <a:t> c = </a:t>
            </a:r>
            <a:r>
              <a:rPr lang="en-IN" sz="1800" b="1" dirty="0" smtClean="0"/>
              <a:t>new</a:t>
            </a:r>
            <a:r>
              <a:rPr lang="en-IN" sz="1800" dirty="0" smtClean="0"/>
              <a:t> </a:t>
            </a:r>
            <a:r>
              <a:rPr lang="en-IN" sz="1800" dirty="0" err="1" smtClean="0"/>
              <a:t>GridBagConstraints</a:t>
            </a:r>
            <a:r>
              <a:rPr lang="en-IN" sz="1800" dirty="0" smtClean="0"/>
              <a:t>();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setLayout</a:t>
            </a:r>
            <a:r>
              <a:rPr lang="en-IN" sz="1800" dirty="0" smtClean="0"/>
              <a:t>(</a:t>
            </a:r>
            <a:r>
              <a:rPr lang="en-IN" sz="1800" dirty="0" err="1" smtClean="0"/>
              <a:t>gridbag</a:t>
            </a:r>
            <a:r>
              <a:rPr lang="en-IN" sz="1800" dirty="0" smtClean="0"/>
              <a:t>);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c.weightx</a:t>
            </a:r>
            <a:r>
              <a:rPr lang="en-IN" sz="1800" dirty="0" smtClean="0"/>
              <a:t> = 1;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c.weighty</a:t>
            </a:r>
            <a:r>
              <a:rPr lang="en-IN" sz="1800" dirty="0" smtClean="0"/>
              <a:t> = 1;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c.gridx</a:t>
            </a:r>
            <a:r>
              <a:rPr lang="en-IN" sz="1800" dirty="0" smtClean="0"/>
              <a:t> = 0;</a:t>
            </a:r>
          </a:p>
          <a:p>
            <a:pPr>
              <a:buNone/>
            </a:pPr>
            <a:r>
              <a:rPr lang="en-IN" sz="1800" dirty="0" smtClean="0"/>
              <a:t>   </a:t>
            </a:r>
            <a:r>
              <a:rPr lang="en-IN" sz="1800" dirty="0" err="1" smtClean="0"/>
              <a:t>c.gridy</a:t>
            </a:r>
            <a:r>
              <a:rPr lang="en-IN" sz="1800" dirty="0" smtClean="0"/>
              <a:t> = 0;</a:t>
            </a:r>
          </a:p>
          <a:p>
            <a:pPr>
              <a:buNone/>
            </a:pPr>
            <a:r>
              <a:rPr lang="en-IN" sz="1800" dirty="0" smtClean="0"/>
              <a:t>    </a:t>
            </a:r>
            <a:endParaRPr lang="en-IN" sz="1800" dirty="0"/>
          </a:p>
        </p:txBody>
      </p:sp>
      <p:sp>
        <p:nvSpPr>
          <p:cNvPr id="4" name="Rectangle 3"/>
          <p:cNvSpPr/>
          <p:nvPr/>
        </p:nvSpPr>
        <p:spPr>
          <a:xfrm>
            <a:off x="4786314" y="642918"/>
            <a:ext cx="43576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dirty="0" err="1" smtClean="0"/>
              <a:t>c.anchor</a:t>
            </a:r>
            <a:r>
              <a:rPr lang="en-IN" dirty="0" smtClean="0"/>
              <a:t> = </a:t>
            </a:r>
            <a:r>
              <a:rPr lang="en-IN" dirty="0" err="1" smtClean="0"/>
              <a:t>GridBagConstraints.SOUTHWEST</a:t>
            </a:r>
            <a:r>
              <a:rPr lang="en-IN" dirty="0" smtClean="0"/>
              <a:t>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gridbag.setConstraints</a:t>
            </a:r>
            <a:r>
              <a:rPr lang="en-IN" dirty="0" smtClean="0"/>
              <a:t>(B1,c);</a:t>
            </a:r>
          </a:p>
          <a:p>
            <a:pPr>
              <a:buNone/>
            </a:pPr>
            <a:r>
              <a:rPr lang="en-IN" dirty="0" smtClean="0"/>
              <a:t>      add(B1);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c.weightx</a:t>
            </a:r>
            <a:r>
              <a:rPr lang="en-IN" dirty="0" smtClean="0"/>
              <a:t> = 0;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c.gridx</a:t>
            </a:r>
            <a:r>
              <a:rPr lang="en-IN" dirty="0" smtClean="0"/>
              <a:t> = 1;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c.anchor</a:t>
            </a:r>
            <a:r>
              <a:rPr lang="en-IN" dirty="0" smtClean="0"/>
              <a:t> = </a:t>
            </a:r>
            <a:r>
              <a:rPr lang="en-IN" dirty="0" err="1" smtClean="0"/>
              <a:t>GridBagConstraints.NORTH</a:t>
            </a:r>
            <a:r>
              <a:rPr lang="en-IN" dirty="0" smtClean="0"/>
              <a:t>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c.fill</a:t>
            </a:r>
            <a:r>
              <a:rPr lang="en-IN" dirty="0" smtClean="0"/>
              <a:t> = </a:t>
            </a:r>
            <a:r>
              <a:rPr lang="en-IN" dirty="0" err="1" smtClean="0"/>
              <a:t>GridBagConstraints.BOTH</a:t>
            </a:r>
            <a:r>
              <a:rPr lang="en-IN" dirty="0" smtClean="0"/>
              <a:t>;</a:t>
            </a:r>
          </a:p>
          <a:p>
            <a:pPr>
              <a:buNone/>
            </a:pPr>
            <a:r>
              <a:rPr lang="en-IN" dirty="0" smtClean="0"/>
              <a:t>      </a:t>
            </a:r>
            <a:r>
              <a:rPr lang="en-IN" dirty="0" err="1" smtClean="0"/>
              <a:t>gridbag.setConstraints</a:t>
            </a:r>
            <a:r>
              <a:rPr lang="en-IN" dirty="0" smtClean="0"/>
              <a:t>(B2,c);</a:t>
            </a:r>
          </a:p>
          <a:p>
            <a:pPr>
              <a:buNone/>
            </a:pPr>
            <a:r>
              <a:rPr lang="en-IN" dirty="0" smtClean="0"/>
              <a:t>      add(B2);</a:t>
            </a:r>
          </a:p>
          <a:p>
            <a:pPr>
              <a:buNone/>
            </a:pPr>
            <a:r>
              <a:rPr lang="en-IN" dirty="0" smtClean="0"/>
              <a:t>      B1.addActionListener(</a:t>
            </a:r>
            <a:r>
              <a:rPr lang="en-IN" b="1" dirty="0" smtClean="0"/>
              <a:t>this</a:t>
            </a:r>
            <a:r>
              <a:rPr lang="en-IN" dirty="0" smtClean="0"/>
              <a:t>);</a:t>
            </a:r>
          </a:p>
          <a:p>
            <a:pPr>
              <a:buNone/>
            </a:pPr>
            <a:r>
              <a:rPr lang="en-IN" dirty="0" smtClean="0"/>
              <a:t>      B2.addActionListener(</a:t>
            </a:r>
            <a:r>
              <a:rPr lang="en-IN" b="1" dirty="0" smtClean="0"/>
              <a:t>this</a:t>
            </a:r>
            <a:r>
              <a:rPr lang="en-IN" dirty="0" smtClean="0"/>
              <a:t>);</a:t>
            </a:r>
          </a:p>
          <a:p>
            <a:pPr>
              <a:buNone/>
            </a:pPr>
            <a:r>
              <a:rPr lang="en-IN" dirty="0" smtClean="0"/>
              <a:t>   }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b="1" dirty="0" smtClean="0"/>
              <a:t>public void </a:t>
            </a:r>
            <a:r>
              <a:rPr lang="en-IN" dirty="0" err="1" smtClean="0"/>
              <a:t>actionPerformed</a:t>
            </a:r>
            <a:r>
              <a:rPr lang="en-IN" dirty="0" smtClean="0"/>
              <a:t>(</a:t>
            </a:r>
            <a:r>
              <a:rPr lang="en-IN" dirty="0" err="1" smtClean="0"/>
              <a:t>ActionEvent</a:t>
            </a:r>
            <a:r>
              <a:rPr lang="en-IN" dirty="0" smtClean="0"/>
              <a:t> e) {  </a:t>
            </a:r>
          </a:p>
          <a:p>
            <a:pPr>
              <a:buNone/>
            </a:pPr>
            <a:r>
              <a:rPr lang="en-IN" dirty="0" smtClean="0"/>
              <a:t>repaint();</a:t>
            </a:r>
          </a:p>
          <a:p>
            <a:pPr>
              <a:buNone/>
            </a:pPr>
            <a:r>
              <a:rPr lang="en-IN" dirty="0" smtClean="0"/>
              <a:t>   }</a:t>
            </a:r>
          </a:p>
          <a:p>
            <a:pPr>
              <a:buNone/>
            </a:pPr>
            <a:r>
              <a:rPr lang="en-IN" dirty="0" smtClean="0"/>
              <a:t>}</a:t>
            </a:r>
          </a:p>
          <a:p>
            <a:pPr>
              <a:buNone/>
            </a:pPr>
            <a:r>
              <a:rPr lang="en-IN" dirty="0" smtClean="0"/>
              <a:t>    /*&lt;applet code=GB01.class width=200 height=200&gt; &lt;/applet&gt;*/</a:t>
            </a:r>
            <a:endParaRPr lang="en-IN" dirty="0"/>
          </a:p>
        </p:txBody>
      </p:sp>
      <p:grpSp>
        <p:nvGrpSpPr>
          <p:cNvPr id="5" name="Group 4"/>
          <p:cNvGrpSpPr/>
          <p:nvPr/>
        </p:nvGrpSpPr>
        <p:grpSpPr>
          <a:xfrm>
            <a:off x="4357686" y="6286520"/>
            <a:ext cx="529300" cy="522240"/>
            <a:chOff x="3714673" y="5786454"/>
            <a:chExt cx="857327" cy="753490"/>
          </a:xfrm>
        </p:grpSpPr>
        <p:grpSp>
          <p:nvGrpSpPr>
            <p:cNvPr id="6" name="Group 15"/>
            <p:cNvGrpSpPr/>
            <p:nvPr/>
          </p:nvGrpSpPr>
          <p:grpSpPr>
            <a:xfrm>
              <a:off x="3714744" y="5786454"/>
              <a:ext cx="857256" cy="747942"/>
              <a:chOff x="4000496" y="5754480"/>
              <a:chExt cx="857256" cy="7479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000496" y="6500834"/>
                <a:ext cx="857256" cy="1588"/>
              </a:xfrm>
              <a:prstGeom prst="line">
                <a:avLst/>
              </a:prstGeom>
              <a:ln w="31750" cmpd="sng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4480560" y="6126480"/>
                <a:ext cx="745588" cy="1588"/>
              </a:xfrm>
              <a:prstGeom prst="straightConnector1">
                <a:avLst/>
              </a:prstGeom>
              <a:ln w="31750" cmpd="sng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 rot="16200000" flipV="1">
              <a:off x="3576567" y="6384960"/>
              <a:ext cx="293090" cy="16878"/>
            </a:xfrm>
            <a:prstGeom prst="line">
              <a:avLst/>
            </a:prstGeom>
            <a:ln w="31750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5400000">
            <a:off x="1678773" y="3750459"/>
            <a:ext cx="621508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356"/>
            <a:ext cx="550072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Layout Managers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3733800"/>
            <a:ext cx="7772400" cy="2514600"/>
          </a:xfrm>
        </p:spPr>
        <p:txBody>
          <a:bodyPr/>
          <a:lstStyle/>
          <a:p>
            <a:r>
              <a:rPr lang="en-US" smtClean="0"/>
              <a:t>Default layout managers</a:t>
            </a:r>
          </a:p>
          <a:p>
            <a:pPr lvl="1"/>
            <a:r>
              <a:rPr lang="en-US" smtClean="0"/>
              <a:t>Windows (Frames &amp; Dialogs)</a:t>
            </a:r>
          </a:p>
          <a:p>
            <a:pPr lvl="2"/>
            <a:r>
              <a:rPr lang="en-US" smtClean="0"/>
              <a:t>BorderLayout</a:t>
            </a:r>
          </a:p>
          <a:p>
            <a:pPr lvl="1"/>
            <a:r>
              <a:rPr lang="en-US" smtClean="0"/>
              <a:t>Panels (Applets)</a:t>
            </a:r>
          </a:p>
          <a:p>
            <a:pPr lvl="2"/>
            <a:r>
              <a:rPr lang="en-US" smtClean="0"/>
              <a:t>FlowLayout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65325" y="1793875"/>
            <a:ext cx="691832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ts val="500"/>
              </a:spcBef>
              <a:spcAft>
                <a:spcPts val="500"/>
              </a:spcAft>
            </a:pPr>
            <a:r>
              <a:rPr lang="en-US" smtClean="0">
                <a:solidFill>
                  <a:srgbClr val="402000"/>
                </a:solidFill>
              </a:rPr>
              <a:t>setLayout(new BorderLayout()); </a:t>
            </a:r>
          </a:p>
          <a:p>
            <a:pPr eaLnBrk="0" fontAlgn="base" hangingPunct="0">
              <a:spcBef>
                <a:spcPts val="500"/>
              </a:spcBef>
              <a:spcAft>
                <a:spcPts val="500"/>
              </a:spcAft>
            </a:pPr>
            <a:r>
              <a:rPr lang="en-US" smtClean="0">
                <a:solidFill>
                  <a:srgbClr val="402000"/>
                </a:solidFill>
              </a:rPr>
              <a:t>setLayout(new CardLayout(());</a:t>
            </a:r>
          </a:p>
          <a:p>
            <a:pPr eaLnBrk="0" fontAlgn="base" hangingPunct="0">
              <a:spcBef>
                <a:spcPts val="500"/>
              </a:spcBef>
              <a:spcAft>
                <a:spcPts val="500"/>
              </a:spcAft>
            </a:pPr>
            <a:r>
              <a:rPr lang="en-US" smtClean="0">
                <a:solidFill>
                  <a:srgbClr val="402000"/>
                </a:solidFill>
              </a:rPr>
              <a:t>setLayout(new FlowLayout());</a:t>
            </a:r>
          </a:p>
          <a:p>
            <a:pPr eaLnBrk="0" fontAlgn="base" hangingPunct="0">
              <a:spcBef>
                <a:spcPts val="500"/>
              </a:spcBef>
              <a:spcAft>
                <a:spcPts val="500"/>
              </a:spcAft>
            </a:pPr>
            <a:r>
              <a:rPr lang="en-US" smtClean="0">
                <a:solidFill>
                  <a:srgbClr val="402000"/>
                </a:solidFill>
              </a:rPr>
              <a:t>setLayout(new GridLayout(rows,columns,xgap,ygap));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93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88" name="Rectangle 32"/>
          <p:cNvSpPr>
            <a:spLocks noChangeArrowheads="1"/>
          </p:cNvSpPr>
          <p:nvPr/>
        </p:nvSpPr>
        <p:spPr bwMode="auto">
          <a:xfrm>
            <a:off x="3657600" y="47244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9887" name="Rectangle 31"/>
          <p:cNvSpPr>
            <a:spLocks noChangeArrowheads="1"/>
          </p:cNvSpPr>
          <p:nvPr/>
        </p:nvSpPr>
        <p:spPr bwMode="auto">
          <a:xfrm>
            <a:off x="3581400" y="46482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Manager Heuristics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35052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Left to right,</a:t>
            </a:r>
          </a:p>
          <a:p>
            <a:pPr algn="ctr"/>
            <a:r>
              <a:rPr lang="en-US"/>
              <a:t>Top to bottom</a:t>
            </a:r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3810000" y="34639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3810000" y="21685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3" name="Line 7"/>
          <p:cNvSpPr>
            <a:spLocks noChangeShapeType="1"/>
          </p:cNvSpPr>
          <p:nvPr/>
        </p:nvSpPr>
        <p:spPr bwMode="auto">
          <a:xfrm>
            <a:off x="3810000" y="27781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4008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9865" name="Line 9"/>
          <p:cNvSpPr>
            <a:spLocks noChangeShapeType="1"/>
          </p:cNvSpPr>
          <p:nvPr/>
        </p:nvSpPr>
        <p:spPr bwMode="auto">
          <a:xfrm>
            <a:off x="7162800" y="171132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7924800" y="1711325"/>
            <a:ext cx="0" cy="209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>
            <a:off x="6400800" y="228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3810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381000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4572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>
            <a:off x="9144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22098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1355725" y="4460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1431925" y="6137275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2270125" y="52990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9878" name="Text Box 22"/>
          <p:cNvSpPr txBox="1">
            <a:spLocks noChangeArrowheads="1"/>
          </p:cNvSpPr>
          <p:nvPr/>
        </p:nvSpPr>
        <p:spPr bwMode="auto">
          <a:xfrm>
            <a:off x="441325" y="5299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249879" name="Text Box 23"/>
          <p:cNvSpPr txBox="1">
            <a:spLocks noChangeArrowheads="1"/>
          </p:cNvSpPr>
          <p:nvPr/>
        </p:nvSpPr>
        <p:spPr bwMode="auto">
          <a:xfrm>
            <a:off x="3870325" y="1219200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FlowLayout</a:t>
            </a:r>
          </a:p>
        </p:txBody>
      </p:sp>
      <p:sp>
        <p:nvSpPr>
          <p:cNvPr id="249880" name="Text Box 24"/>
          <p:cNvSpPr txBox="1">
            <a:spLocks noChangeArrowheads="1"/>
          </p:cNvSpPr>
          <p:nvPr/>
        </p:nvSpPr>
        <p:spPr bwMode="auto">
          <a:xfrm>
            <a:off x="6781800" y="1219200"/>
            <a:ext cx="160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GridLayout</a:t>
            </a:r>
          </a:p>
        </p:txBody>
      </p:sp>
      <p:sp>
        <p:nvSpPr>
          <p:cNvPr id="249881" name="Text Box 25"/>
          <p:cNvSpPr txBox="1">
            <a:spLocks noChangeArrowheads="1"/>
          </p:cNvSpPr>
          <p:nvPr/>
        </p:nvSpPr>
        <p:spPr bwMode="auto">
          <a:xfrm>
            <a:off x="622300" y="4114800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BorderLayout</a:t>
            </a:r>
          </a:p>
        </p:txBody>
      </p:sp>
      <p:sp>
        <p:nvSpPr>
          <p:cNvPr id="249882" name="Rectangle 26"/>
          <p:cNvSpPr>
            <a:spLocks noChangeArrowheads="1"/>
          </p:cNvSpPr>
          <p:nvPr/>
        </p:nvSpPr>
        <p:spPr bwMode="auto">
          <a:xfrm>
            <a:off x="3810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none, </a:t>
            </a:r>
            <a:br>
              <a:rPr lang="en-US"/>
            </a:br>
            <a:r>
              <a:rPr lang="en-US"/>
              <a:t>programmer </a:t>
            </a:r>
            <a:br>
              <a:rPr lang="en-US"/>
            </a:br>
            <a:r>
              <a:rPr lang="en-US"/>
              <a:t>sets x,y,w,h</a:t>
            </a:r>
          </a:p>
        </p:txBody>
      </p:sp>
      <p:sp>
        <p:nvSpPr>
          <p:cNvPr id="249884" name="Text Box 28"/>
          <p:cNvSpPr txBox="1">
            <a:spLocks noChangeArrowheads="1"/>
          </p:cNvSpPr>
          <p:nvPr/>
        </p:nvSpPr>
        <p:spPr bwMode="auto">
          <a:xfrm>
            <a:off x="1219200" y="1254125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  <p:sp>
        <p:nvSpPr>
          <p:cNvPr id="249885" name="Rectangle 29"/>
          <p:cNvSpPr>
            <a:spLocks noChangeArrowheads="1"/>
          </p:cNvSpPr>
          <p:nvPr/>
        </p:nvSpPr>
        <p:spPr bwMode="auto">
          <a:xfrm>
            <a:off x="35052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One at a time</a:t>
            </a:r>
          </a:p>
        </p:txBody>
      </p:sp>
      <p:sp>
        <p:nvSpPr>
          <p:cNvPr id="249886" name="Text Box 30"/>
          <p:cNvSpPr txBox="1">
            <a:spLocks noChangeArrowheads="1"/>
          </p:cNvSpPr>
          <p:nvPr/>
        </p:nvSpPr>
        <p:spPr bwMode="auto">
          <a:xfrm>
            <a:off x="3932238" y="41148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CardLayout</a:t>
            </a:r>
          </a:p>
        </p:txBody>
      </p:sp>
      <p:sp>
        <p:nvSpPr>
          <p:cNvPr id="249890" name="Rectangle 34"/>
          <p:cNvSpPr>
            <a:spLocks noChangeArrowheads="1"/>
          </p:cNvSpPr>
          <p:nvPr/>
        </p:nvSpPr>
        <p:spPr bwMode="auto">
          <a:xfrm>
            <a:off x="64008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9891" name="Line 35"/>
          <p:cNvSpPr>
            <a:spLocks noChangeShapeType="1"/>
          </p:cNvSpPr>
          <p:nvPr/>
        </p:nvSpPr>
        <p:spPr bwMode="auto">
          <a:xfrm>
            <a:off x="7086600" y="457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92" name="Line 36"/>
          <p:cNvSpPr>
            <a:spLocks noChangeShapeType="1"/>
          </p:cNvSpPr>
          <p:nvPr/>
        </p:nvSpPr>
        <p:spPr bwMode="auto">
          <a:xfrm>
            <a:off x="7543800" y="457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93" name="Line 37"/>
          <p:cNvSpPr>
            <a:spLocks noChangeShapeType="1"/>
          </p:cNvSpPr>
          <p:nvPr/>
        </p:nvSpPr>
        <p:spPr bwMode="auto">
          <a:xfrm>
            <a:off x="6400800" y="5105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94" name="Line 38"/>
          <p:cNvSpPr>
            <a:spLocks noChangeShapeType="1"/>
          </p:cNvSpPr>
          <p:nvPr/>
        </p:nvSpPr>
        <p:spPr bwMode="auto">
          <a:xfrm>
            <a:off x="6400800" y="5943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95" name="Text Box 39"/>
          <p:cNvSpPr txBox="1">
            <a:spLocks noChangeArrowheads="1"/>
          </p:cNvSpPr>
          <p:nvPr/>
        </p:nvSpPr>
        <p:spPr bwMode="auto">
          <a:xfrm>
            <a:off x="6553200" y="4079875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GridBagLayout</a:t>
            </a:r>
          </a:p>
        </p:txBody>
      </p:sp>
      <p:sp>
        <p:nvSpPr>
          <p:cNvPr id="249896" name="Line 40"/>
          <p:cNvSpPr>
            <a:spLocks noChangeShapeType="1"/>
          </p:cNvSpPr>
          <p:nvPr/>
        </p:nvSpPr>
        <p:spPr bwMode="auto">
          <a:xfrm>
            <a:off x="6400800" y="3124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9897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5257800"/>
            <a:ext cx="1524000" cy="579438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 err="1">
                <a:solidFill>
                  <a:srgbClr val="3333CC"/>
                </a:solidFill>
              </a:rPr>
              <a:t>BorderLayout</a:t>
            </a:r>
            <a:endParaRPr lang="en-IN" sz="5400" b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</a:t>
            </a:r>
            <a:r>
              <a:rPr lang="en-IN" sz="3000" dirty="0" smtClean="0"/>
              <a:t>The </a:t>
            </a:r>
            <a:r>
              <a:rPr lang="en-IN" sz="3000" dirty="0" err="1"/>
              <a:t>BorderLayout</a:t>
            </a:r>
            <a:r>
              <a:rPr lang="en-IN" sz="3000" dirty="0"/>
              <a:t> is used to arrange the components in five </a:t>
            </a:r>
            <a:r>
              <a:rPr lang="en-IN" sz="3000" dirty="0" smtClean="0"/>
              <a:t>regions: north</a:t>
            </a:r>
            <a:r>
              <a:rPr lang="en-IN" sz="3000" dirty="0"/>
              <a:t>, south, east, west and </a:t>
            </a:r>
            <a:r>
              <a:rPr lang="en-IN" sz="3000" dirty="0" err="1"/>
              <a:t>center</a:t>
            </a:r>
            <a:r>
              <a:rPr lang="en-IN" sz="3000" dirty="0"/>
              <a:t>. Each region (area) may contain one component only. It is the default layout of frame or window. </a:t>
            </a:r>
            <a:endParaRPr lang="en-IN" sz="3600" dirty="0" smtClean="0"/>
          </a:p>
          <a:p>
            <a:pPr>
              <a:buNone/>
            </a:pPr>
            <a:r>
              <a:rPr lang="en-IN" dirty="0" smtClean="0"/>
              <a:t>Five </a:t>
            </a:r>
            <a:r>
              <a:rPr lang="en-IN" dirty="0"/>
              <a:t>constants for each region:</a:t>
            </a: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dirty="0">
                <a:solidFill>
                  <a:srgbClr val="FF0000"/>
                </a:solidFill>
              </a:rPr>
              <a:t>public static final </a:t>
            </a:r>
            <a:r>
              <a:rPr lang="en-IN" dirty="0" err="1">
                <a:solidFill>
                  <a:srgbClr val="FF0000"/>
                </a:solidFill>
              </a:rPr>
              <a:t>int</a:t>
            </a:r>
            <a:r>
              <a:rPr lang="en-IN" dirty="0">
                <a:solidFill>
                  <a:srgbClr val="FF0000"/>
                </a:solidFill>
              </a:rPr>
              <a:t> NORTH</a:t>
            </a:r>
            <a:endParaRPr lang="en-IN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IN" b="1" dirty="0" smtClean="0"/>
              <a:t>		</a:t>
            </a:r>
            <a:r>
              <a:rPr lang="en-IN" dirty="0" smtClean="0">
                <a:solidFill>
                  <a:srgbClr val="0000FF"/>
                </a:solidFill>
              </a:rPr>
              <a:t>public </a:t>
            </a:r>
            <a:r>
              <a:rPr lang="en-IN" dirty="0">
                <a:solidFill>
                  <a:srgbClr val="0000FF"/>
                </a:solidFill>
              </a:rPr>
              <a:t>static final </a:t>
            </a:r>
            <a:r>
              <a:rPr lang="en-IN" dirty="0" err="1">
                <a:solidFill>
                  <a:srgbClr val="0000FF"/>
                </a:solidFill>
              </a:rPr>
              <a:t>int</a:t>
            </a:r>
            <a:r>
              <a:rPr lang="en-IN" dirty="0">
                <a:solidFill>
                  <a:srgbClr val="0000FF"/>
                </a:solidFill>
              </a:rPr>
              <a:t> SOUTH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>
                <a:solidFill>
                  <a:srgbClr val="FF0000"/>
                </a:solidFill>
              </a:rPr>
              <a:t>public </a:t>
            </a:r>
            <a:r>
              <a:rPr lang="en-IN" dirty="0">
                <a:solidFill>
                  <a:srgbClr val="FF0000"/>
                </a:solidFill>
              </a:rPr>
              <a:t>static final </a:t>
            </a:r>
            <a:r>
              <a:rPr lang="en-IN" dirty="0" err="1">
                <a:solidFill>
                  <a:srgbClr val="FF0000"/>
                </a:solidFill>
              </a:rPr>
              <a:t>int</a:t>
            </a:r>
            <a:r>
              <a:rPr lang="en-IN" dirty="0">
                <a:solidFill>
                  <a:srgbClr val="FF0000"/>
                </a:solidFill>
              </a:rPr>
              <a:t> EAST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00FF00"/>
                </a:solidFill>
              </a:rPr>
              <a:t>	</a:t>
            </a:r>
            <a:r>
              <a:rPr lang="en-IN" dirty="0">
                <a:solidFill>
                  <a:srgbClr val="0000FF"/>
                </a:solidFill>
              </a:rPr>
              <a:t>public static final </a:t>
            </a:r>
            <a:r>
              <a:rPr lang="en-IN" dirty="0" err="1">
                <a:solidFill>
                  <a:srgbClr val="0000FF"/>
                </a:solidFill>
              </a:rPr>
              <a:t>int</a:t>
            </a:r>
            <a:r>
              <a:rPr lang="en-IN" dirty="0">
                <a:solidFill>
                  <a:srgbClr val="0000FF"/>
                </a:solidFill>
              </a:rPr>
              <a:t> WEST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>
                <a:solidFill>
                  <a:srgbClr val="FF0000"/>
                </a:solidFill>
              </a:rPr>
              <a:t>public </a:t>
            </a:r>
            <a:r>
              <a:rPr lang="en-IN" dirty="0">
                <a:solidFill>
                  <a:srgbClr val="FF0000"/>
                </a:solidFill>
              </a:rPr>
              <a:t>static final </a:t>
            </a:r>
            <a:r>
              <a:rPr lang="en-IN" dirty="0" err="1">
                <a:solidFill>
                  <a:srgbClr val="FF0000"/>
                </a:solidFill>
              </a:rPr>
              <a:t>int</a:t>
            </a:r>
            <a:r>
              <a:rPr lang="en-IN" dirty="0">
                <a:solidFill>
                  <a:srgbClr val="FF0000"/>
                </a:solidFill>
              </a:rPr>
              <a:t> CENTER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IN" sz="4800" b="1" dirty="0">
                <a:solidFill>
                  <a:srgbClr val="3333CC"/>
                </a:solidFill>
              </a:rPr>
              <a:t>Constructors of </a:t>
            </a:r>
            <a:r>
              <a:rPr lang="en-IN" sz="4800" b="1" dirty="0" err="1">
                <a:solidFill>
                  <a:srgbClr val="3333CC"/>
                </a:solidFill>
              </a:rPr>
              <a:t>BorderLayout</a:t>
            </a:r>
            <a:r>
              <a:rPr lang="en-IN" sz="4800" b="1" dirty="0">
                <a:solidFill>
                  <a:srgbClr val="3333CC"/>
                </a:solidFill>
              </a:rPr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en-IN" b="1" dirty="0" err="1" smtClean="0">
                <a:solidFill>
                  <a:srgbClr val="FF0066"/>
                </a:solidFill>
              </a:rPr>
              <a:t>BorderLayout</a:t>
            </a:r>
            <a:r>
              <a:rPr lang="en-IN" b="1" dirty="0" smtClean="0">
                <a:solidFill>
                  <a:srgbClr val="FF0066"/>
                </a:solidFill>
              </a:rPr>
              <a:t>()</a:t>
            </a:r>
            <a:endParaRPr lang="en-IN" dirty="0" smtClean="0"/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creates a border layout but with no gaps between the components.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err="1">
                <a:solidFill>
                  <a:srgbClr val="FF0066"/>
                </a:solidFill>
              </a:rPr>
              <a:t>JBorderLayout</a:t>
            </a:r>
            <a:r>
              <a:rPr lang="en-IN" b="1" dirty="0">
                <a:solidFill>
                  <a:srgbClr val="FF0066"/>
                </a:solidFill>
              </a:rPr>
              <a:t>(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hgap</a:t>
            </a:r>
            <a:r>
              <a:rPr lang="en-IN" b="1" dirty="0">
                <a:solidFill>
                  <a:srgbClr val="FF0066"/>
                </a:solidFill>
              </a:rPr>
              <a:t>, </a:t>
            </a:r>
            <a:r>
              <a:rPr lang="en-IN" b="1" dirty="0" err="1">
                <a:solidFill>
                  <a:srgbClr val="FF0066"/>
                </a:solidFill>
              </a:rPr>
              <a:t>int</a:t>
            </a:r>
            <a:r>
              <a:rPr lang="en-IN" b="1" dirty="0">
                <a:solidFill>
                  <a:srgbClr val="FF0066"/>
                </a:solidFill>
              </a:rPr>
              <a:t> </a:t>
            </a:r>
            <a:r>
              <a:rPr lang="en-IN" b="1" dirty="0" err="1">
                <a:solidFill>
                  <a:srgbClr val="FF0066"/>
                </a:solidFill>
              </a:rPr>
              <a:t>vgap</a:t>
            </a:r>
            <a:r>
              <a:rPr lang="en-IN" b="1" dirty="0" smtClean="0">
                <a:solidFill>
                  <a:srgbClr val="FF0066"/>
                </a:solidFill>
              </a:rPr>
              <a:t>)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creates a border layout with the given horizontal and vertical gaps between the components.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BorderLayout?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0" y="1600200"/>
            <a:ext cx="5897563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import java.awt.*;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public class TestBorderLayout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public static void main(String[] args){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Frame f = new Frame("TestBorderLayout");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f.setSize(200,200);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f.add("North", new Button("North"));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f.add("South", new Button("South"));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f.add("East", new Button("East"));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f.add("West", new Button("West"));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f.add("Center", new Button("Center"));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f.setVisible(true);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9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Example of </a:t>
            </a:r>
            <a:r>
              <a:rPr lang="en-IN" dirty="0" err="1"/>
              <a:t>BorderLayout</a:t>
            </a:r>
            <a:r>
              <a:rPr lang="en-IN" dirty="0"/>
              <a:t> </a:t>
            </a:r>
            <a:r>
              <a:rPr lang="en-IN" dirty="0" smtClean="0"/>
              <a:t>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4572000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java.awt.*;  </a:t>
            </a:r>
          </a:p>
          <a:p>
            <a:pPr>
              <a:buNone/>
            </a:pPr>
            <a:r>
              <a:rPr lang="en-IN" sz="2200" b="1" dirty="0"/>
              <a:t>import</a:t>
            </a:r>
            <a:r>
              <a:rPr lang="en-IN" sz="2200" dirty="0"/>
              <a:t> </a:t>
            </a:r>
            <a:r>
              <a:rPr lang="en-IN" sz="2200" dirty="0" err="1"/>
              <a:t>javax.swing</a:t>
            </a:r>
            <a:r>
              <a:rPr lang="en-IN" sz="2200" dirty="0"/>
              <a:t>.*;  </a:t>
            </a:r>
          </a:p>
          <a:p>
            <a:pPr>
              <a:buNone/>
            </a:pPr>
            <a:r>
              <a:rPr lang="en-IN" sz="2200" dirty="0"/>
              <a:t>  </a:t>
            </a:r>
          </a:p>
          <a:p>
            <a:pPr>
              <a:buNone/>
            </a:pPr>
            <a:r>
              <a:rPr lang="en-IN" sz="2200" b="1" dirty="0"/>
              <a:t>public</a:t>
            </a:r>
            <a:r>
              <a:rPr lang="en-IN" sz="2200" dirty="0"/>
              <a:t> </a:t>
            </a:r>
            <a:r>
              <a:rPr lang="en-IN" sz="2200" b="1" dirty="0"/>
              <a:t>class</a:t>
            </a:r>
            <a:r>
              <a:rPr lang="en-IN" sz="2200" dirty="0"/>
              <a:t> Border {  </a:t>
            </a:r>
          </a:p>
          <a:p>
            <a:pPr>
              <a:buNone/>
            </a:pPr>
            <a:r>
              <a:rPr lang="en-IN" sz="2200" dirty="0" err="1"/>
              <a:t>JFrame</a:t>
            </a:r>
            <a:r>
              <a:rPr lang="en-IN" sz="2200" dirty="0"/>
              <a:t> f;  </a:t>
            </a:r>
          </a:p>
          <a:p>
            <a:pPr>
              <a:buNone/>
            </a:pPr>
            <a:r>
              <a:rPr lang="en-IN" sz="2200" dirty="0"/>
              <a:t>Border(){  </a:t>
            </a:r>
          </a:p>
          <a:p>
            <a:pPr>
              <a:buNone/>
            </a:pPr>
            <a:r>
              <a:rPr lang="en-IN" sz="2200" dirty="0"/>
              <a:t>    f=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JFrame</a:t>
            </a:r>
            <a:r>
              <a:rPr lang="en-IN" sz="2200" dirty="0"/>
              <a:t>();  </a:t>
            </a:r>
          </a:p>
          <a:p>
            <a:pPr>
              <a:buNone/>
            </a:pPr>
            <a:r>
              <a:rPr lang="en-IN" sz="2200" dirty="0"/>
              <a:t>      </a:t>
            </a:r>
          </a:p>
          <a:p>
            <a:pPr>
              <a:buNone/>
            </a:pPr>
            <a:r>
              <a:rPr lang="en-IN" sz="2200" dirty="0"/>
              <a:t>   </a:t>
            </a:r>
            <a:r>
              <a:rPr lang="en-IN" sz="2200" dirty="0" err="1" smtClean="0"/>
              <a:t>JButton</a:t>
            </a:r>
            <a:r>
              <a:rPr lang="en-IN" sz="2200" dirty="0"/>
              <a:t> b1=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("NORTH</a:t>
            </a:r>
            <a:r>
              <a:rPr lang="en-IN" sz="2200" dirty="0" smtClean="0"/>
              <a:t>");</a:t>
            </a:r>
            <a:endParaRPr lang="en-IN" sz="2200" dirty="0"/>
          </a:p>
          <a:p>
            <a:pPr>
              <a:buNone/>
            </a:pPr>
            <a:r>
              <a:rPr lang="en-IN" sz="2200" dirty="0" smtClean="0"/>
              <a:t>   </a:t>
            </a:r>
            <a:r>
              <a:rPr lang="en-IN" sz="2200" dirty="0" err="1" smtClean="0"/>
              <a:t>JButton</a:t>
            </a:r>
            <a:r>
              <a:rPr lang="en-IN" sz="2200" dirty="0"/>
              <a:t> b2=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("SOUTH</a:t>
            </a:r>
            <a:r>
              <a:rPr lang="en-IN" sz="2200" dirty="0" smtClean="0"/>
              <a:t>");</a:t>
            </a:r>
            <a:r>
              <a:rPr lang="en-IN" sz="2200" dirty="0"/>
              <a:t>  </a:t>
            </a:r>
          </a:p>
          <a:p>
            <a:pPr>
              <a:buNone/>
            </a:pPr>
            <a:r>
              <a:rPr lang="en-IN" sz="2200" dirty="0"/>
              <a:t>   </a:t>
            </a:r>
            <a:r>
              <a:rPr lang="en-IN" sz="2200" dirty="0" err="1" smtClean="0"/>
              <a:t>JButton</a:t>
            </a:r>
            <a:r>
              <a:rPr lang="en-IN" sz="2200" dirty="0"/>
              <a:t> b3=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("EAST</a:t>
            </a:r>
            <a:r>
              <a:rPr lang="en-IN" sz="2200" dirty="0" smtClean="0"/>
              <a:t>");</a:t>
            </a:r>
            <a:r>
              <a:rPr lang="en-IN" sz="2200" dirty="0"/>
              <a:t>  </a:t>
            </a:r>
          </a:p>
          <a:p>
            <a:pPr>
              <a:buNone/>
            </a:pPr>
            <a:r>
              <a:rPr lang="en-IN" sz="2200" dirty="0"/>
              <a:t>   </a:t>
            </a:r>
            <a:r>
              <a:rPr lang="en-IN" sz="2200" dirty="0" err="1" smtClean="0"/>
              <a:t>JButton</a:t>
            </a:r>
            <a:r>
              <a:rPr lang="en-IN" sz="2200" dirty="0"/>
              <a:t> b4=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("WEST</a:t>
            </a:r>
            <a:r>
              <a:rPr lang="en-IN" sz="2200" dirty="0" smtClean="0"/>
              <a:t>");</a:t>
            </a:r>
            <a:endParaRPr lang="en-IN" sz="2200" dirty="0"/>
          </a:p>
          <a:p>
            <a:pPr>
              <a:buNone/>
            </a:pPr>
            <a:r>
              <a:rPr lang="en-IN" sz="2200" dirty="0"/>
              <a:t>   </a:t>
            </a:r>
            <a:r>
              <a:rPr lang="en-IN" sz="2200" dirty="0" err="1" smtClean="0"/>
              <a:t>JButton</a:t>
            </a:r>
            <a:r>
              <a:rPr lang="en-IN" sz="2200" dirty="0"/>
              <a:t> b5=</a:t>
            </a:r>
            <a:r>
              <a:rPr lang="en-IN" sz="2200" b="1" dirty="0"/>
              <a:t>new</a:t>
            </a:r>
            <a:r>
              <a:rPr lang="en-IN" sz="2200" dirty="0"/>
              <a:t> </a:t>
            </a:r>
            <a:r>
              <a:rPr lang="en-IN" sz="2200" dirty="0" err="1"/>
              <a:t>JButton</a:t>
            </a:r>
            <a:r>
              <a:rPr lang="en-IN" sz="2200" dirty="0"/>
              <a:t>("CENTER</a:t>
            </a:r>
            <a:r>
              <a:rPr lang="en-IN" sz="2200" dirty="0" smtClean="0"/>
              <a:t>");</a:t>
            </a:r>
            <a:endParaRPr lang="en-IN" sz="2200" dirty="0"/>
          </a:p>
          <a:p>
            <a:pPr>
              <a:buNone/>
            </a:pPr>
            <a:r>
              <a:rPr lang="en-IN" sz="2200" dirty="0"/>
              <a:t>      </a:t>
            </a:r>
          </a:p>
          <a:p>
            <a:pPr>
              <a:buNone/>
            </a:pPr>
            <a:r>
              <a:rPr lang="en-IN" sz="2200" dirty="0"/>
              <a:t>  </a:t>
            </a:r>
            <a:endParaRPr lang="en-IN" sz="2200" dirty="0" smtClean="0"/>
          </a:p>
          <a:p>
            <a:pPr>
              <a:buNone/>
            </a:pPr>
            <a:endParaRPr lang="en-IN" sz="2200" dirty="0"/>
          </a:p>
        </p:txBody>
      </p:sp>
      <p:sp>
        <p:nvSpPr>
          <p:cNvPr id="5" name="Rectangle 4"/>
          <p:cNvSpPr/>
          <p:nvPr/>
        </p:nvSpPr>
        <p:spPr>
          <a:xfrm>
            <a:off x="4714876" y="1000108"/>
            <a:ext cx="44291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2200" dirty="0" smtClean="0"/>
              <a:t>    </a:t>
            </a:r>
            <a:r>
              <a:rPr lang="en-IN" sz="2200" dirty="0" err="1" smtClean="0"/>
              <a:t>f.add</a:t>
            </a:r>
            <a:r>
              <a:rPr lang="en-IN" sz="2200" dirty="0" smtClean="0"/>
              <a:t>(b1,BorderLayout.NORTH);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f.add</a:t>
            </a:r>
            <a:r>
              <a:rPr lang="en-IN" sz="2200" dirty="0" smtClean="0"/>
              <a:t>(b2,BorderLayout.SOUTH);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f.add</a:t>
            </a:r>
            <a:r>
              <a:rPr lang="en-IN" sz="2200" dirty="0" smtClean="0"/>
              <a:t>(b3,BorderLayout.EAST);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f.add</a:t>
            </a:r>
            <a:r>
              <a:rPr lang="en-IN" sz="2200" dirty="0" smtClean="0"/>
              <a:t>(b4,BorderLayout.WEST);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f.add</a:t>
            </a:r>
            <a:r>
              <a:rPr lang="en-IN" sz="2200" dirty="0" smtClean="0"/>
              <a:t>(b5,BorderLayout.CENTER);  </a:t>
            </a:r>
          </a:p>
          <a:p>
            <a:pPr>
              <a:buNone/>
            </a:pPr>
            <a:r>
              <a:rPr lang="en-IN" sz="2200" dirty="0" smtClean="0"/>
              <a:t>    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f.setSize</a:t>
            </a:r>
            <a:r>
              <a:rPr lang="en-IN" sz="2200" dirty="0" smtClean="0"/>
              <a:t>(300,300);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dirty="0" err="1" smtClean="0"/>
              <a:t>f.setVisible</a:t>
            </a:r>
            <a:r>
              <a:rPr lang="en-IN" sz="2200" dirty="0" smtClean="0"/>
              <a:t>(</a:t>
            </a:r>
            <a:r>
              <a:rPr lang="en-IN" sz="2200" b="1" dirty="0" smtClean="0"/>
              <a:t>true</a:t>
            </a:r>
            <a:r>
              <a:rPr lang="en-IN" sz="2200" dirty="0" smtClean="0"/>
              <a:t>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b="1" dirty="0" smtClean="0"/>
              <a:t>public</a:t>
            </a:r>
            <a:r>
              <a:rPr lang="en-IN" sz="2200" dirty="0" smtClean="0"/>
              <a:t> </a:t>
            </a:r>
            <a:r>
              <a:rPr lang="en-IN" sz="2200" b="1" dirty="0" smtClean="0"/>
              <a:t>static</a:t>
            </a:r>
            <a:r>
              <a:rPr lang="en-IN" sz="2200" dirty="0" smtClean="0"/>
              <a:t> </a:t>
            </a:r>
            <a:r>
              <a:rPr lang="en-IN" sz="2200" b="1" dirty="0" smtClean="0"/>
              <a:t>void</a:t>
            </a:r>
            <a:r>
              <a:rPr lang="en-IN" sz="2200" dirty="0" smtClean="0"/>
              <a:t> main(String[] </a:t>
            </a:r>
            <a:r>
              <a:rPr lang="en-IN" sz="2200" dirty="0" err="1" smtClean="0"/>
              <a:t>args</a:t>
            </a:r>
            <a:r>
              <a:rPr lang="en-IN" sz="2200" dirty="0" smtClean="0"/>
              <a:t>) {  </a:t>
            </a:r>
          </a:p>
          <a:p>
            <a:pPr>
              <a:buNone/>
            </a:pPr>
            <a:r>
              <a:rPr lang="en-IN" sz="2200" dirty="0" smtClean="0"/>
              <a:t>    </a:t>
            </a:r>
            <a:r>
              <a:rPr lang="en-IN" sz="2200" b="1" dirty="0" smtClean="0"/>
              <a:t>new</a:t>
            </a:r>
            <a:r>
              <a:rPr lang="en-IN" sz="2200" dirty="0" smtClean="0"/>
              <a:t> Border();  </a:t>
            </a:r>
          </a:p>
          <a:p>
            <a:pPr>
              <a:buNone/>
            </a:pPr>
            <a:r>
              <a:rPr lang="en-IN" sz="2200" dirty="0" smtClean="0"/>
              <a:t>}  </a:t>
            </a:r>
          </a:p>
          <a:p>
            <a:pPr>
              <a:buNone/>
            </a:pPr>
            <a:r>
              <a:rPr lang="en-IN" sz="2200" dirty="0" smtClean="0"/>
              <a:t>}  </a:t>
            </a:r>
            <a:endParaRPr lang="en-IN" sz="2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13078" y="5786454"/>
            <a:ext cx="858922" cy="747942"/>
            <a:chOff x="3713078" y="5786454"/>
            <a:chExt cx="858922" cy="747942"/>
          </a:xfrm>
        </p:grpSpPr>
        <p:grpSp>
          <p:nvGrpSpPr>
            <p:cNvPr id="16" name="Group 15"/>
            <p:cNvGrpSpPr/>
            <p:nvPr/>
          </p:nvGrpSpPr>
          <p:grpSpPr>
            <a:xfrm>
              <a:off x="3714744" y="5786454"/>
              <a:ext cx="857256" cy="747942"/>
              <a:chOff x="4000496" y="5754480"/>
              <a:chExt cx="857256" cy="74794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4000496" y="6500834"/>
                <a:ext cx="857256" cy="1588"/>
              </a:xfrm>
              <a:prstGeom prst="line">
                <a:avLst/>
              </a:prstGeom>
              <a:ln w="28575" cmpd="sng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4480560" y="6126480"/>
                <a:ext cx="745588" cy="1588"/>
              </a:xfrm>
              <a:prstGeom prst="straightConnector1">
                <a:avLst/>
              </a:prstGeom>
              <a:ln w="34925" cmpd="sng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>
            <a:xfrm rot="5400000" flipH="1" flipV="1">
              <a:off x="3580228" y="6379699"/>
              <a:ext cx="267287" cy="1588"/>
            </a:xfrm>
            <a:prstGeom prst="line">
              <a:avLst/>
            </a:prstGeom>
            <a:ln w="28575" cmpd="sng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rderLayout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7143800" cy="4786346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 err="1">
                <a:solidFill>
                  <a:srgbClr val="3333CC"/>
                </a:solidFill>
              </a:rPr>
              <a:t>GridLayout</a:t>
            </a:r>
            <a:endParaRPr lang="en-IN" sz="5400" b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001056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The </a:t>
            </a:r>
            <a:r>
              <a:rPr lang="en-IN" dirty="0" err="1"/>
              <a:t>GridLayout</a:t>
            </a:r>
            <a:r>
              <a:rPr lang="en-IN" dirty="0"/>
              <a:t> is used to arrange the components in rectangular grid. One component is displayed in each rectangle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7084</TotalTime>
  <Words>977</Words>
  <Application>Microsoft Office PowerPoint</Application>
  <PresentationFormat>On-screen Show (4:3)</PresentationFormat>
  <Paragraphs>395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LayoutManagers</vt:lpstr>
      <vt:lpstr>Layout of Components</vt:lpstr>
      <vt:lpstr>Use Layout Managers</vt:lpstr>
      <vt:lpstr>BorderLayout</vt:lpstr>
      <vt:lpstr>Constructors of BorderLayout class</vt:lpstr>
      <vt:lpstr>How to Use BorderLayout?</vt:lpstr>
      <vt:lpstr>Example of BorderLayout class</vt:lpstr>
      <vt:lpstr>PowerPoint Presentation</vt:lpstr>
      <vt:lpstr>GridLayout</vt:lpstr>
      <vt:lpstr>Constructors of GridLayout class</vt:lpstr>
      <vt:lpstr>How to Use GridLayout?</vt:lpstr>
      <vt:lpstr>Example of GridLayout class</vt:lpstr>
      <vt:lpstr>PowerPoint Presentation</vt:lpstr>
      <vt:lpstr>FlowLayout</vt:lpstr>
      <vt:lpstr>Constructors of FlowLayout class</vt:lpstr>
      <vt:lpstr>How to Use FlowLayout?</vt:lpstr>
      <vt:lpstr>Example of FlowLayout class</vt:lpstr>
      <vt:lpstr>PowerPoint Presentation</vt:lpstr>
      <vt:lpstr>CardLayout class</vt:lpstr>
      <vt:lpstr>Commonly used methods CardLayout</vt:lpstr>
      <vt:lpstr>How to Use CardLayout?</vt:lpstr>
      <vt:lpstr>Example of CardLayout class</vt:lpstr>
      <vt:lpstr>PowerPoint Presentation</vt:lpstr>
      <vt:lpstr>GridBagLayout class</vt:lpstr>
      <vt:lpstr>Constructor of GridBagLayout class</vt:lpstr>
      <vt:lpstr>PowerPoint Presentation</vt:lpstr>
      <vt:lpstr>GridBagConstraints</vt:lpstr>
      <vt:lpstr>Example of GridBagLayout class</vt:lpstr>
      <vt:lpstr>PowerPoint Presentation</vt:lpstr>
      <vt:lpstr>Layout Manager Heuristics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LayoutManagers</dc:title>
  <dc:creator>Prag</dc:creator>
  <cp:lastModifiedBy>PL LAB 136</cp:lastModifiedBy>
  <cp:revision>39</cp:revision>
  <dcterms:created xsi:type="dcterms:W3CDTF">2015-12-23T05:09:10Z</dcterms:created>
  <dcterms:modified xsi:type="dcterms:W3CDTF">2020-11-06T05:41:49Z</dcterms:modified>
</cp:coreProperties>
</file>