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5AD9E-F0B8-4983-AFDE-9963E0F6D607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0D9B7-8451-4AD6-8F44-452DE7FDC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4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5B24-872C-4B8E-AB41-917313699C16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51D5-DE0F-4A21-ADCA-FFEBEEE3506F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A7EF-2CC7-46C7-8999-958E14082505}" type="datetime1">
              <a:rPr lang="en-US" smtClean="0"/>
              <a:t>11/7/2020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87576" y="4953000"/>
            <a:ext cx="7456805" cy="488315"/>
          </a:xfrm>
          <a:custGeom>
            <a:avLst/>
            <a:gdLst/>
            <a:ahLst/>
            <a:cxnLst/>
            <a:rect l="l" t="t" r="r" b="b"/>
            <a:pathLst>
              <a:path w="7456805" h="488314">
                <a:moveTo>
                  <a:pt x="7456424" y="0"/>
                </a:moveTo>
                <a:lnTo>
                  <a:pt x="0" y="289941"/>
                </a:lnTo>
                <a:lnTo>
                  <a:pt x="7456424" y="488188"/>
                </a:lnTo>
                <a:lnTo>
                  <a:pt x="7456424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1347" y="5237734"/>
            <a:ext cx="9032875" cy="788670"/>
          </a:xfrm>
          <a:custGeom>
            <a:avLst/>
            <a:gdLst/>
            <a:ahLst/>
            <a:cxnLst/>
            <a:rect l="l" t="t" r="r" b="b"/>
            <a:pathLst>
              <a:path w="9032875" h="788670">
                <a:moveTo>
                  <a:pt x="9032652" y="0"/>
                </a:moveTo>
                <a:lnTo>
                  <a:pt x="0" y="0"/>
                </a:lnTo>
                <a:lnTo>
                  <a:pt x="9032652" y="788669"/>
                </a:lnTo>
                <a:lnTo>
                  <a:pt x="90326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998718"/>
            <a:ext cx="9144000" cy="185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991632"/>
            <a:ext cx="9144000" cy="8026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419600" y="2771775"/>
            <a:ext cx="3990975" cy="590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63535" y="3722434"/>
            <a:ext cx="7219264" cy="5415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C305-B1AD-4840-AC03-D5C911351AE7}" type="datetime1">
              <a:rPr lang="en-US" smtClean="0"/>
              <a:t>11/7/2020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D417-66E0-40C2-B96A-1FBD566FB552}" type="datetime1">
              <a:rPr lang="en-US" smtClean="0"/>
              <a:t>11/7/2020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275" y="5944933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714" y="21358"/>
                </a:moveTo>
                <a:lnTo>
                  <a:pt x="3636702" y="913064"/>
                </a:lnTo>
                <a:lnTo>
                  <a:pt x="4897405" y="913064"/>
                </a:lnTo>
                <a:lnTo>
                  <a:pt x="85714" y="21358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73"/>
                </a:lnTo>
                <a:lnTo>
                  <a:pt x="85714" y="21358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11" y="5939015"/>
            <a:ext cx="3651885" cy="919480"/>
          </a:xfrm>
          <a:custGeom>
            <a:avLst/>
            <a:gdLst/>
            <a:ahLst/>
            <a:cxnLst/>
            <a:rect l="l" t="t" r="r" b="b"/>
            <a:pathLst>
              <a:path w="3651885" h="919479">
                <a:moveTo>
                  <a:pt x="0" y="0"/>
                </a:moveTo>
                <a:lnTo>
                  <a:pt x="7924" y="6349"/>
                </a:lnTo>
                <a:lnTo>
                  <a:pt x="2868870" y="918983"/>
                </a:lnTo>
                <a:lnTo>
                  <a:pt x="3651885" y="9189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567893"/>
            <a:ext cx="7614919" cy="1276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6356" y="1752578"/>
            <a:ext cx="7364730" cy="4090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8BE09-704E-48E8-9B0F-B95B7B304119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25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26.png"/><Relationship Id="rId9" Type="http://schemas.openxmlformats.org/officeDocument/2006/relationships/image" Target="../media/image5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7.png"/><Relationship Id="rId7" Type="http://schemas.openxmlformats.org/officeDocument/2006/relationships/image" Target="../media/image80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26.png"/><Relationship Id="rId9" Type="http://schemas.openxmlformats.org/officeDocument/2006/relationships/image" Target="../media/image8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0" Type="http://schemas.openxmlformats.org/officeDocument/2006/relationships/image" Target="../media/image93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000" cy="1905000"/>
            <a:chOff x="0" y="4953000"/>
            <a:chExt cx="9144000" cy="1905000"/>
          </a:xfrm>
        </p:grpSpPr>
        <p:sp>
          <p:nvSpPr>
            <p:cNvPr id="3" name="object 3"/>
            <p:cNvSpPr/>
            <p:nvPr/>
          </p:nvSpPr>
          <p:spPr>
            <a:xfrm>
              <a:off x="1687576" y="4953000"/>
              <a:ext cx="7456805" cy="488315"/>
            </a:xfrm>
            <a:custGeom>
              <a:avLst/>
              <a:gdLst/>
              <a:ahLst/>
              <a:cxnLst/>
              <a:rect l="l" t="t" r="r" b="b"/>
              <a:pathLst>
                <a:path w="7456805" h="488314">
                  <a:moveTo>
                    <a:pt x="7456424" y="0"/>
                  </a:moveTo>
                  <a:lnTo>
                    <a:pt x="0" y="289941"/>
                  </a:lnTo>
                  <a:lnTo>
                    <a:pt x="7456424" y="488188"/>
                  </a:lnTo>
                  <a:lnTo>
                    <a:pt x="7456424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1347" y="5237734"/>
              <a:ext cx="9032875" cy="788670"/>
            </a:xfrm>
            <a:custGeom>
              <a:avLst/>
              <a:gdLst/>
              <a:ahLst/>
              <a:cxnLst/>
              <a:rect l="l" t="t" r="r" b="b"/>
              <a:pathLst>
                <a:path w="9032875" h="788670">
                  <a:moveTo>
                    <a:pt x="9032652" y="0"/>
                  </a:moveTo>
                  <a:lnTo>
                    <a:pt x="0" y="0"/>
                  </a:lnTo>
                  <a:lnTo>
                    <a:pt x="9032652" y="788669"/>
                  </a:lnTo>
                  <a:lnTo>
                    <a:pt x="9032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632"/>
              <a:ext cx="9144000" cy="80266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628775" y="1619250"/>
            <a:ext cx="6743700" cy="1781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00371" y="3546186"/>
            <a:ext cx="3362325" cy="9435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5025">
              <a:lnSpc>
                <a:spcPct val="112200"/>
              </a:lnSpc>
              <a:spcBef>
                <a:spcPts val="100"/>
              </a:spcBef>
            </a:pPr>
            <a:r>
              <a:rPr sz="2700" spc="-200" dirty="0">
                <a:solidFill>
                  <a:srgbClr val="464646"/>
                </a:solidFill>
                <a:latin typeface="Arial"/>
                <a:cs typeface="Arial"/>
              </a:rPr>
              <a:t>PRESENTED </a:t>
            </a:r>
            <a:r>
              <a:rPr sz="2700" spc="-95" dirty="0">
                <a:solidFill>
                  <a:srgbClr val="464646"/>
                </a:solidFill>
                <a:latin typeface="Arial"/>
                <a:cs typeface="Arial"/>
              </a:rPr>
              <a:t>BY</a:t>
            </a:r>
            <a:r>
              <a:rPr sz="2700" spc="-95" dirty="0" smtClean="0">
                <a:solidFill>
                  <a:srgbClr val="464646"/>
                </a:solidFill>
                <a:latin typeface="Arial"/>
                <a:cs typeface="Arial"/>
              </a:rPr>
              <a:t>:</a:t>
            </a:r>
            <a:r>
              <a:rPr lang="en-US" sz="2700" spc="-95" dirty="0" smtClean="0">
                <a:solidFill>
                  <a:srgbClr val="464646"/>
                </a:solidFill>
                <a:latin typeface="Arial"/>
                <a:cs typeface="Arial"/>
              </a:rPr>
              <a:t/>
            </a:r>
            <a:br>
              <a:rPr lang="en-US" sz="2700" spc="-95" dirty="0" smtClean="0">
                <a:solidFill>
                  <a:srgbClr val="464646"/>
                </a:solidFill>
                <a:latin typeface="Arial"/>
                <a:cs typeface="Arial"/>
              </a:rPr>
            </a:br>
            <a:r>
              <a:rPr lang="en-US" sz="2700" spc="-95" dirty="0" smtClean="0">
                <a:solidFill>
                  <a:srgbClr val="464646"/>
                </a:solidFill>
                <a:latin typeface="Arial"/>
                <a:cs typeface="Arial"/>
              </a:rPr>
              <a:t>SACHIN KHARDE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2796" y="3553790"/>
            <a:ext cx="722185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0" spc="-260" dirty="0">
                <a:solidFill>
                  <a:srgbClr val="FF0000"/>
                </a:solidFill>
                <a:latin typeface="Arial"/>
                <a:cs typeface="Arial"/>
              </a:rPr>
              <a:t>AS </a:t>
            </a:r>
            <a:r>
              <a:rPr sz="5000" b="0" spc="114" dirty="0">
                <a:solidFill>
                  <a:srgbClr val="FF0000"/>
                </a:solidFill>
                <a:latin typeface="Arial"/>
                <a:cs typeface="Arial"/>
              </a:rPr>
              <a:t>A DATA</a:t>
            </a:r>
            <a:r>
              <a:rPr sz="5000" b="0" spc="-4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5000" b="0" spc="-265" dirty="0">
                <a:solidFill>
                  <a:srgbClr val="FF0000"/>
                </a:solidFill>
                <a:latin typeface="Arial"/>
                <a:cs typeface="Arial"/>
              </a:rPr>
              <a:t>STRUCTURE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465834"/>
            <a:ext cx="7434580" cy="213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16510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  <a:tab pos="1945005" algn="l"/>
              </a:tabLst>
            </a:pPr>
            <a:r>
              <a:rPr sz="2700" b="0" spc="-40" dirty="0">
                <a:solidFill>
                  <a:srgbClr val="000000"/>
                </a:solidFill>
                <a:latin typeface="Arial"/>
                <a:cs typeface="Arial"/>
              </a:rPr>
              <a:t>Each </a:t>
            </a:r>
            <a:r>
              <a:rPr sz="2700" b="0" spc="120" dirty="0">
                <a:solidFill>
                  <a:srgbClr val="000000"/>
                </a:solidFill>
                <a:latin typeface="Arial"/>
                <a:cs typeface="Arial"/>
              </a:rPr>
              <a:t>element </a:t>
            </a:r>
            <a:r>
              <a:rPr sz="2700" b="0" spc="75" dirty="0">
                <a:solidFill>
                  <a:srgbClr val="000000"/>
                </a:solidFill>
                <a:latin typeface="Arial"/>
                <a:cs typeface="Arial"/>
              </a:rPr>
              <a:t>(node) </a:t>
            </a:r>
            <a:r>
              <a:rPr sz="2700" b="0" spc="120" dirty="0">
                <a:solidFill>
                  <a:srgbClr val="000000"/>
                </a:solidFill>
                <a:latin typeface="Arial"/>
                <a:cs typeface="Arial"/>
              </a:rPr>
              <a:t>inside </a:t>
            </a:r>
            <a:r>
              <a:rPr sz="2700" b="0" spc="-15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sz="2700" b="0" spc="155" dirty="0">
                <a:solidFill>
                  <a:srgbClr val="000000"/>
                </a:solidFill>
                <a:latin typeface="Arial"/>
                <a:cs typeface="Arial"/>
              </a:rPr>
              <a:t>linked list </a:t>
            </a:r>
            <a:r>
              <a:rPr sz="2700" b="0" spc="95" dirty="0">
                <a:solidFill>
                  <a:srgbClr val="000000"/>
                </a:solidFill>
                <a:latin typeface="Arial"/>
                <a:cs typeface="Arial"/>
              </a:rPr>
              <a:t>is  </a:t>
            </a:r>
            <a:r>
              <a:rPr sz="2700" b="0" spc="155" dirty="0">
                <a:solidFill>
                  <a:srgbClr val="000000"/>
                </a:solidFill>
                <a:latin typeface="Arial"/>
                <a:cs typeface="Arial"/>
              </a:rPr>
              <a:t>linked</a:t>
            </a:r>
            <a:r>
              <a:rPr sz="2700" b="0" spc="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700" b="0" spc="204" dirty="0">
                <a:solidFill>
                  <a:srgbClr val="000000"/>
                </a:solidFill>
                <a:latin typeface="Arial"/>
                <a:cs typeface="Arial"/>
              </a:rPr>
              <a:t>to	</a:t>
            </a:r>
            <a:r>
              <a:rPr sz="2700" b="0" spc="140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sz="2700" b="0" spc="114" dirty="0">
                <a:solidFill>
                  <a:srgbClr val="000000"/>
                </a:solidFill>
                <a:latin typeface="Arial"/>
                <a:cs typeface="Arial"/>
              </a:rPr>
              <a:t>previous </a:t>
            </a:r>
            <a:r>
              <a:rPr sz="2700" b="0" spc="130" dirty="0">
                <a:solidFill>
                  <a:srgbClr val="000000"/>
                </a:solidFill>
                <a:latin typeface="Arial"/>
                <a:cs typeface="Arial"/>
              </a:rPr>
              <a:t>node </a:t>
            </a:r>
            <a:r>
              <a:rPr sz="2700" b="0" spc="114" dirty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sz="2700" b="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700" b="0" spc="75" dirty="0">
                <a:solidFill>
                  <a:srgbClr val="000000"/>
                </a:solidFill>
                <a:latin typeface="Arial"/>
                <a:cs typeface="Arial"/>
              </a:rPr>
              <a:t>successor  </a:t>
            </a:r>
            <a:r>
              <a:rPr sz="2700" b="0" spc="110" dirty="0">
                <a:solidFill>
                  <a:srgbClr val="000000"/>
                </a:solidFill>
                <a:latin typeface="Arial"/>
                <a:cs typeface="Arial"/>
              </a:rPr>
              <a:t>(next)</a:t>
            </a:r>
            <a:r>
              <a:rPr sz="2700" b="0" spc="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700" b="0" spc="125" dirty="0">
                <a:solidFill>
                  <a:srgbClr val="000000"/>
                </a:solidFill>
                <a:latin typeface="Arial"/>
                <a:cs typeface="Arial"/>
              </a:rPr>
              <a:t>node.</a:t>
            </a:r>
            <a:endParaRPr sz="27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b="0" spc="105" dirty="0">
                <a:solidFill>
                  <a:srgbClr val="000000"/>
                </a:solidFill>
                <a:latin typeface="Arial"/>
                <a:cs typeface="Arial"/>
              </a:rPr>
              <a:t>This </a:t>
            </a:r>
            <a:r>
              <a:rPr sz="2700" b="0" spc="100" dirty="0">
                <a:solidFill>
                  <a:srgbClr val="000000"/>
                </a:solidFill>
                <a:latin typeface="Arial"/>
                <a:cs typeface="Arial"/>
              </a:rPr>
              <a:t>allows </a:t>
            </a:r>
            <a:r>
              <a:rPr sz="2700" b="0" spc="200" dirty="0">
                <a:solidFill>
                  <a:srgbClr val="000000"/>
                </a:solidFill>
                <a:latin typeface="Arial"/>
                <a:cs typeface="Arial"/>
              </a:rPr>
              <a:t>for </a:t>
            </a:r>
            <a:r>
              <a:rPr sz="2700" b="0" spc="155" dirty="0">
                <a:solidFill>
                  <a:srgbClr val="000000"/>
                </a:solidFill>
                <a:latin typeface="Arial"/>
                <a:cs typeface="Arial"/>
              </a:rPr>
              <a:t>more </a:t>
            </a:r>
            <a:r>
              <a:rPr sz="2700" b="0" spc="140" dirty="0">
                <a:solidFill>
                  <a:srgbClr val="000000"/>
                </a:solidFill>
                <a:latin typeface="Arial"/>
                <a:cs typeface="Arial"/>
              </a:rPr>
              <a:t>efficient </a:t>
            </a:r>
            <a:r>
              <a:rPr sz="2700" b="0" spc="145" dirty="0">
                <a:solidFill>
                  <a:srgbClr val="000000"/>
                </a:solidFill>
                <a:latin typeface="Arial"/>
                <a:cs typeface="Arial"/>
              </a:rPr>
              <a:t>insertion</a:t>
            </a:r>
            <a:r>
              <a:rPr sz="2700" b="0" spc="-1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700" b="0" spc="114" dirty="0">
                <a:solidFill>
                  <a:srgbClr val="000000"/>
                </a:solidFill>
                <a:latin typeface="Arial"/>
                <a:cs typeface="Arial"/>
              </a:rPr>
              <a:t>and  </a:t>
            </a:r>
            <a:r>
              <a:rPr sz="2700" b="0" spc="140" dirty="0">
                <a:solidFill>
                  <a:srgbClr val="000000"/>
                </a:solidFill>
                <a:latin typeface="Arial"/>
                <a:cs typeface="Arial"/>
              </a:rPr>
              <a:t>deletion </a:t>
            </a:r>
            <a:r>
              <a:rPr sz="2700" b="0" spc="195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2700" b="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700" b="0" spc="110" dirty="0">
                <a:solidFill>
                  <a:srgbClr val="000000"/>
                </a:solidFill>
                <a:latin typeface="Arial"/>
                <a:cs typeface="Arial"/>
              </a:rPr>
              <a:t>nodes.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495300"/>
            <a:ext cx="8039100" cy="59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87600" y="4800600"/>
            <a:ext cx="4343400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04870" y="4915280"/>
            <a:ext cx="170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solidFill>
                  <a:srgbClr val="001F5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9375" y="4915280"/>
            <a:ext cx="170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6175" y="4915280"/>
            <a:ext cx="315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solidFill>
                  <a:srgbClr val="001F5F"/>
                </a:solidFill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70828" y="4915280"/>
            <a:ext cx="170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71307" y="6389147"/>
            <a:ext cx="11309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i="1" spc="45" dirty="0">
                <a:solidFill>
                  <a:srgbClr val="464646"/>
                </a:solidFill>
                <a:latin typeface="Arial"/>
                <a:cs typeface="Arial"/>
              </a:rPr>
              <a:t>continued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388109"/>
            <a:ext cx="7691755" cy="1774189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68605" marR="5080" indent="-256540">
              <a:lnSpc>
                <a:spcPct val="70000"/>
              </a:lnSpc>
              <a:spcBef>
                <a:spcPts val="960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400" spc="-40" dirty="0">
                <a:latin typeface="Arial"/>
                <a:cs typeface="Arial"/>
              </a:rPr>
              <a:t>Each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spc="50" dirty="0">
                <a:latin typeface="Arial"/>
                <a:cs typeface="Arial"/>
              </a:rPr>
              <a:t>has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90" dirty="0">
                <a:latin typeface="Arial"/>
                <a:cs typeface="Arial"/>
              </a:rPr>
              <a:t>data </a:t>
            </a:r>
            <a:r>
              <a:rPr sz="2400" spc="140" dirty="0">
                <a:latin typeface="Arial"/>
                <a:cs typeface="Arial"/>
              </a:rPr>
              <a:t>part </a:t>
            </a:r>
            <a:r>
              <a:rPr sz="2400" spc="65" dirty="0">
                <a:latin typeface="Arial"/>
                <a:cs typeface="Arial"/>
              </a:rPr>
              <a:t>(one </a:t>
            </a:r>
            <a:r>
              <a:rPr sz="2400" spc="155" dirty="0">
                <a:latin typeface="Arial"/>
                <a:cs typeface="Arial"/>
              </a:rPr>
              <a:t>or </a:t>
            </a:r>
            <a:r>
              <a:rPr sz="2400" spc="140" dirty="0">
                <a:latin typeface="Arial"/>
                <a:cs typeface="Arial"/>
              </a:rPr>
              <a:t>more </a:t>
            </a:r>
            <a:r>
              <a:rPr sz="2400" spc="90" dirty="0">
                <a:latin typeface="Arial"/>
                <a:cs typeface="Arial"/>
              </a:rPr>
              <a:t>data  </a:t>
            </a:r>
            <a:r>
              <a:rPr sz="2400" spc="100" dirty="0">
                <a:latin typeface="Arial"/>
                <a:cs typeface="Arial"/>
              </a:rPr>
              <a:t>members), and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165" dirty="0">
                <a:latin typeface="Arial"/>
                <a:cs typeface="Arial"/>
              </a:rPr>
              <a:t>link </a:t>
            </a:r>
            <a:r>
              <a:rPr sz="2400" spc="145" dirty="0">
                <a:latin typeface="Arial"/>
                <a:cs typeface="Arial"/>
              </a:rPr>
              <a:t>that </a:t>
            </a:r>
            <a:r>
              <a:rPr sz="2400" spc="140" dirty="0">
                <a:latin typeface="Arial"/>
                <a:cs typeface="Arial"/>
              </a:rPr>
              <a:t>points </a:t>
            </a:r>
            <a:r>
              <a:rPr sz="2400" spc="180" dirty="0">
                <a:latin typeface="Arial"/>
                <a:cs typeface="Arial"/>
              </a:rPr>
              <a:t>to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60" dirty="0">
                <a:latin typeface="Arial"/>
                <a:cs typeface="Arial"/>
              </a:rPr>
              <a:t>next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140" dirty="0">
                <a:latin typeface="Arial"/>
                <a:cs typeface="Arial"/>
              </a:rPr>
              <a:t>item.</a:t>
            </a:r>
            <a:endParaRPr sz="2400">
              <a:latin typeface="Arial"/>
              <a:cs typeface="Arial"/>
            </a:endParaRPr>
          </a:p>
          <a:p>
            <a:pPr marL="268605" indent="-256540">
              <a:lnSpc>
                <a:spcPts val="2450"/>
              </a:lnSpc>
              <a:spcBef>
                <a:spcPts val="1960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400" spc="45" dirty="0">
                <a:latin typeface="Arial"/>
                <a:cs typeface="Arial"/>
              </a:rPr>
              <a:t>One </a:t>
            </a:r>
            <a:r>
              <a:rPr sz="2400" spc="114" dirty="0">
                <a:latin typeface="Arial"/>
                <a:cs typeface="Arial"/>
              </a:rPr>
              <a:t>natural </a:t>
            </a:r>
            <a:r>
              <a:rPr sz="2400" spc="50" dirty="0">
                <a:latin typeface="Arial"/>
                <a:cs typeface="Arial"/>
              </a:rPr>
              <a:t>way </a:t>
            </a:r>
            <a:r>
              <a:rPr sz="2400" spc="180" dirty="0">
                <a:latin typeface="Arial"/>
                <a:cs typeface="Arial"/>
              </a:rPr>
              <a:t>to </a:t>
            </a:r>
            <a:r>
              <a:rPr sz="2400" spc="145" dirty="0">
                <a:latin typeface="Arial"/>
                <a:cs typeface="Arial"/>
              </a:rPr>
              <a:t>implement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65" dirty="0">
                <a:latin typeface="Arial"/>
                <a:cs typeface="Arial"/>
              </a:rPr>
              <a:t>link </a:t>
            </a:r>
            <a:r>
              <a:rPr sz="2400" spc="8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268605" marR="34925">
              <a:lnSpc>
                <a:spcPct val="70000"/>
              </a:lnSpc>
              <a:spcBef>
                <a:spcPts val="434"/>
              </a:spcBef>
            </a:pPr>
            <a:r>
              <a:rPr sz="2400" spc="135" dirty="0">
                <a:latin typeface="Arial"/>
                <a:cs typeface="Arial"/>
              </a:rPr>
              <a:t>pointer; </a:t>
            </a:r>
            <a:r>
              <a:rPr sz="2400" spc="145" dirty="0">
                <a:latin typeface="Arial"/>
                <a:cs typeface="Arial"/>
              </a:rPr>
              <a:t>that </a:t>
            </a:r>
            <a:r>
              <a:rPr sz="2400" spc="85" dirty="0">
                <a:latin typeface="Arial"/>
                <a:cs typeface="Arial"/>
              </a:rPr>
              <a:t>is,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65" dirty="0">
                <a:latin typeface="Arial"/>
                <a:cs typeface="Arial"/>
              </a:rPr>
              <a:t>link </a:t>
            </a:r>
            <a:r>
              <a:rPr sz="2400" spc="85" dirty="0">
                <a:latin typeface="Arial"/>
                <a:cs typeface="Arial"/>
              </a:rPr>
              <a:t>is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75" dirty="0">
                <a:latin typeface="Arial"/>
                <a:cs typeface="Arial"/>
              </a:rPr>
              <a:t>address </a:t>
            </a:r>
            <a:r>
              <a:rPr sz="2400" spc="175" dirty="0">
                <a:latin typeface="Arial"/>
                <a:cs typeface="Arial"/>
              </a:rPr>
              <a:t>of </a:t>
            </a:r>
            <a:r>
              <a:rPr sz="2400" spc="125" dirty="0">
                <a:latin typeface="Arial"/>
                <a:cs typeface="Arial"/>
              </a:rPr>
              <a:t>the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160" dirty="0">
                <a:latin typeface="Arial"/>
                <a:cs typeface="Arial"/>
              </a:rPr>
              <a:t>next  </a:t>
            </a:r>
            <a:r>
              <a:rPr sz="2400" spc="155" dirty="0">
                <a:latin typeface="Arial"/>
                <a:cs typeface="Arial"/>
              </a:rPr>
              <a:t>item in </a:t>
            </a:r>
            <a:r>
              <a:rPr sz="2400" spc="125" dirty="0">
                <a:latin typeface="Arial"/>
                <a:cs typeface="Arial"/>
              </a:rPr>
              <a:t>the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list.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384930"/>
            <a:ext cx="79825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600" spc="-450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400" spc="125" dirty="0">
                <a:latin typeface="Arial"/>
                <a:cs typeface="Arial"/>
              </a:rPr>
              <a:t>It </a:t>
            </a:r>
            <a:r>
              <a:rPr sz="2400" spc="90" dirty="0">
                <a:latin typeface="Arial"/>
                <a:cs typeface="Arial"/>
              </a:rPr>
              <a:t>makes </a:t>
            </a:r>
            <a:r>
              <a:rPr sz="2400" spc="155" dirty="0">
                <a:latin typeface="Arial"/>
                <a:cs typeface="Arial"/>
              </a:rPr>
              <a:t>good </a:t>
            </a:r>
            <a:r>
              <a:rPr sz="2400" spc="35" dirty="0">
                <a:latin typeface="Arial"/>
                <a:cs typeface="Arial"/>
              </a:rPr>
              <a:t>sense </a:t>
            </a:r>
            <a:r>
              <a:rPr sz="2400" spc="185" dirty="0">
                <a:latin typeface="Arial"/>
                <a:cs typeface="Arial"/>
              </a:rPr>
              <a:t>to </a:t>
            </a:r>
            <a:r>
              <a:rPr sz="2400" spc="80" dirty="0">
                <a:latin typeface="Arial"/>
                <a:cs typeface="Arial"/>
              </a:rPr>
              <a:t>view </a:t>
            </a:r>
            <a:r>
              <a:rPr sz="2400" spc="35" dirty="0">
                <a:latin typeface="Arial"/>
                <a:cs typeface="Arial"/>
              </a:rPr>
              <a:t>each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dirty="0">
                <a:latin typeface="Arial"/>
                <a:cs typeface="Arial"/>
              </a:rPr>
              <a:t>as </a:t>
            </a:r>
            <a:r>
              <a:rPr sz="2400" spc="70" dirty="0">
                <a:latin typeface="Arial"/>
                <a:cs typeface="Arial"/>
              </a:rPr>
              <a:t>an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object,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3640912"/>
            <a:ext cx="5082540" cy="1004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>
              <a:lnSpc>
                <a:spcPct val="100000"/>
              </a:lnSpc>
              <a:spcBef>
                <a:spcPts val="100"/>
              </a:spcBef>
            </a:pPr>
            <a:r>
              <a:rPr sz="2400" spc="145" dirty="0">
                <a:latin typeface="Arial"/>
                <a:cs typeface="Arial"/>
              </a:rPr>
              <a:t>that </a:t>
            </a:r>
            <a:r>
              <a:rPr sz="2400" spc="85" dirty="0">
                <a:latin typeface="Arial"/>
                <a:cs typeface="Arial"/>
              </a:rPr>
              <a:t>is, </a:t>
            </a:r>
            <a:r>
              <a:rPr sz="2400" spc="5" dirty="0">
                <a:latin typeface="Arial"/>
                <a:cs typeface="Arial"/>
              </a:rPr>
              <a:t>as </a:t>
            </a:r>
            <a:r>
              <a:rPr sz="2400" spc="70" dirty="0">
                <a:latin typeface="Arial"/>
                <a:cs typeface="Arial"/>
              </a:rPr>
              <a:t>an </a:t>
            </a:r>
            <a:r>
              <a:rPr sz="2400" spc="85" dirty="0">
                <a:latin typeface="Arial"/>
                <a:cs typeface="Arial"/>
              </a:rPr>
              <a:t>instance </a:t>
            </a:r>
            <a:r>
              <a:rPr sz="2400" spc="175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class.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  <a:tabLst>
                <a:tab pos="268605" algn="l"/>
              </a:tabLst>
            </a:pPr>
            <a:r>
              <a:rPr sz="1600" spc="-450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400" spc="-110" dirty="0">
                <a:latin typeface="Arial"/>
                <a:cs typeface="Arial"/>
              </a:rPr>
              <a:t>We </a:t>
            </a:r>
            <a:r>
              <a:rPr sz="2400" spc="75" dirty="0">
                <a:latin typeface="Arial"/>
                <a:cs typeface="Arial"/>
              </a:rPr>
              <a:t>call </a:t>
            </a:r>
            <a:r>
              <a:rPr sz="2400" spc="145" dirty="0">
                <a:latin typeface="Arial"/>
                <a:cs typeface="Arial"/>
              </a:rPr>
              <a:t>that </a:t>
            </a:r>
            <a:r>
              <a:rPr sz="2400" spc="45" dirty="0">
                <a:latin typeface="Arial"/>
                <a:cs typeface="Arial"/>
              </a:rPr>
              <a:t>class:</a:t>
            </a:r>
            <a:r>
              <a:rPr sz="2400" spc="280" dirty="0">
                <a:latin typeface="Arial"/>
                <a:cs typeface="Arial"/>
              </a:rPr>
              <a:t> </a:t>
            </a:r>
            <a:r>
              <a:rPr sz="2400" spc="85" dirty="0">
                <a:latin typeface="Arial"/>
                <a:cs typeface="Arial"/>
              </a:rPr>
              <a:t>Node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668" y="4868036"/>
            <a:ext cx="7860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600" spc="-450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400" spc="60" dirty="0">
                <a:latin typeface="Arial"/>
                <a:cs typeface="Arial"/>
              </a:rPr>
              <a:t>The </a:t>
            </a:r>
            <a:r>
              <a:rPr sz="2400" spc="95" dirty="0">
                <a:latin typeface="Arial"/>
                <a:cs typeface="Arial"/>
              </a:rPr>
              <a:t>last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spc="80" dirty="0">
                <a:latin typeface="Arial"/>
                <a:cs typeface="Arial"/>
              </a:rPr>
              <a:t>does </a:t>
            </a:r>
            <a:r>
              <a:rPr sz="2400" spc="175" dirty="0">
                <a:latin typeface="Arial"/>
                <a:cs typeface="Arial"/>
              </a:rPr>
              <a:t>not </a:t>
            </a:r>
            <a:r>
              <a:rPr sz="2400" spc="165" dirty="0">
                <a:latin typeface="Arial"/>
                <a:cs typeface="Arial"/>
              </a:rPr>
              <a:t>point </a:t>
            </a:r>
            <a:r>
              <a:rPr sz="2400" spc="180" dirty="0">
                <a:latin typeface="Arial"/>
                <a:cs typeface="Arial"/>
              </a:rPr>
              <a:t>to </a:t>
            </a:r>
            <a:r>
              <a:rPr sz="2400" spc="120" dirty="0">
                <a:latin typeface="Arial"/>
                <a:cs typeface="Arial"/>
              </a:rPr>
              <a:t>anything. </a:t>
            </a:r>
            <a:r>
              <a:rPr sz="2400" spc="-110" dirty="0">
                <a:latin typeface="Arial"/>
                <a:cs typeface="Arial"/>
              </a:rPr>
              <a:t>We </a:t>
            </a:r>
            <a:r>
              <a:rPr sz="2400" spc="85" dirty="0">
                <a:latin typeface="Arial"/>
                <a:cs typeface="Arial"/>
              </a:rPr>
              <a:t>set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its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5123764"/>
            <a:ext cx="7775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65" dirty="0">
                <a:latin typeface="Arial"/>
                <a:cs typeface="Arial"/>
              </a:rPr>
              <a:t>link </a:t>
            </a:r>
            <a:r>
              <a:rPr sz="2400" spc="140" dirty="0">
                <a:latin typeface="Arial"/>
                <a:cs typeface="Arial"/>
              </a:rPr>
              <a:t>member </a:t>
            </a:r>
            <a:r>
              <a:rPr sz="2400" spc="180" dirty="0">
                <a:latin typeface="Arial"/>
                <a:cs typeface="Arial"/>
              </a:rPr>
              <a:t>to </a:t>
            </a:r>
            <a:r>
              <a:rPr sz="2400" b="1" spc="-60" dirty="0">
                <a:solidFill>
                  <a:srgbClr val="DA1F28"/>
                </a:solidFill>
                <a:latin typeface="Arial"/>
                <a:cs typeface="Arial"/>
              </a:rPr>
              <a:t>NULL</a:t>
            </a:r>
            <a:r>
              <a:rPr sz="2400" spc="-60" dirty="0">
                <a:latin typeface="Arial"/>
                <a:cs typeface="Arial"/>
              </a:rPr>
              <a:t>. </a:t>
            </a:r>
            <a:r>
              <a:rPr sz="2400" spc="90" dirty="0">
                <a:latin typeface="Arial"/>
                <a:cs typeface="Arial"/>
              </a:rPr>
              <a:t>This is </a:t>
            </a:r>
            <a:r>
              <a:rPr sz="2400" spc="120" dirty="0">
                <a:latin typeface="Arial"/>
                <a:cs typeface="Arial"/>
              </a:rPr>
              <a:t>denoted </a:t>
            </a:r>
            <a:r>
              <a:rPr sz="2400" spc="105" dirty="0">
                <a:latin typeface="Arial"/>
                <a:cs typeface="Arial"/>
              </a:rPr>
              <a:t>graphically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by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5380431"/>
            <a:ext cx="1647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self-loop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1975" y="561975"/>
            <a:ext cx="4371975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432305"/>
            <a:ext cx="32550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8605" algn="l"/>
              </a:tabLst>
            </a:pPr>
            <a:r>
              <a:rPr sz="1900" b="0" spc="-55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800" spc="15" dirty="0">
                <a:solidFill>
                  <a:srgbClr val="000000"/>
                </a:solidFill>
              </a:rPr>
              <a:t>Insert </a:t>
            </a:r>
            <a:r>
              <a:rPr sz="2800" b="0" spc="-15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sz="2800" b="0" spc="100" dirty="0">
                <a:solidFill>
                  <a:srgbClr val="000000"/>
                </a:solidFill>
                <a:latin typeface="Arial"/>
                <a:cs typeface="Arial"/>
              </a:rPr>
              <a:t>new</a:t>
            </a:r>
            <a:r>
              <a:rPr sz="2800" b="0" spc="2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0" spc="175" dirty="0">
                <a:solidFill>
                  <a:srgbClr val="000000"/>
                </a:solidFill>
                <a:latin typeface="Arial"/>
                <a:cs typeface="Arial"/>
              </a:rPr>
              <a:t>item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865121"/>
            <a:ext cx="7926705" cy="3389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4510" indent="-229235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400" spc="140" dirty="0">
                <a:latin typeface="Arial"/>
                <a:cs typeface="Arial"/>
              </a:rPr>
              <a:t>At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75" dirty="0">
                <a:latin typeface="Arial"/>
                <a:cs typeface="Arial"/>
              </a:rPr>
              <a:t>head </a:t>
            </a:r>
            <a:r>
              <a:rPr sz="2400" spc="175" dirty="0">
                <a:latin typeface="Arial"/>
                <a:cs typeface="Arial"/>
              </a:rPr>
              <a:t>of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30" dirty="0">
                <a:latin typeface="Arial"/>
                <a:cs typeface="Arial"/>
              </a:rPr>
              <a:t>list,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155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524510" indent="-229235">
              <a:lnSpc>
                <a:spcPct val="100000"/>
              </a:lnSpc>
              <a:spcBef>
                <a:spcPts val="15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400" spc="140" dirty="0">
                <a:latin typeface="Arial"/>
                <a:cs typeface="Arial"/>
              </a:rPr>
              <a:t>At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30" dirty="0">
                <a:latin typeface="Arial"/>
                <a:cs typeface="Arial"/>
              </a:rPr>
              <a:t>tail </a:t>
            </a:r>
            <a:r>
              <a:rPr sz="2400" spc="175" dirty="0">
                <a:latin typeface="Arial"/>
                <a:cs typeface="Arial"/>
              </a:rPr>
              <a:t>of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30" dirty="0">
                <a:latin typeface="Arial"/>
                <a:cs typeface="Arial"/>
              </a:rPr>
              <a:t>list,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155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524510" indent="-229235"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400" spc="85" dirty="0">
                <a:latin typeface="Arial"/>
                <a:cs typeface="Arial"/>
              </a:rPr>
              <a:t>Inside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30" dirty="0">
                <a:latin typeface="Arial"/>
                <a:cs typeface="Arial"/>
              </a:rPr>
              <a:t>list, </a:t>
            </a:r>
            <a:r>
              <a:rPr sz="2400" spc="155" dirty="0">
                <a:latin typeface="Arial"/>
                <a:cs typeface="Arial"/>
              </a:rPr>
              <a:t>in </a:t>
            </a:r>
            <a:r>
              <a:rPr sz="2400" spc="100" dirty="0">
                <a:latin typeface="Arial"/>
                <a:cs typeface="Arial"/>
              </a:rPr>
              <a:t>some designated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position</a:t>
            </a:r>
            <a:endParaRPr sz="24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b="1" spc="-65" dirty="0">
                <a:latin typeface="Arial"/>
                <a:cs typeface="Arial"/>
              </a:rPr>
              <a:t>Search </a:t>
            </a:r>
            <a:r>
              <a:rPr sz="2800" spc="204" dirty="0">
                <a:latin typeface="Arial"/>
                <a:cs typeface="Arial"/>
              </a:rPr>
              <a:t>for </a:t>
            </a:r>
            <a:r>
              <a:rPr sz="2800" spc="75" dirty="0">
                <a:latin typeface="Arial"/>
                <a:cs typeface="Arial"/>
              </a:rPr>
              <a:t>an </a:t>
            </a:r>
            <a:r>
              <a:rPr sz="2800" spc="175" dirty="0">
                <a:latin typeface="Arial"/>
                <a:cs typeface="Arial"/>
              </a:rPr>
              <a:t>item in </a:t>
            </a:r>
            <a:r>
              <a:rPr sz="2800" spc="145" dirty="0">
                <a:latin typeface="Arial"/>
                <a:cs typeface="Arial"/>
              </a:rPr>
              <a:t>the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160" dirty="0">
                <a:latin typeface="Arial"/>
                <a:cs typeface="Arial"/>
              </a:rPr>
              <a:t>list</a:t>
            </a:r>
            <a:endParaRPr sz="2800">
              <a:latin typeface="Arial"/>
              <a:cs typeface="Arial"/>
            </a:endParaRPr>
          </a:p>
          <a:p>
            <a:pPr marL="524510" marR="5080" lvl="1" indent="-229235">
              <a:lnSpc>
                <a:spcPts val="2590"/>
              </a:lnSpc>
              <a:spcBef>
                <a:spcPts val="395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400" spc="60" dirty="0">
                <a:latin typeface="Arial"/>
                <a:cs typeface="Arial"/>
              </a:rPr>
              <a:t>The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spc="50" dirty="0">
                <a:latin typeface="Arial"/>
                <a:cs typeface="Arial"/>
              </a:rPr>
              <a:t>can </a:t>
            </a:r>
            <a:r>
              <a:rPr sz="2400" spc="90" dirty="0">
                <a:latin typeface="Arial"/>
                <a:cs typeface="Arial"/>
              </a:rPr>
              <a:t>be </a:t>
            </a:r>
            <a:r>
              <a:rPr sz="2400" spc="105" dirty="0">
                <a:latin typeface="Arial"/>
                <a:cs typeface="Arial"/>
              </a:rPr>
              <a:t>specified </a:t>
            </a:r>
            <a:r>
              <a:rPr sz="2400" spc="110" dirty="0">
                <a:latin typeface="Arial"/>
                <a:cs typeface="Arial"/>
              </a:rPr>
              <a:t>by </a:t>
            </a:r>
            <a:r>
              <a:rPr sz="2400" spc="135" dirty="0">
                <a:latin typeface="Arial"/>
                <a:cs typeface="Arial"/>
              </a:rPr>
              <a:t>position, </a:t>
            </a:r>
            <a:r>
              <a:rPr sz="2400" spc="155" dirty="0">
                <a:latin typeface="Arial"/>
                <a:cs typeface="Arial"/>
              </a:rPr>
              <a:t>or </a:t>
            </a:r>
            <a:r>
              <a:rPr sz="2400" spc="110" dirty="0">
                <a:latin typeface="Arial"/>
                <a:cs typeface="Arial"/>
              </a:rPr>
              <a:t>by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some  </a:t>
            </a:r>
            <a:r>
              <a:rPr sz="2400" spc="70" dirty="0">
                <a:latin typeface="Arial"/>
                <a:cs typeface="Arial"/>
              </a:rPr>
              <a:t>value</a:t>
            </a:r>
            <a:endParaRPr sz="2400">
              <a:latin typeface="Arial"/>
              <a:cs typeface="Arial"/>
            </a:endParaRPr>
          </a:p>
          <a:p>
            <a:pPr marL="268605" indent="-256540">
              <a:lnSpc>
                <a:spcPts val="3345"/>
              </a:lnSpc>
              <a:buClr>
                <a:srgbClr val="2CA1BE"/>
              </a:buClr>
              <a:buSzPct val="67857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800" b="1" spc="40" dirty="0">
                <a:latin typeface="Arial"/>
                <a:cs typeface="Arial"/>
              </a:rPr>
              <a:t>Delete </a:t>
            </a:r>
            <a:r>
              <a:rPr sz="2800" spc="75" dirty="0">
                <a:latin typeface="Arial"/>
                <a:cs typeface="Arial"/>
              </a:rPr>
              <a:t>an </a:t>
            </a:r>
            <a:r>
              <a:rPr sz="2800" spc="175" dirty="0">
                <a:latin typeface="Arial"/>
                <a:cs typeface="Arial"/>
              </a:rPr>
              <a:t>item </a:t>
            </a:r>
            <a:r>
              <a:rPr sz="2800" spc="225" dirty="0">
                <a:latin typeface="Arial"/>
                <a:cs typeface="Arial"/>
              </a:rPr>
              <a:t>from </a:t>
            </a:r>
            <a:r>
              <a:rPr sz="2800" spc="14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160" dirty="0">
                <a:latin typeface="Arial"/>
                <a:cs typeface="Arial"/>
              </a:rPr>
              <a:t>list</a:t>
            </a:r>
            <a:endParaRPr sz="2800">
              <a:latin typeface="Arial"/>
              <a:cs typeface="Arial"/>
            </a:endParaRPr>
          </a:p>
          <a:p>
            <a:pPr marL="524510" marR="194310" lvl="1" indent="-229235">
              <a:lnSpc>
                <a:spcPts val="2590"/>
              </a:lnSpc>
              <a:spcBef>
                <a:spcPts val="38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400" spc="5" dirty="0">
                <a:latin typeface="Arial"/>
                <a:cs typeface="Arial"/>
              </a:rPr>
              <a:t>Search </a:t>
            </a:r>
            <a:r>
              <a:rPr sz="2400" spc="180" dirty="0">
                <a:latin typeface="Arial"/>
                <a:cs typeface="Arial"/>
              </a:rPr>
              <a:t>for </a:t>
            </a:r>
            <a:r>
              <a:rPr sz="2400" spc="100" dirty="0">
                <a:latin typeface="Arial"/>
                <a:cs typeface="Arial"/>
              </a:rPr>
              <a:t>and </a:t>
            </a:r>
            <a:r>
              <a:rPr sz="2400" spc="85" dirty="0">
                <a:latin typeface="Arial"/>
                <a:cs typeface="Arial"/>
              </a:rPr>
              <a:t>locate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40" dirty="0">
                <a:latin typeface="Arial"/>
                <a:cs typeface="Arial"/>
              </a:rPr>
              <a:t>item, </a:t>
            </a:r>
            <a:r>
              <a:rPr sz="2400" spc="130" dirty="0">
                <a:latin typeface="Arial"/>
                <a:cs typeface="Arial"/>
              </a:rPr>
              <a:t>then </a:t>
            </a:r>
            <a:r>
              <a:rPr sz="2400" spc="95" dirty="0">
                <a:latin typeface="Arial"/>
                <a:cs typeface="Arial"/>
              </a:rPr>
              <a:t>remove </a:t>
            </a:r>
            <a:r>
              <a:rPr sz="2400" spc="120" dirty="0">
                <a:latin typeface="Arial"/>
                <a:cs typeface="Arial"/>
              </a:rPr>
              <a:t>the  </a:t>
            </a:r>
            <a:r>
              <a:rPr sz="2400" spc="140" dirty="0">
                <a:latin typeface="Arial"/>
                <a:cs typeface="Arial"/>
              </a:rPr>
              <a:t>item, </a:t>
            </a:r>
            <a:r>
              <a:rPr sz="2400" spc="100" dirty="0">
                <a:latin typeface="Arial"/>
                <a:cs typeface="Arial"/>
              </a:rPr>
              <a:t>and </a:t>
            </a:r>
            <a:r>
              <a:rPr sz="2400" spc="125" dirty="0">
                <a:latin typeface="Arial"/>
                <a:cs typeface="Arial"/>
              </a:rPr>
              <a:t>finally </a:t>
            </a:r>
            <a:r>
              <a:rPr sz="2400" spc="120" dirty="0">
                <a:latin typeface="Arial"/>
                <a:cs typeface="Arial"/>
              </a:rPr>
              <a:t>adjust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45" dirty="0">
                <a:latin typeface="Arial"/>
                <a:cs typeface="Arial"/>
              </a:rPr>
              <a:t>surrounding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pointers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2925" y="561975"/>
            <a:ext cx="6743700" cy="552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70405"/>
            <a:ext cx="7833995" cy="352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7004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400" spc="50" dirty="0">
                <a:latin typeface="Arial"/>
                <a:cs typeface="Arial"/>
              </a:rPr>
              <a:t>Suppose </a:t>
            </a:r>
            <a:r>
              <a:rPr sz="2400" spc="110" dirty="0">
                <a:latin typeface="Arial"/>
                <a:cs typeface="Arial"/>
              </a:rPr>
              <a:t>you </a:t>
            </a:r>
            <a:r>
              <a:rPr sz="2400" spc="120" dirty="0">
                <a:latin typeface="Arial"/>
                <a:cs typeface="Arial"/>
              </a:rPr>
              <a:t>want </a:t>
            </a:r>
            <a:r>
              <a:rPr sz="2400" spc="180" dirty="0">
                <a:latin typeface="Arial"/>
                <a:cs typeface="Arial"/>
              </a:rPr>
              <a:t>to </a:t>
            </a:r>
            <a:r>
              <a:rPr sz="2400" spc="175" dirty="0">
                <a:latin typeface="Arial"/>
                <a:cs typeface="Arial"/>
              </a:rPr>
              <a:t>find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spc="85" dirty="0">
                <a:latin typeface="Arial"/>
                <a:cs typeface="Arial"/>
              </a:rPr>
              <a:t>whose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data  </a:t>
            </a:r>
            <a:r>
              <a:rPr sz="2400" spc="70" dirty="0">
                <a:latin typeface="Arial"/>
                <a:cs typeface="Arial"/>
              </a:rPr>
              <a:t>value </a:t>
            </a:r>
            <a:r>
              <a:rPr sz="2400" spc="85" dirty="0">
                <a:latin typeface="Arial"/>
                <a:cs typeface="Arial"/>
              </a:rPr>
              <a:t>is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Font typeface="Arial"/>
              <a:buChar char=""/>
            </a:pPr>
            <a:endParaRPr sz="32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400" spc="60" dirty="0">
                <a:latin typeface="Arial"/>
                <a:cs typeface="Arial"/>
              </a:rPr>
              <a:t>You </a:t>
            </a:r>
            <a:r>
              <a:rPr sz="2400" spc="45" dirty="0">
                <a:latin typeface="Arial"/>
                <a:cs typeface="Arial"/>
              </a:rPr>
              <a:t>have </a:t>
            </a:r>
            <a:r>
              <a:rPr sz="2400" spc="180" dirty="0">
                <a:latin typeface="Arial"/>
                <a:cs typeface="Arial"/>
              </a:rPr>
              <a:t>to </a:t>
            </a:r>
            <a:r>
              <a:rPr sz="2400" spc="60" dirty="0">
                <a:latin typeface="Arial"/>
                <a:cs typeface="Arial"/>
              </a:rPr>
              <a:t>search </a:t>
            </a:r>
            <a:r>
              <a:rPr sz="2400" spc="105" dirty="0">
                <a:latin typeface="Arial"/>
                <a:cs typeface="Arial"/>
              </a:rPr>
              <a:t>sequentially </a:t>
            </a:r>
            <a:r>
              <a:rPr sz="2400" spc="140" dirty="0">
                <a:latin typeface="Arial"/>
                <a:cs typeface="Arial"/>
              </a:rPr>
              <a:t>starting </a:t>
            </a:r>
            <a:r>
              <a:rPr sz="2400" spc="190" dirty="0">
                <a:latin typeface="Arial"/>
                <a:cs typeface="Arial"/>
              </a:rPr>
              <a:t>from </a:t>
            </a:r>
            <a:r>
              <a:rPr sz="2400" spc="120" dirty="0">
                <a:latin typeface="Arial"/>
                <a:cs typeface="Arial"/>
              </a:rPr>
              <a:t>the  </a:t>
            </a:r>
            <a:r>
              <a:rPr sz="2400" spc="75" dirty="0">
                <a:latin typeface="Arial"/>
                <a:cs typeface="Arial"/>
              </a:rPr>
              <a:t>head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spc="145" dirty="0">
                <a:latin typeface="Arial"/>
                <a:cs typeface="Arial"/>
              </a:rPr>
              <a:t>rightward </a:t>
            </a:r>
            <a:r>
              <a:rPr sz="2400" spc="170" dirty="0">
                <a:latin typeface="Arial"/>
                <a:cs typeface="Arial"/>
              </a:rPr>
              <a:t>until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160" dirty="0">
                <a:latin typeface="Arial"/>
                <a:cs typeface="Arial"/>
              </a:rPr>
              <a:t>first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spc="85" dirty="0">
                <a:latin typeface="Arial"/>
                <a:cs typeface="Arial"/>
              </a:rPr>
              <a:t>whose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data  </a:t>
            </a:r>
            <a:r>
              <a:rPr sz="2400" spc="140" dirty="0">
                <a:latin typeface="Arial"/>
                <a:cs typeface="Arial"/>
              </a:rPr>
              <a:t>member </a:t>
            </a:r>
            <a:r>
              <a:rPr sz="2400" spc="85" dirty="0">
                <a:latin typeface="Arial"/>
                <a:cs typeface="Arial"/>
              </a:rPr>
              <a:t>is </a:t>
            </a:r>
            <a:r>
              <a:rPr sz="2400" spc="90" dirty="0">
                <a:latin typeface="Arial"/>
                <a:cs typeface="Arial"/>
              </a:rPr>
              <a:t>equal </a:t>
            </a:r>
            <a:r>
              <a:rPr sz="2400" spc="180" dirty="0">
                <a:latin typeface="Arial"/>
                <a:cs typeface="Arial"/>
              </a:rPr>
              <a:t>to </a:t>
            </a:r>
            <a:r>
              <a:rPr sz="2400" spc="55" dirty="0">
                <a:latin typeface="Arial"/>
                <a:cs typeface="Arial"/>
              </a:rPr>
              <a:t>A </a:t>
            </a:r>
            <a:r>
              <a:rPr sz="2400" spc="85" dirty="0">
                <a:latin typeface="Arial"/>
                <a:cs typeface="Arial"/>
              </a:rPr>
              <a:t>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155" dirty="0">
                <a:latin typeface="Arial"/>
                <a:cs typeface="Arial"/>
              </a:rPr>
              <a:t>found.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Font typeface="Arial"/>
              <a:buChar char=""/>
            </a:pPr>
            <a:endParaRPr sz="3200">
              <a:latin typeface="Arial"/>
              <a:cs typeface="Arial"/>
            </a:endParaRPr>
          </a:p>
          <a:p>
            <a:pPr marL="268605" marR="182880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400" spc="140" dirty="0">
                <a:latin typeface="Arial"/>
                <a:cs typeface="Arial"/>
              </a:rPr>
              <a:t>At </a:t>
            </a:r>
            <a:r>
              <a:rPr sz="2400" spc="35" dirty="0">
                <a:latin typeface="Arial"/>
                <a:cs typeface="Arial"/>
              </a:rPr>
              <a:t>each </a:t>
            </a:r>
            <a:r>
              <a:rPr sz="2400" spc="155" dirty="0">
                <a:latin typeface="Arial"/>
                <a:cs typeface="Arial"/>
              </a:rPr>
              <a:t>item </a:t>
            </a:r>
            <a:r>
              <a:rPr sz="2400" spc="65" dirty="0">
                <a:latin typeface="Arial"/>
                <a:cs typeface="Arial"/>
              </a:rPr>
              <a:t>searched, </a:t>
            </a:r>
            <a:r>
              <a:rPr sz="2400" spc="-10" dirty="0">
                <a:latin typeface="Arial"/>
                <a:cs typeface="Arial"/>
              </a:rPr>
              <a:t>a </a:t>
            </a:r>
            <a:r>
              <a:rPr sz="2400" spc="120" dirty="0">
                <a:latin typeface="Arial"/>
                <a:cs typeface="Arial"/>
              </a:rPr>
              <a:t>comparison </a:t>
            </a:r>
            <a:r>
              <a:rPr sz="2400" spc="90" dirty="0">
                <a:latin typeface="Arial"/>
                <a:cs typeface="Arial"/>
              </a:rPr>
              <a:t>between </a:t>
            </a:r>
            <a:r>
              <a:rPr sz="2400" spc="120" dirty="0">
                <a:latin typeface="Arial"/>
                <a:cs typeface="Arial"/>
              </a:rPr>
              <a:t>the  </a:t>
            </a:r>
            <a:r>
              <a:rPr sz="2400" spc="90" dirty="0">
                <a:latin typeface="Arial"/>
                <a:cs typeface="Arial"/>
              </a:rPr>
              <a:t>data </a:t>
            </a:r>
            <a:r>
              <a:rPr sz="2400" spc="140" dirty="0">
                <a:latin typeface="Arial"/>
                <a:cs typeface="Arial"/>
              </a:rPr>
              <a:t>member </a:t>
            </a:r>
            <a:r>
              <a:rPr sz="2400" spc="100" dirty="0">
                <a:latin typeface="Arial"/>
                <a:cs typeface="Arial"/>
              </a:rPr>
              <a:t>and </a:t>
            </a:r>
            <a:r>
              <a:rPr sz="2400" spc="55" dirty="0">
                <a:latin typeface="Arial"/>
                <a:cs typeface="Arial"/>
              </a:rPr>
              <a:t>A </a:t>
            </a:r>
            <a:r>
              <a:rPr sz="2400" spc="85" dirty="0">
                <a:latin typeface="Arial"/>
                <a:cs typeface="Arial"/>
              </a:rPr>
              <a:t>is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performed.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2925" y="561975"/>
            <a:ext cx="5400675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154758"/>
            <a:ext cx="868235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  <a:tab pos="1080770" algn="l"/>
                <a:tab pos="2065655" algn="l"/>
                <a:tab pos="2498090" algn="l"/>
                <a:tab pos="2811145" algn="l"/>
                <a:tab pos="3856354" algn="l"/>
                <a:tab pos="4445000" algn="l"/>
                <a:tab pos="5271135" algn="l"/>
                <a:tab pos="5782945" algn="l"/>
                <a:tab pos="6934200" algn="l"/>
                <a:tab pos="7503795" algn="l"/>
                <a:tab pos="8133715" algn="l"/>
              </a:tabLst>
            </a:pP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ked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list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have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es,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w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use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two  pointers, </a:t>
            </a:r>
            <a:r>
              <a:rPr sz="2800" dirty="0">
                <a:solidFill>
                  <a:srgbClr val="44B8E8"/>
                </a:solidFill>
                <a:latin typeface="Times New Roman"/>
                <a:cs typeface="Times New Roman"/>
              </a:rPr>
              <a:t>pre </a:t>
            </a:r>
            <a:r>
              <a:rPr sz="2800" spc="-5" dirty="0">
                <a:latin typeface="Times New Roman"/>
                <a:cs typeface="Times New Roman"/>
              </a:rPr>
              <a:t>(for previous) and </a:t>
            </a:r>
            <a:r>
              <a:rPr sz="2800" spc="-5" dirty="0">
                <a:solidFill>
                  <a:srgbClr val="44B8E8"/>
                </a:solidFill>
                <a:latin typeface="Times New Roman"/>
                <a:cs typeface="Times New Roman"/>
              </a:rPr>
              <a:t>cur </a:t>
            </a:r>
            <a:r>
              <a:rPr sz="2800" spc="-5" dirty="0">
                <a:latin typeface="Times New Roman"/>
                <a:cs typeface="Times New Roman"/>
              </a:rPr>
              <a:t>(for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current).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beginning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search, </a:t>
            </a:r>
            <a:r>
              <a:rPr sz="2800" dirty="0">
                <a:latin typeface="Times New Roman"/>
                <a:cs typeface="Times New Roman"/>
              </a:rPr>
              <a:t>the pre </a:t>
            </a:r>
            <a:r>
              <a:rPr sz="2800" spc="-5" dirty="0">
                <a:latin typeface="Times New Roman"/>
                <a:cs typeface="Times New Roman"/>
              </a:rPr>
              <a:t>pointer is null and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cur pointer </a:t>
            </a:r>
            <a:r>
              <a:rPr sz="2800" dirty="0">
                <a:latin typeface="Times New Roman"/>
                <a:cs typeface="Times New Roman"/>
              </a:rPr>
              <a:t>points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first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node.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  <a:tab pos="899794" algn="l"/>
                <a:tab pos="2019935" algn="l"/>
                <a:tab pos="3614420" algn="l"/>
                <a:tab pos="4752340" algn="l"/>
                <a:tab pos="5398770" algn="l"/>
                <a:tab pos="6145530" algn="l"/>
                <a:tab pos="750379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search	alg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rithm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two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ters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get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er  towards the end of 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list.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8093" y="322529"/>
            <a:ext cx="7366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1035" marR="5080" indent="-318897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1F5F"/>
                </a:solidFill>
                <a:latin typeface="Times New Roman"/>
                <a:cs typeface="Times New Roman"/>
              </a:rPr>
              <a:t>LOGIC FOR SEARCHING A</a:t>
            </a:r>
            <a:r>
              <a:rPr sz="3600" b="0" spc="-5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0" dirty="0">
                <a:solidFill>
                  <a:srgbClr val="001F5F"/>
                </a:solidFill>
                <a:latin typeface="Times New Roman"/>
                <a:cs typeface="Times New Roman"/>
              </a:rPr>
              <a:t>LINKED  </a:t>
            </a:r>
            <a:r>
              <a:rPr sz="3600" b="0" spc="-5" dirty="0">
                <a:solidFill>
                  <a:srgbClr val="001F5F"/>
                </a:solidFill>
                <a:latin typeface="Times New Roman"/>
                <a:cs typeface="Times New Roman"/>
              </a:rPr>
              <a:t>LIST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581025"/>
            <a:ext cx="3067050" cy="438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5668" y="1465834"/>
            <a:ext cx="21729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b="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0" spc="105" dirty="0">
                <a:solidFill>
                  <a:srgbClr val="000000"/>
                </a:solidFill>
                <a:latin typeface="Arial"/>
                <a:cs typeface="Arial"/>
              </a:rPr>
              <a:t>Declaration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1883991"/>
            <a:ext cx="7110095" cy="363347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524510" indent="-229235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  <a:tab pos="2334260" algn="l"/>
              </a:tabLst>
            </a:pPr>
            <a:r>
              <a:rPr sz="2300" spc="114" dirty="0">
                <a:latin typeface="Arial"/>
                <a:cs typeface="Arial"/>
              </a:rPr>
              <a:t>Current	</a:t>
            </a:r>
            <a:r>
              <a:rPr sz="2300" spc="175" dirty="0">
                <a:latin typeface="Arial"/>
                <a:cs typeface="Arial"/>
              </a:rPr>
              <a:t>0</a:t>
            </a:r>
            <a:endParaRPr sz="23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45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60" dirty="0">
                <a:latin typeface="Arial"/>
                <a:cs typeface="Arial"/>
              </a:rPr>
              <a:t>Searching</a:t>
            </a:r>
            <a:endParaRPr sz="2700">
              <a:latin typeface="Arial"/>
              <a:cs typeface="Arial"/>
            </a:endParaRPr>
          </a:p>
          <a:p>
            <a:pPr marL="524510" marR="5080" lvl="1" indent="-229235">
              <a:lnSpc>
                <a:spcPct val="100000"/>
              </a:lnSpc>
              <a:spcBef>
                <a:spcPts val="365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170" dirty="0">
                <a:latin typeface="Arial"/>
                <a:cs typeface="Arial"/>
              </a:rPr>
              <a:t>for</a:t>
            </a:r>
            <a:r>
              <a:rPr sz="2300" spc="60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(current</a:t>
            </a:r>
            <a:r>
              <a:rPr sz="2300" spc="65" dirty="0">
                <a:latin typeface="Arial"/>
                <a:cs typeface="Arial"/>
              </a:rPr>
              <a:t> </a:t>
            </a:r>
            <a:r>
              <a:rPr sz="2300" spc="484" dirty="0">
                <a:latin typeface="Arial"/>
                <a:cs typeface="Arial"/>
              </a:rPr>
              <a:t>=</a:t>
            </a:r>
            <a:r>
              <a:rPr sz="2300" spc="65" dirty="0">
                <a:latin typeface="Arial"/>
                <a:cs typeface="Arial"/>
              </a:rPr>
              <a:t> </a:t>
            </a:r>
            <a:r>
              <a:rPr sz="2300" spc="145" dirty="0">
                <a:latin typeface="Arial"/>
                <a:cs typeface="Arial"/>
              </a:rPr>
              <a:t>first;</a:t>
            </a:r>
            <a:r>
              <a:rPr sz="2300" spc="55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current</a:t>
            </a:r>
            <a:r>
              <a:rPr sz="2300" spc="60" dirty="0">
                <a:latin typeface="Arial"/>
                <a:cs typeface="Arial"/>
              </a:rPr>
              <a:t> </a:t>
            </a:r>
            <a:r>
              <a:rPr sz="2300" spc="285" dirty="0">
                <a:latin typeface="Arial"/>
                <a:cs typeface="Arial"/>
              </a:rPr>
              <a:t>!=</a:t>
            </a:r>
            <a:r>
              <a:rPr sz="2300" spc="6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NULL;</a:t>
            </a:r>
            <a:r>
              <a:rPr sz="2300" spc="70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current</a:t>
            </a:r>
            <a:r>
              <a:rPr sz="2300" spc="65" dirty="0">
                <a:latin typeface="Arial"/>
                <a:cs typeface="Arial"/>
              </a:rPr>
              <a:t> </a:t>
            </a:r>
            <a:r>
              <a:rPr sz="2300" spc="484" dirty="0">
                <a:latin typeface="Arial"/>
                <a:cs typeface="Arial"/>
              </a:rPr>
              <a:t>=  </a:t>
            </a:r>
            <a:r>
              <a:rPr sz="2300" spc="180" dirty="0">
                <a:latin typeface="Arial"/>
                <a:cs typeface="Arial"/>
              </a:rPr>
              <a:t>current-&gt;next)</a:t>
            </a:r>
            <a:endParaRPr sz="2300">
              <a:latin typeface="Arial"/>
              <a:cs typeface="Arial"/>
            </a:endParaRPr>
          </a:p>
          <a:p>
            <a:pPr marL="614680" lvl="1" indent="-319405">
              <a:lnSpc>
                <a:spcPct val="100000"/>
              </a:lnSpc>
              <a:spcBef>
                <a:spcPts val="300"/>
              </a:spcBef>
              <a:buClr>
                <a:srgbClr val="2CA1BE"/>
              </a:buClr>
              <a:buFont typeface="Verdana"/>
              <a:buChar char="◦"/>
              <a:tabLst>
                <a:tab pos="614680" algn="l"/>
                <a:tab pos="615315" algn="l"/>
              </a:tabLst>
            </a:pPr>
            <a:r>
              <a:rPr sz="2300" spc="175" dirty="0">
                <a:latin typeface="Arial"/>
                <a:cs typeface="Arial"/>
              </a:rPr>
              <a:t>if </a:t>
            </a:r>
            <a:r>
              <a:rPr sz="2300" spc="70" dirty="0">
                <a:latin typeface="Arial"/>
                <a:cs typeface="Arial"/>
              </a:rPr>
              <a:t>(searchItem </a:t>
            </a:r>
            <a:r>
              <a:rPr sz="2300" spc="484" dirty="0">
                <a:latin typeface="Arial"/>
                <a:cs typeface="Arial"/>
              </a:rPr>
              <a:t>==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80" dirty="0">
                <a:latin typeface="Arial"/>
                <a:cs typeface="Arial"/>
              </a:rPr>
              <a:t>current(data))</a:t>
            </a:r>
            <a:endParaRPr sz="2300">
              <a:latin typeface="Arial"/>
              <a:cs typeface="Arial"/>
            </a:endParaRPr>
          </a:p>
          <a:p>
            <a:pPr marL="524510" lvl="1" indent="-229235">
              <a:lnSpc>
                <a:spcPct val="100000"/>
              </a:lnSpc>
              <a:spcBef>
                <a:spcPts val="30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145" dirty="0">
                <a:latin typeface="Arial"/>
                <a:cs typeface="Arial"/>
              </a:rPr>
              <a:t>return</a:t>
            </a:r>
            <a:r>
              <a:rPr sz="2300" spc="40" dirty="0">
                <a:latin typeface="Arial"/>
                <a:cs typeface="Arial"/>
              </a:rPr>
              <a:t> </a:t>
            </a:r>
            <a:r>
              <a:rPr sz="2300" spc="90" dirty="0">
                <a:latin typeface="Arial"/>
                <a:cs typeface="Arial"/>
              </a:rPr>
              <a:t>(current);</a:t>
            </a:r>
            <a:endParaRPr sz="2300">
              <a:latin typeface="Arial"/>
              <a:cs typeface="Arial"/>
            </a:endParaRPr>
          </a:p>
          <a:p>
            <a:pPr marL="524510" lvl="1" indent="-229235">
              <a:lnSpc>
                <a:spcPct val="100000"/>
              </a:lnSpc>
              <a:spcBef>
                <a:spcPts val="30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25" dirty="0">
                <a:latin typeface="Arial"/>
                <a:cs typeface="Arial"/>
              </a:rPr>
              <a:t>Break</a:t>
            </a:r>
            <a:endParaRPr sz="23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34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175" dirty="0">
                <a:latin typeface="Arial"/>
                <a:cs typeface="Arial"/>
              </a:rPr>
              <a:t>Output</a:t>
            </a:r>
            <a:endParaRPr sz="2700">
              <a:latin typeface="Arial"/>
              <a:cs typeface="Arial"/>
            </a:endParaRPr>
          </a:p>
          <a:p>
            <a:pPr marL="524510" lvl="1" indent="-229235">
              <a:lnSpc>
                <a:spcPct val="100000"/>
              </a:lnSpc>
              <a:spcBef>
                <a:spcPts val="36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140" dirty="0">
                <a:latin typeface="Arial"/>
                <a:cs typeface="Arial"/>
              </a:rPr>
              <a:t>return</a:t>
            </a:r>
            <a:r>
              <a:rPr sz="2300" spc="40" dirty="0">
                <a:latin typeface="Arial"/>
                <a:cs typeface="Arial"/>
              </a:rPr>
              <a:t> </a:t>
            </a:r>
            <a:r>
              <a:rPr sz="2300" spc="-20" dirty="0">
                <a:latin typeface="Arial"/>
                <a:cs typeface="Arial"/>
              </a:rPr>
              <a:t>(NULL);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0" y="2082164"/>
            <a:ext cx="533400" cy="103505"/>
          </a:xfrm>
          <a:custGeom>
            <a:avLst/>
            <a:gdLst/>
            <a:ahLst/>
            <a:cxnLst/>
            <a:rect l="l" t="t" r="r" b="b"/>
            <a:pathLst>
              <a:path w="533400" h="103505">
                <a:moveTo>
                  <a:pt x="88773" y="0"/>
                </a:moveTo>
                <a:lnTo>
                  <a:pt x="0" y="51435"/>
                </a:lnTo>
                <a:lnTo>
                  <a:pt x="85470" y="101600"/>
                </a:lnTo>
                <a:lnTo>
                  <a:pt x="88392" y="103377"/>
                </a:lnTo>
                <a:lnTo>
                  <a:pt x="92329" y="102362"/>
                </a:lnTo>
                <a:lnTo>
                  <a:pt x="94106" y="99313"/>
                </a:lnTo>
                <a:lnTo>
                  <a:pt x="95885" y="96393"/>
                </a:lnTo>
                <a:lnTo>
                  <a:pt x="94868" y="92456"/>
                </a:lnTo>
                <a:lnTo>
                  <a:pt x="35969" y="57853"/>
                </a:lnTo>
                <a:lnTo>
                  <a:pt x="12573" y="57785"/>
                </a:lnTo>
                <a:lnTo>
                  <a:pt x="12573" y="45085"/>
                </a:lnTo>
                <a:lnTo>
                  <a:pt x="36302" y="45085"/>
                </a:lnTo>
                <a:lnTo>
                  <a:pt x="95123" y="10922"/>
                </a:lnTo>
                <a:lnTo>
                  <a:pt x="96138" y="7112"/>
                </a:lnTo>
                <a:lnTo>
                  <a:pt x="92582" y="1015"/>
                </a:lnTo>
                <a:lnTo>
                  <a:pt x="88773" y="0"/>
                </a:lnTo>
                <a:close/>
              </a:path>
              <a:path w="533400" h="103505">
                <a:moveTo>
                  <a:pt x="36183" y="45154"/>
                </a:moveTo>
                <a:lnTo>
                  <a:pt x="25205" y="51530"/>
                </a:lnTo>
                <a:lnTo>
                  <a:pt x="35969" y="57853"/>
                </a:lnTo>
                <a:lnTo>
                  <a:pt x="533400" y="59309"/>
                </a:lnTo>
                <a:lnTo>
                  <a:pt x="533400" y="46609"/>
                </a:lnTo>
                <a:lnTo>
                  <a:pt x="36183" y="45154"/>
                </a:lnTo>
                <a:close/>
              </a:path>
              <a:path w="533400" h="103505">
                <a:moveTo>
                  <a:pt x="12573" y="45085"/>
                </a:moveTo>
                <a:lnTo>
                  <a:pt x="12573" y="57785"/>
                </a:lnTo>
                <a:lnTo>
                  <a:pt x="35969" y="57853"/>
                </a:lnTo>
                <a:lnTo>
                  <a:pt x="34555" y="57023"/>
                </a:lnTo>
                <a:lnTo>
                  <a:pt x="15748" y="57023"/>
                </a:lnTo>
                <a:lnTo>
                  <a:pt x="15748" y="45974"/>
                </a:lnTo>
                <a:lnTo>
                  <a:pt x="34771" y="45974"/>
                </a:lnTo>
                <a:lnTo>
                  <a:pt x="36183" y="45154"/>
                </a:lnTo>
                <a:lnTo>
                  <a:pt x="12573" y="45085"/>
                </a:lnTo>
                <a:close/>
              </a:path>
              <a:path w="533400" h="103505">
                <a:moveTo>
                  <a:pt x="15748" y="45974"/>
                </a:moveTo>
                <a:lnTo>
                  <a:pt x="15748" y="57023"/>
                </a:lnTo>
                <a:lnTo>
                  <a:pt x="25205" y="51530"/>
                </a:lnTo>
                <a:lnTo>
                  <a:pt x="15748" y="45974"/>
                </a:lnTo>
                <a:close/>
              </a:path>
              <a:path w="533400" h="103505">
                <a:moveTo>
                  <a:pt x="25205" y="51530"/>
                </a:moveTo>
                <a:lnTo>
                  <a:pt x="15748" y="57023"/>
                </a:lnTo>
                <a:lnTo>
                  <a:pt x="34555" y="57023"/>
                </a:lnTo>
                <a:lnTo>
                  <a:pt x="25205" y="51530"/>
                </a:lnTo>
                <a:close/>
              </a:path>
              <a:path w="533400" h="103505">
                <a:moveTo>
                  <a:pt x="34771" y="45974"/>
                </a:moveTo>
                <a:lnTo>
                  <a:pt x="15748" y="45974"/>
                </a:lnTo>
                <a:lnTo>
                  <a:pt x="25205" y="51530"/>
                </a:lnTo>
                <a:lnTo>
                  <a:pt x="34771" y="45974"/>
                </a:lnTo>
                <a:close/>
              </a:path>
              <a:path w="533400" h="103505">
                <a:moveTo>
                  <a:pt x="36302" y="45085"/>
                </a:moveTo>
                <a:lnTo>
                  <a:pt x="12573" y="45085"/>
                </a:lnTo>
                <a:lnTo>
                  <a:pt x="36183" y="45154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19" y="2743200"/>
            <a:ext cx="8886216" cy="18823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1975" y="561975"/>
            <a:ext cx="2124075" cy="552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0436" y="693892"/>
            <a:ext cx="7818120" cy="1254125"/>
            <a:chOff x="440436" y="693892"/>
            <a:chExt cx="7818120" cy="1254125"/>
          </a:xfrm>
        </p:grpSpPr>
        <p:sp>
          <p:nvSpPr>
            <p:cNvPr id="3" name="object 3"/>
            <p:cNvSpPr/>
            <p:nvPr/>
          </p:nvSpPr>
          <p:spPr>
            <a:xfrm>
              <a:off x="802290" y="693892"/>
              <a:ext cx="7456116" cy="4574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0436" y="1118616"/>
              <a:ext cx="1967483" cy="8290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92808" y="1118616"/>
              <a:ext cx="839724" cy="8290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25" dirty="0"/>
              <a:t>Insertion </a:t>
            </a:r>
            <a:r>
              <a:rPr spc="80" dirty="0"/>
              <a:t>of </a:t>
            </a:r>
            <a:r>
              <a:rPr spc="20" dirty="0"/>
              <a:t>an </a:t>
            </a:r>
            <a:r>
              <a:rPr spc="-5" dirty="0"/>
              <a:t>Element </a:t>
            </a:r>
            <a:r>
              <a:rPr spc="80" dirty="0"/>
              <a:t>at </a:t>
            </a:r>
            <a:r>
              <a:rPr spc="75" dirty="0"/>
              <a:t>the  </a:t>
            </a:r>
            <a:r>
              <a:rPr spc="35" dirty="0"/>
              <a:t>Head</a:t>
            </a:r>
            <a:r>
              <a:rPr spc="114" dirty="0"/>
              <a:t> </a:t>
            </a:r>
            <a:r>
              <a:rPr spc="-70" dirty="0"/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09750" y="1945630"/>
            <a:ext cx="2533650" cy="10426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Times New Roman"/>
                <a:cs typeface="Times New Roman"/>
              </a:rPr>
              <a:t>Before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insertion:</a:t>
            </a:r>
            <a:endParaRPr sz="2400">
              <a:latin typeface="Times New Roman"/>
              <a:cs typeface="Times New Roman"/>
            </a:endParaRPr>
          </a:p>
          <a:p>
            <a:pPr marL="619760">
              <a:lnSpc>
                <a:spcPct val="100000"/>
              </a:lnSpc>
              <a:spcBef>
                <a:spcPts val="2305"/>
              </a:spcBef>
            </a:pPr>
            <a:r>
              <a:rPr sz="2350" spc="25" dirty="0">
                <a:latin typeface="Times New Roman"/>
                <a:cs typeface="Times New Roman"/>
              </a:rPr>
              <a:t>head</a:t>
            </a:r>
            <a:endParaRPr sz="235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371122" y="3076638"/>
            <a:ext cx="4798060" cy="2288540"/>
            <a:chOff x="2371122" y="3076638"/>
            <a:chExt cx="4798060" cy="2288540"/>
          </a:xfrm>
        </p:grpSpPr>
        <p:sp>
          <p:nvSpPr>
            <p:cNvPr id="9" name="object 9"/>
            <p:cNvSpPr/>
            <p:nvPr/>
          </p:nvSpPr>
          <p:spPr>
            <a:xfrm>
              <a:off x="2375788" y="3767542"/>
              <a:ext cx="911860" cy="455295"/>
            </a:xfrm>
            <a:custGeom>
              <a:avLst/>
              <a:gdLst/>
              <a:ahLst/>
              <a:cxnLst/>
              <a:rect l="l" t="t" r="r" b="b"/>
              <a:pathLst>
                <a:path w="911860" h="455295">
                  <a:moveTo>
                    <a:pt x="0" y="454941"/>
                  </a:moveTo>
                  <a:lnTo>
                    <a:pt x="911362" y="454941"/>
                  </a:lnTo>
                  <a:lnTo>
                    <a:pt x="911362" y="0"/>
                  </a:lnTo>
                  <a:lnTo>
                    <a:pt x="0" y="0"/>
                  </a:lnTo>
                  <a:lnTo>
                    <a:pt x="0" y="454941"/>
                  </a:lnTo>
                  <a:close/>
                </a:path>
              </a:pathLst>
            </a:custGeom>
            <a:ln w="93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46597" y="3773217"/>
              <a:ext cx="0" cy="445770"/>
            </a:xfrm>
            <a:custGeom>
              <a:avLst/>
              <a:gdLst/>
              <a:ahLst/>
              <a:cxnLst/>
              <a:rect l="l" t="t" r="r" b="b"/>
              <a:pathLst>
                <a:path h="445770">
                  <a:moveTo>
                    <a:pt x="0" y="0"/>
                  </a:moveTo>
                  <a:lnTo>
                    <a:pt x="0" y="445601"/>
                  </a:lnTo>
                </a:path>
              </a:pathLst>
            </a:custGeom>
            <a:ln w="9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65721" y="3995259"/>
              <a:ext cx="94991" cy="947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75788" y="4905091"/>
              <a:ext cx="1148715" cy="455295"/>
            </a:xfrm>
            <a:custGeom>
              <a:avLst/>
              <a:gdLst/>
              <a:ahLst/>
              <a:cxnLst/>
              <a:rect l="l" t="t" r="r" b="b"/>
              <a:pathLst>
                <a:path w="1148714" h="455295">
                  <a:moveTo>
                    <a:pt x="0" y="341126"/>
                  </a:moveTo>
                  <a:lnTo>
                    <a:pt x="8480" y="386852"/>
                  </a:lnTo>
                  <a:lnTo>
                    <a:pt x="32110" y="422871"/>
                  </a:lnTo>
                  <a:lnTo>
                    <a:pt x="68175" y="446471"/>
                  </a:lnTo>
                  <a:lnTo>
                    <a:pt x="113959" y="454941"/>
                  </a:lnTo>
                  <a:lnTo>
                    <a:pt x="1034660" y="454941"/>
                  </a:lnTo>
                  <a:lnTo>
                    <a:pt x="1080447" y="446471"/>
                  </a:lnTo>
                  <a:lnTo>
                    <a:pt x="1116530" y="422871"/>
                  </a:lnTo>
                  <a:lnTo>
                    <a:pt x="1140180" y="386852"/>
                  </a:lnTo>
                  <a:lnTo>
                    <a:pt x="1148670" y="341126"/>
                  </a:lnTo>
                  <a:lnTo>
                    <a:pt x="1148670" y="113498"/>
                  </a:lnTo>
                  <a:lnTo>
                    <a:pt x="1140180" y="67821"/>
                  </a:lnTo>
                  <a:lnTo>
                    <a:pt x="1116530" y="31911"/>
                  </a:lnTo>
                  <a:lnTo>
                    <a:pt x="1080447" y="8420"/>
                  </a:lnTo>
                  <a:lnTo>
                    <a:pt x="1034660" y="0"/>
                  </a:lnTo>
                  <a:lnTo>
                    <a:pt x="113959" y="0"/>
                  </a:lnTo>
                  <a:lnTo>
                    <a:pt x="68175" y="8420"/>
                  </a:lnTo>
                  <a:lnTo>
                    <a:pt x="32110" y="31911"/>
                  </a:lnTo>
                  <a:lnTo>
                    <a:pt x="8480" y="67821"/>
                  </a:lnTo>
                  <a:lnTo>
                    <a:pt x="0" y="113498"/>
                  </a:lnTo>
                  <a:lnTo>
                    <a:pt x="0" y="341126"/>
                  </a:lnTo>
                  <a:close/>
                </a:path>
              </a:pathLst>
            </a:custGeom>
            <a:ln w="9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55616" y="4762994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393" y="0"/>
                  </a:moveTo>
                  <a:lnTo>
                    <a:pt x="57068" y="37660"/>
                  </a:lnTo>
                  <a:lnTo>
                    <a:pt x="0" y="28308"/>
                  </a:lnTo>
                  <a:lnTo>
                    <a:pt x="85286" y="142097"/>
                  </a:lnTo>
                  <a:lnTo>
                    <a:pt x="1043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09338" y="4000820"/>
              <a:ext cx="237490" cy="900430"/>
            </a:xfrm>
            <a:custGeom>
              <a:avLst/>
              <a:gdLst/>
              <a:ahLst/>
              <a:cxnLst/>
              <a:rect l="l" t="t" r="r" b="b"/>
              <a:pathLst>
                <a:path w="237489" h="900429">
                  <a:moveTo>
                    <a:pt x="0" y="0"/>
                  </a:moveTo>
                  <a:lnTo>
                    <a:pt x="237258" y="900227"/>
                  </a:lnTo>
                </a:path>
              </a:pathLst>
            </a:custGeom>
            <a:ln w="9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68544" y="3947616"/>
              <a:ext cx="95029" cy="949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47003" y="3938264"/>
              <a:ext cx="133350" cy="114300"/>
            </a:xfrm>
            <a:custGeom>
              <a:avLst/>
              <a:gdLst/>
              <a:ahLst/>
              <a:cxnLst/>
              <a:rect l="l" t="t" r="r" b="b"/>
              <a:pathLst>
                <a:path w="133350" h="114300">
                  <a:moveTo>
                    <a:pt x="0" y="0"/>
                  </a:moveTo>
                  <a:lnTo>
                    <a:pt x="28344" y="56995"/>
                  </a:lnTo>
                  <a:lnTo>
                    <a:pt x="0" y="113864"/>
                  </a:lnTo>
                  <a:lnTo>
                    <a:pt x="132864" y="56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74238" y="4000820"/>
              <a:ext cx="901700" cy="0"/>
            </a:xfrm>
            <a:custGeom>
              <a:avLst/>
              <a:gdLst/>
              <a:ahLst/>
              <a:cxnLst/>
              <a:rect l="l" t="t" r="r" b="b"/>
              <a:pathLst>
                <a:path w="901700">
                  <a:moveTo>
                    <a:pt x="0" y="0"/>
                  </a:moveTo>
                  <a:lnTo>
                    <a:pt x="901580" y="0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79868" y="3767542"/>
              <a:ext cx="911225" cy="455295"/>
            </a:xfrm>
            <a:custGeom>
              <a:avLst/>
              <a:gdLst/>
              <a:ahLst/>
              <a:cxnLst/>
              <a:rect l="l" t="t" r="r" b="b"/>
              <a:pathLst>
                <a:path w="911225" h="455295">
                  <a:moveTo>
                    <a:pt x="0" y="454941"/>
                  </a:moveTo>
                  <a:lnTo>
                    <a:pt x="911045" y="454941"/>
                  </a:lnTo>
                  <a:lnTo>
                    <a:pt x="911045" y="0"/>
                  </a:lnTo>
                  <a:lnTo>
                    <a:pt x="0" y="0"/>
                  </a:lnTo>
                  <a:lnTo>
                    <a:pt x="0" y="454941"/>
                  </a:lnTo>
                  <a:close/>
                </a:path>
              </a:pathLst>
            </a:custGeom>
            <a:ln w="93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41097" y="3773217"/>
              <a:ext cx="0" cy="445770"/>
            </a:xfrm>
            <a:custGeom>
              <a:avLst/>
              <a:gdLst/>
              <a:ahLst/>
              <a:cxnLst/>
              <a:rect l="l" t="t" r="r" b="b"/>
              <a:pathLst>
                <a:path h="445770">
                  <a:moveTo>
                    <a:pt x="0" y="0"/>
                  </a:moveTo>
                  <a:lnTo>
                    <a:pt x="0" y="445601"/>
                  </a:lnTo>
                </a:path>
              </a:pathLst>
            </a:custGeom>
            <a:ln w="9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9868" y="4905091"/>
              <a:ext cx="1139190" cy="455295"/>
            </a:xfrm>
            <a:custGeom>
              <a:avLst/>
              <a:gdLst/>
              <a:ahLst/>
              <a:cxnLst/>
              <a:rect l="l" t="t" r="r" b="b"/>
              <a:pathLst>
                <a:path w="1139189" h="455295">
                  <a:moveTo>
                    <a:pt x="0" y="341126"/>
                  </a:moveTo>
                  <a:lnTo>
                    <a:pt x="8432" y="386852"/>
                  </a:lnTo>
                  <a:lnTo>
                    <a:pt x="31966" y="422871"/>
                  </a:lnTo>
                  <a:lnTo>
                    <a:pt x="67956" y="446471"/>
                  </a:lnTo>
                  <a:lnTo>
                    <a:pt x="113757" y="454941"/>
                  </a:lnTo>
                  <a:lnTo>
                    <a:pt x="1025081" y="454941"/>
                  </a:lnTo>
                  <a:lnTo>
                    <a:pt x="1070809" y="446471"/>
                  </a:lnTo>
                  <a:lnTo>
                    <a:pt x="1106761" y="422871"/>
                  </a:lnTo>
                  <a:lnTo>
                    <a:pt x="1130281" y="386852"/>
                  </a:lnTo>
                  <a:lnTo>
                    <a:pt x="1138712" y="341126"/>
                  </a:lnTo>
                  <a:lnTo>
                    <a:pt x="1138712" y="113498"/>
                  </a:lnTo>
                  <a:lnTo>
                    <a:pt x="1130281" y="67821"/>
                  </a:lnTo>
                  <a:lnTo>
                    <a:pt x="1106761" y="31911"/>
                  </a:lnTo>
                  <a:lnTo>
                    <a:pt x="1070809" y="8420"/>
                  </a:lnTo>
                  <a:lnTo>
                    <a:pt x="1025081" y="0"/>
                  </a:lnTo>
                  <a:lnTo>
                    <a:pt x="113757" y="0"/>
                  </a:lnTo>
                  <a:lnTo>
                    <a:pt x="67956" y="8420"/>
                  </a:lnTo>
                  <a:lnTo>
                    <a:pt x="31966" y="31911"/>
                  </a:lnTo>
                  <a:lnTo>
                    <a:pt x="8432" y="67821"/>
                  </a:lnTo>
                  <a:lnTo>
                    <a:pt x="0" y="113498"/>
                  </a:lnTo>
                  <a:lnTo>
                    <a:pt x="0" y="341126"/>
                  </a:lnTo>
                  <a:close/>
                </a:path>
              </a:pathLst>
            </a:custGeom>
            <a:ln w="9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69548" y="3995259"/>
              <a:ext cx="94903" cy="9478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49864" y="4762994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520" y="0"/>
                  </a:moveTo>
                  <a:lnTo>
                    <a:pt x="56941" y="37660"/>
                  </a:lnTo>
                  <a:lnTo>
                    <a:pt x="0" y="28308"/>
                  </a:lnTo>
                  <a:lnTo>
                    <a:pt x="85539" y="142097"/>
                  </a:lnTo>
                  <a:lnTo>
                    <a:pt x="1045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13077" y="4000820"/>
              <a:ext cx="228600" cy="900430"/>
            </a:xfrm>
            <a:custGeom>
              <a:avLst/>
              <a:gdLst/>
              <a:ahLst/>
              <a:cxnLst/>
              <a:rect l="l" t="t" r="r" b="b"/>
              <a:pathLst>
                <a:path w="228600" h="900429">
                  <a:moveTo>
                    <a:pt x="0" y="0"/>
                  </a:moveTo>
                  <a:lnTo>
                    <a:pt x="228020" y="900227"/>
                  </a:lnTo>
                </a:path>
              </a:pathLst>
            </a:custGeom>
            <a:ln w="9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63045" y="3947616"/>
              <a:ext cx="95029" cy="949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41504" y="3938264"/>
              <a:ext cx="132715" cy="114300"/>
            </a:xfrm>
            <a:custGeom>
              <a:avLst/>
              <a:gdLst/>
              <a:ahLst/>
              <a:cxnLst/>
              <a:rect l="l" t="t" r="r" b="b"/>
              <a:pathLst>
                <a:path w="132714" h="114300">
                  <a:moveTo>
                    <a:pt x="0" y="0"/>
                  </a:moveTo>
                  <a:lnTo>
                    <a:pt x="28344" y="56995"/>
                  </a:lnTo>
                  <a:lnTo>
                    <a:pt x="0" y="113864"/>
                  </a:lnTo>
                  <a:lnTo>
                    <a:pt x="132611" y="56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68612" y="4000820"/>
              <a:ext cx="902335" cy="0"/>
            </a:xfrm>
            <a:custGeom>
              <a:avLst/>
              <a:gdLst/>
              <a:ahLst/>
              <a:cxnLst/>
              <a:rect l="l" t="t" r="r" b="b"/>
              <a:pathLst>
                <a:path w="902335">
                  <a:moveTo>
                    <a:pt x="0" y="0"/>
                  </a:moveTo>
                  <a:lnTo>
                    <a:pt x="901707" y="0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74116" y="3767542"/>
              <a:ext cx="911860" cy="455295"/>
            </a:xfrm>
            <a:custGeom>
              <a:avLst/>
              <a:gdLst/>
              <a:ahLst/>
              <a:cxnLst/>
              <a:rect l="l" t="t" r="r" b="b"/>
              <a:pathLst>
                <a:path w="911860" h="455295">
                  <a:moveTo>
                    <a:pt x="0" y="454941"/>
                  </a:moveTo>
                  <a:lnTo>
                    <a:pt x="911362" y="454941"/>
                  </a:lnTo>
                  <a:lnTo>
                    <a:pt x="911362" y="0"/>
                  </a:lnTo>
                  <a:lnTo>
                    <a:pt x="0" y="0"/>
                  </a:lnTo>
                  <a:lnTo>
                    <a:pt x="0" y="454941"/>
                  </a:lnTo>
                  <a:close/>
                </a:path>
              </a:pathLst>
            </a:custGeom>
            <a:ln w="93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35599" y="3773217"/>
              <a:ext cx="0" cy="445770"/>
            </a:xfrm>
            <a:custGeom>
              <a:avLst/>
              <a:gdLst/>
              <a:ahLst/>
              <a:cxnLst/>
              <a:rect l="l" t="t" r="r" b="b"/>
              <a:pathLst>
                <a:path h="445770">
                  <a:moveTo>
                    <a:pt x="0" y="0"/>
                  </a:moveTo>
                  <a:lnTo>
                    <a:pt x="0" y="445601"/>
                  </a:lnTo>
                </a:path>
              </a:pathLst>
            </a:custGeom>
            <a:ln w="9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74116" y="4905091"/>
              <a:ext cx="1139190" cy="455295"/>
            </a:xfrm>
            <a:custGeom>
              <a:avLst/>
              <a:gdLst/>
              <a:ahLst/>
              <a:cxnLst/>
              <a:rect l="l" t="t" r="r" b="b"/>
              <a:pathLst>
                <a:path w="1139190" h="455295">
                  <a:moveTo>
                    <a:pt x="0" y="341126"/>
                  </a:moveTo>
                  <a:lnTo>
                    <a:pt x="8470" y="386852"/>
                  </a:lnTo>
                  <a:lnTo>
                    <a:pt x="32077" y="422871"/>
                  </a:lnTo>
                  <a:lnTo>
                    <a:pt x="68116" y="446471"/>
                  </a:lnTo>
                  <a:lnTo>
                    <a:pt x="113883" y="454941"/>
                  </a:lnTo>
                  <a:lnTo>
                    <a:pt x="1024954" y="454941"/>
                  </a:lnTo>
                  <a:lnTo>
                    <a:pt x="1070901" y="446471"/>
                  </a:lnTo>
                  <a:lnTo>
                    <a:pt x="1106967" y="422871"/>
                  </a:lnTo>
                  <a:lnTo>
                    <a:pt x="1130528" y="386852"/>
                  </a:lnTo>
                  <a:lnTo>
                    <a:pt x="1138965" y="341126"/>
                  </a:lnTo>
                  <a:lnTo>
                    <a:pt x="1138965" y="113498"/>
                  </a:lnTo>
                  <a:lnTo>
                    <a:pt x="1130528" y="67821"/>
                  </a:lnTo>
                  <a:lnTo>
                    <a:pt x="1106967" y="31911"/>
                  </a:lnTo>
                  <a:lnTo>
                    <a:pt x="1070901" y="8420"/>
                  </a:lnTo>
                  <a:lnTo>
                    <a:pt x="1024954" y="0"/>
                  </a:lnTo>
                  <a:lnTo>
                    <a:pt x="113883" y="0"/>
                  </a:lnTo>
                  <a:lnTo>
                    <a:pt x="68116" y="8420"/>
                  </a:lnTo>
                  <a:lnTo>
                    <a:pt x="32077" y="31911"/>
                  </a:lnTo>
                  <a:lnTo>
                    <a:pt x="8470" y="67821"/>
                  </a:lnTo>
                  <a:lnTo>
                    <a:pt x="0" y="113498"/>
                  </a:lnTo>
                  <a:lnTo>
                    <a:pt x="0" y="341126"/>
                  </a:lnTo>
                  <a:close/>
                </a:path>
              </a:pathLst>
            </a:custGeom>
            <a:ln w="9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64048" y="3995259"/>
              <a:ext cx="94903" cy="9478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44365" y="4762994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520" y="0"/>
                  </a:moveTo>
                  <a:lnTo>
                    <a:pt x="56941" y="37660"/>
                  </a:lnTo>
                  <a:lnTo>
                    <a:pt x="0" y="28308"/>
                  </a:lnTo>
                  <a:lnTo>
                    <a:pt x="85539" y="142097"/>
                  </a:lnTo>
                  <a:lnTo>
                    <a:pt x="1045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07578" y="4000820"/>
              <a:ext cx="228600" cy="900430"/>
            </a:xfrm>
            <a:custGeom>
              <a:avLst/>
              <a:gdLst/>
              <a:ahLst/>
              <a:cxnLst/>
              <a:rect l="l" t="t" r="r" b="b"/>
              <a:pathLst>
                <a:path w="228600" h="900429">
                  <a:moveTo>
                    <a:pt x="0" y="0"/>
                  </a:moveTo>
                  <a:lnTo>
                    <a:pt x="228020" y="900227"/>
                  </a:lnTo>
                </a:path>
              </a:pathLst>
            </a:custGeom>
            <a:ln w="9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257545" y="3947616"/>
              <a:ext cx="94903" cy="9490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036005" y="3938264"/>
              <a:ext cx="132715" cy="114300"/>
            </a:xfrm>
            <a:custGeom>
              <a:avLst/>
              <a:gdLst/>
              <a:ahLst/>
              <a:cxnLst/>
              <a:rect l="l" t="t" r="r" b="b"/>
              <a:pathLst>
                <a:path w="132715" h="114300">
                  <a:moveTo>
                    <a:pt x="0" y="0"/>
                  </a:moveTo>
                  <a:lnTo>
                    <a:pt x="28217" y="56995"/>
                  </a:lnTo>
                  <a:lnTo>
                    <a:pt x="0" y="113864"/>
                  </a:lnTo>
                  <a:lnTo>
                    <a:pt x="132611" y="56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263113" y="4000820"/>
              <a:ext cx="902335" cy="0"/>
            </a:xfrm>
            <a:custGeom>
              <a:avLst/>
              <a:gdLst/>
              <a:ahLst/>
              <a:cxnLst/>
              <a:rect l="l" t="t" r="r" b="b"/>
              <a:pathLst>
                <a:path w="902334">
                  <a:moveTo>
                    <a:pt x="0" y="0"/>
                  </a:moveTo>
                  <a:lnTo>
                    <a:pt x="901707" y="0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18396" y="3616131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355" y="0"/>
                  </a:moveTo>
                  <a:lnTo>
                    <a:pt x="66318" y="47264"/>
                  </a:lnTo>
                  <a:lnTo>
                    <a:pt x="0" y="37912"/>
                  </a:lnTo>
                  <a:lnTo>
                    <a:pt x="94612" y="142173"/>
                  </a:lnTo>
                  <a:lnTo>
                    <a:pt x="1043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91048" y="3081308"/>
              <a:ext cx="227965" cy="673100"/>
            </a:xfrm>
            <a:custGeom>
              <a:avLst/>
              <a:gdLst/>
              <a:ahLst/>
              <a:cxnLst/>
              <a:rect l="l" t="t" r="r" b="b"/>
              <a:pathLst>
                <a:path w="227964" h="673100">
                  <a:moveTo>
                    <a:pt x="0" y="0"/>
                  </a:moveTo>
                  <a:lnTo>
                    <a:pt x="227653" y="672952"/>
                  </a:lnTo>
                </a:path>
              </a:pathLst>
            </a:custGeom>
            <a:ln w="93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3302718" y="3508636"/>
            <a:ext cx="546735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350" spc="20" dirty="0">
                <a:latin typeface="Times New Roman"/>
                <a:cs typeface="Times New Roman"/>
              </a:rPr>
              <a:t>n</a:t>
            </a:r>
            <a:r>
              <a:rPr sz="2350" dirty="0">
                <a:latin typeface="Times New Roman"/>
                <a:cs typeface="Times New Roman"/>
              </a:rPr>
              <a:t>e</a:t>
            </a:r>
            <a:r>
              <a:rPr sz="2350" spc="15" dirty="0">
                <a:latin typeface="Times New Roman"/>
                <a:cs typeface="Times New Roman"/>
              </a:rPr>
              <a:t>xt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25564" y="3489680"/>
            <a:ext cx="546735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350" spc="20" dirty="0">
                <a:latin typeface="Times New Roman"/>
                <a:cs typeface="Times New Roman"/>
              </a:rPr>
              <a:t>n</a:t>
            </a:r>
            <a:r>
              <a:rPr sz="2350" dirty="0">
                <a:latin typeface="Times New Roman"/>
                <a:cs typeface="Times New Roman"/>
              </a:rPr>
              <a:t>e</a:t>
            </a:r>
            <a:r>
              <a:rPr sz="2350" spc="15" dirty="0">
                <a:latin typeface="Times New Roman"/>
                <a:cs typeface="Times New Roman"/>
              </a:rPr>
              <a:t>xt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29682" y="3489680"/>
            <a:ext cx="546735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350" spc="20" dirty="0">
                <a:latin typeface="Times New Roman"/>
                <a:cs typeface="Times New Roman"/>
              </a:rPr>
              <a:t>n</a:t>
            </a:r>
            <a:r>
              <a:rPr sz="2350" dirty="0">
                <a:latin typeface="Times New Roman"/>
                <a:cs typeface="Times New Roman"/>
              </a:rPr>
              <a:t>e</a:t>
            </a:r>
            <a:r>
              <a:rPr sz="2350" spc="15" dirty="0">
                <a:latin typeface="Times New Roman"/>
                <a:cs typeface="Times New Roman"/>
              </a:rPr>
              <a:t>xt</a:t>
            </a:r>
            <a:endParaRPr sz="235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264547" y="3787504"/>
            <a:ext cx="247015" cy="341630"/>
            <a:chOff x="7264547" y="3787504"/>
            <a:chExt cx="247015" cy="341630"/>
          </a:xfrm>
        </p:grpSpPr>
        <p:sp>
          <p:nvSpPr>
            <p:cNvPr id="42" name="object 42"/>
            <p:cNvSpPr/>
            <p:nvPr/>
          </p:nvSpPr>
          <p:spPr>
            <a:xfrm>
              <a:off x="7264547" y="3863331"/>
              <a:ext cx="237229" cy="23693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278831" y="3792173"/>
              <a:ext cx="227965" cy="332105"/>
            </a:xfrm>
            <a:custGeom>
              <a:avLst/>
              <a:gdLst/>
              <a:ahLst/>
              <a:cxnLst/>
              <a:rect l="l" t="t" r="r" b="b"/>
              <a:pathLst>
                <a:path w="227965" h="332104">
                  <a:moveTo>
                    <a:pt x="227641" y="0"/>
                  </a:moveTo>
                  <a:lnTo>
                    <a:pt x="0" y="331737"/>
                  </a:lnTo>
                </a:path>
              </a:pathLst>
            </a:custGeom>
            <a:ln w="9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594334" y="4389974"/>
            <a:ext cx="1449070" cy="85407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350" spc="20" dirty="0">
                <a:latin typeface="Times New Roman"/>
                <a:cs typeface="Times New Roman"/>
              </a:rPr>
              <a:t>element</a:t>
            </a:r>
            <a:endParaRPr sz="2350">
              <a:latin typeface="Times New Roman"/>
              <a:cs typeface="Times New Roman"/>
            </a:endParaRPr>
          </a:p>
          <a:p>
            <a:pPr marL="828675">
              <a:lnSpc>
                <a:spcPct val="100000"/>
              </a:lnSpc>
              <a:spcBef>
                <a:spcPts val="590"/>
              </a:spcBef>
            </a:pPr>
            <a:r>
              <a:rPr sz="2000" spc="1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me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36413" y="4329619"/>
            <a:ext cx="1486535" cy="89535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350" spc="20" dirty="0">
                <a:latin typeface="Times New Roman"/>
                <a:cs typeface="Times New Roman"/>
              </a:rPr>
              <a:t>element</a:t>
            </a:r>
            <a:endParaRPr sz="2350">
              <a:latin typeface="Times New Roman"/>
              <a:cs typeface="Times New Roman"/>
            </a:endParaRPr>
          </a:p>
          <a:p>
            <a:pPr marL="781050">
              <a:lnSpc>
                <a:spcPct val="100000"/>
              </a:lnSpc>
              <a:spcBef>
                <a:spcPts val="740"/>
              </a:spcBef>
            </a:pPr>
            <a:r>
              <a:rPr sz="2000" spc="-5" dirty="0">
                <a:latin typeface="Times New Roman"/>
                <a:cs typeface="Times New Roman"/>
              </a:rPr>
              <a:t>Seattle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68622" y="4234253"/>
            <a:ext cx="1576705" cy="1019175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2350" spc="20" dirty="0">
                <a:latin typeface="Times New Roman"/>
                <a:cs typeface="Times New Roman"/>
              </a:rPr>
              <a:t>element</a:t>
            </a:r>
            <a:endParaRPr sz="2350">
              <a:latin typeface="Times New Roman"/>
              <a:cs typeface="Times New Roman"/>
            </a:endParaRPr>
          </a:p>
          <a:p>
            <a:pPr marL="742950">
              <a:lnSpc>
                <a:spcPct val="100000"/>
              </a:lnSpc>
              <a:spcBef>
                <a:spcPts val="1185"/>
              </a:spcBef>
            </a:pPr>
            <a:r>
              <a:rPr sz="2000" spc="-30" dirty="0">
                <a:latin typeface="Times New Roman"/>
                <a:cs typeface="Times New Roman"/>
              </a:rPr>
              <a:t>T</a:t>
            </a:r>
            <a:r>
              <a:rPr sz="2000" spc="4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on</a:t>
            </a:r>
            <a:r>
              <a:rPr sz="2000" spc="30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578416"/>
            <a:ext cx="221488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Have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sz="2400" b="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node: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16790" y="2348249"/>
            <a:ext cx="1051560" cy="1474470"/>
            <a:chOff x="1716790" y="2348249"/>
            <a:chExt cx="1051560" cy="1474470"/>
          </a:xfrm>
        </p:grpSpPr>
        <p:sp>
          <p:nvSpPr>
            <p:cNvPr id="4" name="object 4"/>
            <p:cNvSpPr/>
            <p:nvPr/>
          </p:nvSpPr>
          <p:spPr>
            <a:xfrm>
              <a:off x="1721152" y="2352611"/>
              <a:ext cx="834390" cy="416559"/>
            </a:xfrm>
            <a:custGeom>
              <a:avLst/>
              <a:gdLst/>
              <a:ahLst/>
              <a:cxnLst/>
              <a:rect l="l" t="t" r="r" b="b"/>
              <a:pathLst>
                <a:path w="834389" h="416560">
                  <a:moveTo>
                    <a:pt x="0" y="416147"/>
                  </a:moveTo>
                  <a:lnTo>
                    <a:pt x="833971" y="416147"/>
                  </a:lnTo>
                  <a:lnTo>
                    <a:pt x="833971" y="0"/>
                  </a:lnTo>
                  <a:lnTo>
                    <a:pt x="0" y="0"/>
                  </a:lnTo>
                  <a:lnTo>
                    <a:pt x="0" y="416147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43772" y="2366966"/>
              <a:ext cx="0" cy="407670"/>
            </a:xfrm>
            <a:custGeom>
              <a:avLst/>
              <a:gdLst/>
              <a:ahLst/>
              <a:cxnLst/>
              <a:rect l="l" t="t" r="r" b="b"/>
              <a:pathLst>
                <a:path h="407669">
                  <a:moveTo>
                    <a:pt x="0" y="0"/>
                  </a:moveTo>
                  <a:lnTo>
                    <a:pt x="0" y="407362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94836" y="2569381"/>
              <a:ext cx="87076" cy="865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1152" y="3401702"/>
              <a:ext cx="1042669" cy="416559"/>
            </a:xfrm>
            <a:custGeom>
              <a:avLst/>
              <a:gdLst/>
              <a:ahLst/>
              <a:cxnLst/>
              <a:rect l="l" t="t" r="r" b="b"/>
              <a:pathLst>
                <a:path w="1042669" h="416560">
                  <a:moveTo>
                    <a:pt x="0" y="312420"/>
                  </a:moveTo>
                  <a:lnTo>
                    <a:pt x="7772" y="354313"/>
                  </a:lnTo>
                  <a:lnTo>
                    <a:pt x="29434" y="387234"/>
                  </a:lnTo>
                  <a:lnTo>
                    <a:pt x="62498" y="408762"/>
                  </a:lnTo>
                  <a:lnTo>
                    <a:pt x="104479" y="416476"/>
                  </a:lnTo>
                  <a:lnTo>
                    <a:pt x="938108" y="416476"/>
                  </a:lnTo>
                  <a:lnTo>
                    <a:pt x="980054" y="408762"/>
                  </a:lnTo>
                  <a:lnTo>
                    <a:pt x="1013017" y="387234"/>
                  </a:lnTo>
                  <a:lnTo>
                    <a:pt x="1034572" y="354313"/>
                  </a:lnTo>
                  <a:lnTo>
                    <a:pt x="1042296" y="312420"/>
                  </a:lnTo>
                  <a:lnTo>
                    <a:pt x="1042296" y="104309"/>
                  </a:lnTo>
                  <a:lnTo>
                    <a:pt x="1034572" y="62376"/>
                  </a:lnTo>
                  <a:lnTo>
                    <a:pt x="1013017" y="29368"/>
                  </a:lnTo>
                  <a:lnTo>
                    <a:pt x="980054" y="7753"/>
                  </a:lnTo>
                  <a:lnTo>
                    <a:pt x="938108" y="0"/>
                  </a:lnTo>
                  <a:lnTo>
                    <a:pt x="104479" y="0"/>
                  </a:lnTo>
                  <a:lnTo>
                    <a:pt x="62498" y="7753"/>
                  </a:lnTo>
                  <a:lnTo>
                    <a:pt x="29434" y="29368"/>
                  </a:lnTo>
                  <a:lnTo>
                    <a:pt x="7772" y="62376"/>
                  </a:lnTo>
                  <a:lnTo>
                    <a:pt x="0" y="104309"/>
                  </a:lnTo>
                  <a:lnTo>
                    <a:pt x="0" y="312420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59864" y="3271822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695" y="0"/>
                  </a:moveTo>
                  <a:lnTo>
                    <a:pt x="52093" y="34558"/>
                  </a:lnTo>
                  <a:lnTo>
                    <a:pt x="0" y="25824"/>
                  </a:lnTo>
                  <a:lnTo>
                    <a:pt x="78330" y="129880"/>
                  </a:lnTo>
                  <a:lnTo>
                    <a:pt x="956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35396" y="2574951"/>
              <a:ext cx="208915" cy="824230"/>
            </a:xfrm>
            <a:custGeom>
              <a:avLst/>
              <a:gdLst/>
              <a:ahLst/>
              <a:cxnLst/>
              <a:rect l="l" t="t" r="r" b="b"/>
              <a:pathLst>
                <a:path w="208914" h="824229">
                  <a:moveTo>
                    <a:pt x="0" y="0"/>
                  </a:moveTo>
                  <a:lnTo>
                    <a:pt x="208375" y="823966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14882" y="1720922"/>
            <a:ext cx="4390390" cy="2101850"/>
            <a:chOff x="3314882" y="1720922"/>
            <a:chExt cx="4390390" cy="2101850"/>
          </a:xfrm>
        </p:grpSpPr>
        <p:sp>
          <p:nvSpPr>
            <p:cNvPr id="11" name="object 11"/>
            <p:cNvSpPr/>
            <p:nvPr/>
          </p:nvSpPr>
          <p:spPr>
            <a:xfrm>
              <a:off x="3319244" y="2352611"/>
              <a:ext cx="833755" cy="416559"/>
            </a:xfrm>
            <a:custGeom>
              <a:avLst/>
              <a:gdLst/>
              <a:ahLst/>
              <a:cxnLst/>
              <a:rect l="l" t="t" r="r" b="b"/>
              <a:pathLst>
                <a:path w="833754" h="416560">
                  <a:moveTo>
                    <a:pt x="0" y="416147"/>
                  </a:moveTo>
                  <a:lnTo>
                    <a:pt x="833667" y="416147"/>
                  </a:lnTo>
                  <a:lnTo>
                    <a:pt x="833667" y="0"/>
                  </a:lnTo>
                  <a:lnTo>
                    <a:pt x="0" y="0"/>
                  </a:lnTo>
                  <a:lnTo>
                    <a:pt x="0" y="416147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50571" y="2366966"/>
              <a:ext cx="0" cy="407670"/>
            </a:xfrm>
            <a:custGeom>
              <a:avLst/>
              <a:gdLst/>
              <a:ahLst/>
              <a:cxnLst/>
              <a:rect l="l" t="t" r="r" b="b"/>
              <a:pathLst>
                <a:path h="407669">
                  <a:moveTo>
                    <a:pt x="0" y="0"/>
                  </a:moveTo>
                  <a:lnTo>
                    <a:pt x="0" y="407362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93017" y="2560647"/>
              <a:ext cx="86949" cy="8658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19244" y="3401702"/>
              <a:ext cx="1042669" cy="416559"/>
            </a:xfrm>
            <a:custGeom>
              <a:avLst/>
              <a:gdLst/>
              <a:ahLst/>
              <a:cxnLst/>
              <a:rect l="l" t="t" r="r" b="b"/>
              <a:pathLst>
                <a:path w="1042670" h="416560">
                  <a:moveTo>
                    <a:pt x="0" y="312420"/>
                  </a:moveTo>
                  <a:lnTo>
                    <a:pt x="7723" y="354313"/>
                  </a:lnTo>
                  <a:lnTo>
                    <a:pt x="29279" y="387234"/>
                  </a:lnTo>
                  <a:lnTo>
                    <a:pt x="62241" y="408762"/>
                  </a:lnTo>
                  <a:lnTo>
                    <a:pt x="104187" y="416476"/>
                  </a:lnTo>
                  <a:lnTo>
                    <a:pt x="938197" y="416476"/>
                  </a:lnTo>
                  <a:lnTo>
                    <a:pt x="980070" y="408762"/>
                  </a:lnTo>
                  <a:lnTo>
                    <a:pt x="1012995" y="387234"/>
                  </a:lnTo>
                  <a:lnTo>
                    <a:pt x="1034536" y="354313"/>
                  </a:lnTo>
                  <a:lnTo>
                    <a:pt x="1042258" y="312420"/>
                  </a:lnTo>
                  <a:lnTo>
                    <a:pt x="1042258" y="104309"/>
                  </a:lnTo>
                  <a:lnTo>
                    <a:pt x="1034536" y="62376"/>
                  </a:lnTo>
                  <a:lnTo>
                    <a:pt x="1012995" y="29368"/>
                  </a:lnTo>
                  <a:lnTo>
                    <a:pt x="980070" y="7753"/>
                  </a:lnTo>
                  <a:lnTo>
                    <a:pt x="938197" y="0"/>
                  </a:lnTo>
                  <a:lnTo>
                    <a:pt x="104187" y="0"/>
                  </a:lnTo>
                  <a:lnTo>
                    <a:pt x="62241" y="7753"/>
                  </a:lnTo>
                  <a:lnTo>
                    <a:pt x="29279" y="29368"/>
                  </a:lnTo>
                  <a:lnTo>
                    <a:pt x="7723" y="62376"/>
                  </a:lnTo>
                  <a:lnTo>
                    <a:pt x="0" y="104309"/>
                  </a:lnTo>
                  <a:lnTo>
                    <a:pt x="0" y="312420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57917" y="3263087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822" y="0"/>
                  </a:moveTo>
                  <a:lnTo>
                    <a:pt x="52093" y="34558"/>
                  </a:lnTo>
                  <a:lnTo>
                    <a:pt x="0" y="26077"/>
                  </a:lnTo>
                  <a:lnTo>
                    <a:pt x="78330" y="130133"/>
                  </a:lnTo>
                  <a:lnTo>
                    <a:pt x="958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33196" y="2566217"/>
              <a:ext cx="208915" cy="824230"/>
            </a:xfrm>
            <a:custGeom>
              <a:avLst/>
              <a:gdLst/>
              <a:ahLst/>
              <a:cxnLst/>
              <a:rect l="l" t="t" r="r" b="b"/>
              <a:pathLst>
                <a:path w="208914" h="824229">
                  <a:moveTo>
                    <a:pt x="0" y="0"/>
                  </a:moveTo>
                  <a:lnTo>
                    <a:pt x="208629" y="823966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53243" y="2517353"/>
              <a:ext cx="86696" cy="8658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65320" y="2508619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6237" y="52027"/>
                  </a:lnTo>
                  <a:lnTo>
                    <a:pt x="0" y="104055"/>
                  </a:lnTo>
                  <a:lnTo>
                    <a:pt x="121679" y="52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58947" y="2566217"/>
              <a:ext cx="825500" cy="0"/>
            </a:xfrm>
            <a:custGeom>
              <a:avLst/>
              <a:gdLst/>
              <a:ahLst/>
              <a:cxnLst/>
              <a:rect l="l" t="t" r="r" b="b"/>
              <a:pathLst>
                <a:path w="825500">
                  <a:moveTo>
                    <a:pt x="0" y="0"/>
                  </a:moveTo>
                  <a:lnTo>
                    <a:pt x="824883" y="0"/>
                  </a:lnTo>
                </a:path>
              </a:pathLst>
            </a:custGeom>
            <a:ln w="8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78254" y="2352611"/>
              <a:ext cx="834390" cy="416559"/>
            </a:xfrm>
            <a:custGeom>
              <a:avLst/>
              <a:gdLst/>
              <a:ahLst/>
              <a:cxnLst/>
              <a:rect l="l" t="t" r="r" b="b"/>
              <a:pathLst>
                <a:path w="834389" h="416560">
                  <a:moveTo>
                    <a:pt x="0" y="416147"/>
                  </a:moveTo>
                  <a:lnTo>
                    <a:pt x="833971" y="416147"/>
                  </a:lnTo>
                  <a:lnTo>
                    <a:pt x="833971" y="0"/>
                  </a:lnTo>
                  <a:lnTo>
                    <a:pt x="0" y="0"/>
                  </a:lnTo>
                  <a:lnTo>
                    <a:pt x="0" y="416147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09581" y="2366966"/>
              <a:ext cx="0" cy="407670"/>
            </a:xfrm>
            <a:custGeom>
              <a:avLst/>
              <a:gdLst/>
              <a:ahLst/>
              <a:cxnLst/>
              <a:rect l="l" t="t" r="r" b="b"/>
              <a:pathLst>
                <a:path h="407669">
                  <a:moveTo>
                    <a:pt x="0" y="0"/>
                  </a:moveTo>
                  <a:lnTo>
                    <a:pt x="0" y="407362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86999" y="3401702"/>
              <a:ext cx="1042669" cy="416559"/>
            </a:xfrm>
            <a:custGeom>
              <a:avLst/>
              <a:gdLst/>
              <a:ahLst/>
              <a:cxnLst/>
              <a:rect l="l" t="t" r="r" b="b"/>
              <a:pathLst>
                <a:path w="1042670" h="416560">
                  <a:moveTo>
                    <a:pt x="0" y="312420"/>
                  </a:moveTo>
                  <a:lnTo>
                    <a:pt x="7723" y="354313"/>
                  </a:lnTo>
                  <a:lnTo>
                    <a:pt x="29279" y="387234"/>
                  </a:lnTo>
                  <a:lnTo>
                    <a:pt x="62241" y="408762"/>
                  </a:lnTo>
                  <a:lnTo>
                    <a:pt x="104187" y="416476"/>
                  </a:lnTo>
                  <a:lnTo>
                    <a:pt x="938070" y="416476"/>
                  </a:lnTo>
                  <a:lnTo>
                    <a:pt x="980016" y="408762"/>
                  </a:lnTo>
                  <a:lnTo>
                    <a:pt x="1012979" y="387234"/>
                  </a:lnTo>
                  <a:lnTo>
                    <a:pt x="1034534" y="354313"/>
                  </a:lnTo>
                  <a:lnTo>
                    <a:pt x="1042258" y="312420"/>
                  </a:lnTo>
                  <a:lnTo>
                    <a:pt x="1042258" y="104309"/>
                  </a:lnTo>
                  <a:lnTo>
                    <a:pt x="1034534" y="62376"/>
                  </a:lnTo>
                  <a:lnTo>
                    <a:pt x="1012979" y="29368"/>
                  </a:lnTo>
                  <a:lnTo>
                    <a:pt x="980016" y="7753"/>
                  </a:lnTo>
                  <a:lnTo>
                    <a:pt x="938070" y="0"/>
                  </a:lnTo>
                  <a:lnTo>
                    <a:pt x="104187" y="0"/>
                  </a:lnTo>
                  <a:lnTo>
                    <a:pt x="62241" y="7753"/>
                  </a:lnTo>
                  <a:lnTo>
                    <a:pt x="29279" y="29368"/>
                  </a:lnTo>
                  <a:lnTo>
                    <a:pt x="7723" y="62376"/>
                  </a:lnTo>
                  <a:lnTo>
                    <a:pt x="0" y="104309"/>
                  </a:lnTo>
                  <a:lnTo>
                    <a:pt x="0" y="312420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60646" y="2560647"/>
              <a:ext cx="87076" cy="8658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25673" y="3263087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695" y="0"/>
                  </a:moveTo>
                  <a:lnTo>
                    <a:pt x="52093" y="34558"/>
                  </a:lnTo>
                  <a:lnTo>
                    <a:pt x="0" y="26077"/>
                  </a:lnTo>
                  <a:lnTo>
                    <a:pt x="78330" y="130133"/>
                  </a:lnTo>
                  <a:lnTo>
                    <a:pt x="956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01205" y="2566217"/>
              <a:ext cx="208915" cy="824230"/>
            </a:xfrm>
            <a:custGeom>
              <a:avLst/>
              <a:gdLst/>
              <a:ahLst/>
              <a:cxnLst/>
              <a:rect l="l" t="t" r="r" b="b"/>
              <a:pathLst>
                <a:path w="208914" h="824229">
                  <a:moveTo>
                    <a:pt x="0" y="0"/>
                  </a:moveTo>
                  <a:lnTo>
                    <a:pt x="208375" y="823966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12253" y="2517353"/>
              <a:ext cx="87076" cy="8658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124583" y="2508619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5983" y="52027"/>
                  </a:lnTo>
                  <a:lnTo>
                    <a:pt x="0" y="104055"/>
                  </a:lnTo>
                  <a:lnTo>
                    <a:pt x="121679" y="52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17957" y="2566217"/>
              <a:ext cx="825500" cy="0"/>
            </a:xfrm>
            <a:custGeom>
              <a:avLst/>
              <a:gdLst/>
              <a:ahLst/>
              <a:cxnLst/>
              <a:rect l="l" t="t" r="r" b="b"/>
              <a:pathLst>
                <a:path w="825500">
                  <a:moveTo>
                    <a:pt x="0" y="0"/>
                  </a:moveTo>
                  <a:lnTo>
                    <a:pt x="825137" y="0"/>
                  </a:lnTo>
                </a:path>
              </a:pathLst>
            </a:custGeom>
            <a:ln w="8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46263" y="2352611"/>
              <a:ext cx="825500" cy="416559"/>
            </a:xfrm>
            <a:custGeom>
              <a:avLst/>
              <a:gdLst/>
              <a:ahLst/>
              <a:cxnLst/>
              <a:rect l="l" t="t" r="r" b="b"/>
              <a:pathLst>
                <a:path w="825500" h="416560">
                  <a:moveTo>
                    <a:pt x="0" y="416147"/>
                  </a:moveTo>
                  <a:lnTo>
                    <a:pt x="824934" y="416147"/>
                  </a:lnTo>
                  <a:lnTo>
                    <a:pt x="824934" y="0"/>
                  </a:lnTo>
                  <a:lnTo>
                    <a:pt x="0" y="0"/>
                  </a:lnTo>
                  <a:lnTo>
                    <a:pt x="0" y="416147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68591" y="2366966"/>
              <a:ext cx="0" cy="407670"/>
            </a:xfrm>
            <a:custGeom>
              <a:avLst/>
              <a:gdLst/>
              <a:ahLst/>
              <a:cxnLst/>
              <a:rect l="l" t="t" r="r" b="b"/>
              <a:pathLst>
                <a:path h="407669">
                  <a:moveTo>
                    <a:pt x="0" y="0"/>
                  </a:moveTo>
                  <a:lnTo>
                    <a:pt x="0" y="407362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46263" y="3401702"/>
              <a:ext cx="1042035" cy="416559"/>
            </a:xfrm>
            <a:custGeom>
              <a:avLst/>
              <a:gdLst/>
              <a:ahLst/>
              <a:cxnLst/>
              <a:rect l="l" t="t" r="r" b="b"/>
              <a:pathLst>
                <a:path w="1042034" h="416560">
                  <a:moveTo>
                    <a:pt x="0" y="312420"/>
                  </a:moveTo>
                  <a:lnTo>
                    <a:pt x="7723" y="354313"/>
                  </a:lnTo>
                  <a:lnTo>
                    <a:pt x="29279" y="387234"/>
                  </a:lnTo>
                  <a:lnTo>
                    <a:pt x="62241" y="408762"/>
                  </a:lnTo>
                  <a:lnTo>
                    <a:pt x="104187" y="416476"/>
                  </a:lnTo>
                  <a:lnTo>
                    <a:pt x="937817" y="416476"/>
                  </a:lnTo>
                  <a:lnTo>
                    <a:pt x="979763" y="408762"/>
                  </a:lnTo>
                  <a:lnTo>
                    <a:pt x="1012726" y="387234"/>
                  </a:lnTo>
                  <a:lnTo>
                    <a:pt x="1034281" y="354313"/>
                  </a:lnTo>
                  <a:lnTo>
                    <a:pt x="1042005" y="312420"/>
                  </a:lnTo>
                  <a:lnTo>
                    <a:pt x="1042005" y="104309"/>
                  </a:lnTo>
                  <a:lnTo>
                    <a:pt x="1034281" y="62376"/>
                  </a:lnTo>
                  <a:lnTo>
                    <a:pt x="1012726" y="29368"/>
                  </a:lnTo>
                  <a:lnTo>
                    <a:pt x="979763" y="7753"/>
                  </a:lnTo>
                  <a:lnTo>
                    <a:pt x="937817" y="0"/>
                  </a:lnTo>
                  <a:lnTo>
                    <a:pt x="104187" y="0"/>
                  </a:lnTo>
                  <a:lnTo>
                    <a:pt x="62241" y="7753"/>
                  </a:lnTo>
                  <a:lnTo>
                    <a:pt x="29279" y="29368"/>
                  </a:lnTo>
                  <a:lnTo>
                    <a:pt x="7723" y="62376"/>
                  </a:lnTo>
                  <a:lnTo>
                    <a:pt x="0" y="104309"/>
                  </a:lnTo>
                  <a:lnTo>
                    <a:pt x="0" y="312420"/>
                  </a:lnTo>
                  <a:close/>
                </a:path>
              </a:pathLst>
            </a:custGeom>
            <a:ln w="87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19656" y="2560647"/>
              <a:ext cx="87076" cy="8658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84936" y="3263087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4" h="130175">
                  <a:moveTo>
                    <a:pt x="95442" y="0"/>
                  </a:moveTo>
                  <a:lnTo>
                    <a:pt x="52093" y="34558"/>
                  </a:lnTo>
                  <a:lnTo>
                    <a:pt x="0" y="26077"/>
                  </a:lnTo>
                  <a:lnTo>
                    <a:pt x="77950" y="130133"/>
                  </a:lnTo>
                  <a:lnTo>
                    <a:pt x="954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60215" y="2566217"/>
              <a:ext cx="208915" cy="824230"/>
            </a:xfrm>
            <a:custGeom>
              <a:avLst/>
              <a:gdLst/>
              <a:ahLst/>
              <a:cxnLst/>
              <a:rect l="l" t="t" r="r" b="b"/>
              <a:pathLst>
                <a:path w="208915" h="824229">
                  <a:moveTo>
                    <a:pt x="0" y="0"/>
                  </a:moveTo>
                  <a:lnTo>
                    <a:pt x="208375" y="823966"/>
                  </a:lnTo>
                </a:path>
              </a:pathLst>
            </a:custGeom>
            <a:ln w="87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871263" y="2517353"/>
              <a:ext cx="87076" cy="8658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583593" y="2508619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5856" y="52027"/>
                  </a:lnTo>
                  <a:lnTo>
                    <a:pt x="0" y="104055"/>
                  </a:lnTo>
                  <a:lnTo>
                    <a:pt x="121679" y="52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76840" y="2566217"/>
              <a:ext cx="825500" cy="0"/>
            </a:xfrm>
            <a:custGeom>
              <a:avLst/>
              <a:gdLst/>
              <a:ahLst/>
              <a:cxnLst/>
              <a:rect l="l" t="t" r="r" b="b"/>
              <a:pathLst>
                <a:path w="825500">
                  <a:moveTo>
                    <a:pt x="0" y="0"/>
                  </a:moveTo>
                  <a:lnTo>
                    <a:pt x="825263" y="0"/>
                  </a:lnTo>
                </a:path>
              </a:pathLst>
            </a:custGeom>
            <a:ln w="8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449542" y="2213667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442" y="0"/>
                  </a:moveTo>
                  <a:lnTo>
                    <a:pt x="60839" y="43546"/>
                  </a:lnTo>
                  <a:lnTo>
                    <a:pt x="0" y="34811"/>
                  </a:lnTo>
                  <a:lnTo>
                    <a:pt x="86823" y="130133"/>
                  </a:lnTo>
                  <a:lnTo>
                    <a:pt x="954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33566" y="1725288"/>
              <a:ext cx="208915" cy="615950"/>
            </a:xfrm>
            <a:custGeom>
              <a:avLst/>
              <a:gdLst/>
              <a:ahLst/>
              <a:cxnLst/>
              <a:rect l="l" t="t" r="r" b="b"/>
              <a:pathLst>
                <a:path w="208914" h="615950">
                  <a:moveTo>
                    <a:pt x="0" y="0"/>
                  </a:moveTo>
                  <a:lnTo>
                    <a:pt x="208375" y="615474"/>
                  </a:lnTo>
                </a:path>
              </a:pathLst>
            </a:custGeom>
            <a:ln w="87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898285" y="1281755"/>
            <a:ext cx="554990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spc="15" dirty="0">
                <a:latin typeface="Times New Roman"/>
                <a:cs typeface="Times New Roman"/>
              </a:rPr>
              <a:t>h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65" dirty="0">
                <a:latin typeface="Times New Roman"/>
                <a:cs typeface="Times New Roman"/>
              </a:rPr>
              <a:t>a</a:t>
            </a:r>
            <a:r>
              <a:rPr sz="2150" spc="15" dirty="0">
                <a:latin typeface="Times New Roman"/>
                <a:cs typeface="Times New Roman"/>
              </a:rPr>
              <a:t>d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66410" y="2114330"/>
            <a:ext cx="502284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51531" y="2105595"/>
            <a:ext cx="502284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10541" y="2105595"/>
            <a:ext cx="502284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7784437" y="2379691"/>
            <a:ext cx="226695" cy="304165"/>
            <a:chOff x="7784437" y="2379691"/>
            <a:chExt cx="226695" cy="304165"/>
          </a:xfrm>
        </p:grpSpPr>
        <p:sp>
          <p:nvSpPr>
            <p:cNvPr id="45" name="object 45"/>
            <p:cNvSpPr/>
            <p:nvPr/>
          </p:nvSpPr>
          <p:spPr>
            <a:xfrm>
              <a:off x="7784437" y="2440454"/>
              <a:ext cx="217356" cy="2254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797546" y="2384055"/>
              <a:ext cx="208915" cy="295275"/>
            </a:xfrm>
            <a:custGeom>
              <a:avLst/>
              <a:gdLst/>
              <a:ahLst/>
              <a:cxnLst/>
              <a:rect l="l" t="t" r="r" b="b"/>
              <a:pathLst>
                <a:path w="208915" h="295275">
                  <a:moveTo>
                    <a:pt x="208629" y="0"/>
                  </a:moveTo>
                  <a:lnTo>
                    <a:pt x="0" y="294951"/>
                  </a:lnTo>
                </a:path>
              </a:pathLst>
            </a:custGeom>
            <a:ln w="87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577102" y="2088252"/>
            <a:ext cx="502284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44332" y="2910227"/>
            <a:ext cx="2986405" cy="8026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1679575" algn="l"/>
              </a:tabLst>
            </a:pPr>
            <a:r>
              <a:rPr sz="2150" spc="20" dirty="0">
                <a:latin typeface="Times New Roman"/>
                <a:cs typeface="Times New Roman"/>
              </a:rPr>
              <a:t>element	element</a:t>
            </a:r>
            <a:endParaRPr sz="2150">
              <a:latin typeface="Times New Roman"/>
              <a:cs typeface="Times New Roman"/>
            </a:endParaRPr>
          </a:p>
          <a:p>
            <a:pPr marL="820419">
              <a:lnSpc>
                <a:spcPct val="100000"/>
              </a:lnSpc>
              <a:spcBef>
                <a:spcPts val="590"/>
              </a:spcBef>
              <a:tabLst>
                <a:tab pos="2418080" algn="l"/>
              </a:tabLst>
            </a:pPr>
            <a:r>
              <a:rPr sz="1850" spc="-5" dirty="0">
                <a:latin typeface="Times New Roman"/>
                <a:cs typeface="Times New Roman"/>
              </a:rPr>
              <a:t>Ba</a:t>
            </a:r>
            <a:r>
              <a:rPr sz="1850" spc="-40" dirty="0">
                <a:latin typeface="Times New Roman"/>
                <a:cs typeface="Times New Roman"/>
              </a:rPr>
              <a:t>l</a:t>
            </a:r>
            <a:r>
              <a:rPr sz="1850" spc="25" dirty="0">
                <a:latin typeface="Times New Roman"/>
                <a:cs typeface="Times New Roman"/>
              </a:rPr>
              <a:t>t</a:t>
            </a:r>
            <a:r>
              <a:rPr sz="1850" spc="-40" dirty="0">
                <a:latin typeface="Times New Roman"/>
                <a:cs typeface="Times New Roman"/>
              </a:rPr>
              <a:t>i</a:t>
            </a:r>
            <a:r>
              <a:rPr sz="1850" spc="-5" dirty="0">
                <a:latin typeface="Times New Roman"/>
                <a:cs typeface="Times New Roman"/>
              </a:rPr>
              <a:t>m</a:t>
            </a:r>
            <a:r>
              <a:rPr sz="1850" spc="-40" dirty="0">
                <a:latin typeface="Times New Roman"/>
                <a:cs typeface="Times New Roman"/>
              </a:rPr>
              <a:t>o</a:t>
            </a:r>
            <a:r>
              <a:rPr sz="1850" spc="-5" dirty="0">
                <a:latin typeface="Times New Roman"/>
                <a:cs typeface="Times New Roman"/>
              </a:rPr>
              <a:t>re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2775" spc="-7" baseline="1501" dirty="0">
                <a:latin typeface="Times New Roman"/>
                <a:cs typeface="Times New Roman"/>
              </a:rPr>
              <a:t>R</a:t>
            </a:r>
            <a:r>
              <a:rPr sz="2775" spc="-60" baseline="1501" dirty="0">
                <a:latin typeface="Times New Roman"/>
                <a:cs typeface="Times New Roman"/>
              </a:rPr>
              <a:t>o</a:t>
            </a:r>
            <a:r>
              <a:rPr sz="2775" spc="-7" baseline="1501" dirty="0">
                <a:latin typeface="Times New Roman"/>
                <a:cs typeface="Times New Roman"/>
              </a:rPr>
              <a:t>me</a:t>
            </a:r>
            <a:endParaRPr sz="2775" baseline="1501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05571" y="2854840"/>
            <a:ext cx="1362710" cy="84074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150" spc="20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716280">
              <a:lnSpc>
                <a:spcPct val="100000"/>
              </a:lnSpc>
              <a:spcBef>
                <a:spcPts val="725"/>
              </a:spcBef>
            </a:pPr>
            <a:r>
              <a:rPr sz="1850" spc="-5" dirty="0">
                <a:latin typeface="Times New Roman"/>
                <a:cs typeface="Times New Roman"/>
              </a:rPr>
              <a:t>Sea</a:t>
            </a:r>
            <a:r>
              <a:rPr sz="1850" spc="-35" dirty="0">
                <a:latin typeface="Times New Roman"/>
                <a:cs typeface="Times New Roman"/>
              </a:rPr>
              <a:t>t</a:t>
            </a:r>
            <a:r>
              <a:rPr sz="1850" spc="25" dirty="0">
                <a:latin typeface="Times New Roman"/>
                <a:cs typeface="Times New Roman"/>
              </a:rPr>
              <a:t>t</a:t>
            </a:r>
            <a:r>
              <a:rPr sz="1850" spc="-40" dirty="0">
                <a:latin typeface="Times New Roman"/>
                <a:cs typeface="Times New Roman"/>
              </a:rPr>
              <a:t>l</a:t>
            </a:r>
            <a:r>
              <a:rPr sz="1850" spc="-5" dirty="0">
                <a:latin typeface="Times New Roman"/>
                <a:cs typeface="Times New Roman"/>
              </a:rPr>
              <a:t>e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99564" y="2796748"/>
            <a:ext cx="1445260" cy="91630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2150" spc="20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680720">
              <a:lnSpc>
                <a:spcPct val="100000"/>
              </a:lnSpc>
              <a:spcBef>
                <a:spcPts val="1000"/>
              </a:spcBef>
            </a:pPr>
            <a:r>
              <a:rPr sz="1850" spc="-40" dirty="0">
                <a:latin typeface="Times New Roman"/>
                <a:cs typeface="Times New Roman"/>
              </a:rPr>
              <a:t>T</a:t>
            </a:r>
            <a:r>
              <a:rPr sz="1850" spc="25" dirty="0">
                <a:latin typeface="Times New Roman"/>
                <a:cs typeface="Times New Roman"/>
              </a:rPr>
              <a:t>o</a:t>
            </a:r>
            <a:r>
              <a:rPr sz="1850" spc="-5" dirty="0">
                <a:latin typeface="Times New Roman"/>
                <a:cs typeface="Times New Roman"/>
              </a:rPr>
              <a:t>r</a:t>
            </a:r>
            <a:r>
              <a:rPr sz="1850" spc="-40" dirty="0">
                <a:latin typeface="Times New Roman"/>
                <a:cs typeface="Times New Roman"/>
              </a:rPr>
              <a:t>on</a:t>
            </a:r>
            <a:r>
              <a:rPr sz="1850" spc="25" dirty="0">
                <a:latin typeface="Times New Roman"/>
                <a:cs typeface="Times New Roman"/>
              </a:rPr>
              <a:t>t</a:t>
            </a:r>
            <a:r>
              <a:rPr sz="1850" spc="-5" dirty="0">
                <a:latin typeface="Times New Roman"/>
                <a:cs typeface="Times New Roman"/>
              </a:rPr>
              <a:t>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93444" y="4581601"/>
            <a:ext cx="53530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Node </a:t>
            </a:r>
            <a:r>
              <a:rPr sz="1800" dirty="0">
                <a:latin typeface="Courier New"/>
                <a:cs typeface="Courier New"/>
              </a:rPr>
              <a:t>x = </a:t>
            </a:r>
            <a:r>
              <a:rPr sz="1800" spc="-5" dirty="0">
                <a:latin typeface="Courier New"/>
                <a:cs typeface="Courier New"/>
              </a:rPr>
              <a:t>new</a:t>
            </a:r>
            <a:r>
              <a:rPr sz="1800" spc="-10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Node();</a:t>
            </a:r>
            <a:endParaRPr sz="18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x.setElement(new String(“Baltimore”)); </a:t>
            </a:r>
            <a:r>
              <a:rPr sz="1800" spc="-1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ourier New"/>
                <a:cs typeface="Courier New"/>
              </a:rPr>
              <a:t>The following statement is not</a:t>
            </a:r>
            <a:r>
              <a:rPr sz="1800" spc="-23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ourier New"/>
                <a:cs typeface="Courier New"/>
              </a:rPr>
              <a:t>correct: </a:t>
            </a:r>
            <a:r>
              <a:rPr sz="1800" spc="-5" dirty="0">
                <a:solidFill>
                  <a:srgbClr val="DA1F28"/>
                </a:solidFill>
                <a:latin typeface="Courier New"/>
                <a:cs typeface="Courier New"/>
              </a:rPr>
              <a:t> x.element </a:t>
            </a:r>
            <a:r>
              <a:rPr sz="1800" dirty="0">
                <a:solidFill>
                  <a:srgbClr val="DA1F28"/>
                </a:solidFill>
                <a:latin typeface="Courier New"/>
                <a:cs typeface="Courier New"/>
              </a:rPr>
              <a:t>= </a:t>
            </a:r>
            <a:r>
              <a:rPr sz="1800" spc="-5" dirty="0">
                <a:solidFill>
                  <a:srgbClr val="DA1F28"/>
                </a:solidFill>
                <a:latin typeface="Courier New"/>
                <a:cs typeface="Courier New"/>
              </a:rPr>
              <a:t>new</a:t>
            </a:r>
            <a:r>
              <a:rPr sz="1800" spc="-114" dirty="0">
                <a:solidFill>
                  <a:srgbClr val="DA1F28"/>
                </a:solidFill>
                <a:latin typeface="Courier New"/>
                <a:cs typeface="Courier New"/>
              </a:rPr>
              <a:t> </a:t>
            </a:r>
            <a:r>
              <a:rPr sz="1800" spc="-10" dirty="0">
                <a:solidFill>
                  <a:srgbClr val="DA1F28"/>
                </a:solidFill>
                <a:latin typeface="Courier New"/>
                <a:cs typeface="Courier New"/>
              </a:rPr>
              <a:t>String(“Baltimore”));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183894"/>
            <a:ext cx="6707505" cy="46710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68605" marR="17780" indent="-256540">
              <a:lnSpc>
                <a:spcPts val="2480"/>
              </a:lnSpc>
              <a:spcBef>
                <a:spcPts val="420"/>
              </a:spcBef>
              <a:buClr>
                <a:srgbClr val="2CA1BE"/>
              </a:buClr>
              <a:buSzPct val="67391"/>
              <a:buChar char=""/>
              <a:tabLst>
                <a:tab pos="268605" algn="l"/>
                <a:tab pos="269240" algn="l"/>
              </a:tabLst>
            </a:pPr>
            <a:r>
              <a:rPr sz="2300" spc="95" dirty="0">
                <a:latin typeface="Arial"/>
                <a:cs typeface="Arial"/>
              </a:rPr>
              <a:t>An </a:t>
            </a:r>
            <a:r>
              <a:rPr sz="2300" spc="75" dirty="0">
                <a:latin typeface="Arial"/>
                <a:cs typeface="Arial"/>
              </a:rPr>
              <a:t>array </a:t>
            </a:r>
            <a:r>
              <a:rPr sz="2300" spc="85" dirty="0">
                <a:latin typeface="Arial"/>
                <a:cs typeface="Arial"/>
              </a:rPr>
              <a:t>is </a:t>
            </a:r>
            <a:r>
              <a:rPr sz="2300" spc="-10" dirty="0">
                <a:latin typeface="Arial"/>
                <a:cs typeface="Arial"/>
              </a:rPr>
              <a:t>a </a:t>
            </a:r>
            <a:r>
              <a:rPr sz="2300" spc="110" dirty="0">
                <a:latin typeface="Arial"/>
                <a:cs typeface="Arial"/>
              </a:rPr>
              <a:t>collection </a:t>
            </a:r>
            <a:r>
              <a:rPr sz="2300" spc="165" dirty="0">
                <a:latin typeface="Arial"/>
                <a:cs typeface="Arial"/>
              </a:rPr>
              <a:t>of </a:t>
            </a:r>
            <a:r>
              <a:rPr sz="2300" spc="95" dirty="0">
                <a:latin typeface="Arial"/>
                <a:cs typeface="Arial"/>
              </a:rPr>
              <a:t>elements </a:t>
            </a:r>
            <a:r>
              <a:rPr sz="2300" spc="165" dirty="0">
                <a:latin typeface="Arial"/>
                <a:cs typeface="Arial"/>
              </a:rPr>
              <a:t>of</a:t>
            </a:r>
            <a:r>
              <a:rPr sz="2300" spc="20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similar  </a:t>
            </a:r>
            <a:r>
              <a:rPr sz="2300" spc="95" dirty="0">
                <a:latin typeface="Arial"/>
                <a:cs typeface="Arial"/>
              </a:rPr>
              <a:t>datatype.</a:t>
            </a:r>
            <a:endParaRPr sz="23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2980"/>
              </a:spcBef>
              <a:buClr>
                <a:srgbClr val="2CA1BE"/>
              </a:buClr>
              <a:buSzPct val="67391"/>
              <a:buChar char=""/>
              <a:tabLst>
                <a:tab pos="268605" algn="l"/>
                <a:tab pos="269240" algn="l"/>
              </a:tabLst>
            </a:pPr>
            <a:r>
              <a:rPr sz="2300" spc="120" dirty="0">
                <a:latin typeface="Arial"/>
                <a:cs typeface="Arial"/>
              </a:rPr>
              <a:t>Contiguous </a:t>
            </a:r>
            <a:r>
              <a:rPr sz="2300" spc="135" dirty="0">
                <a:latin typeface="Arial"/>
                <a:cs typeface="Arial"/>
              </a:rPr>
              <a:t>memory </a:t>
            </a:r>
            <a:r>
              <a:rPr sz="2300" spc="110" dirty="0">
                <a:latin typeface="Arial"/>
                <a:cs typeface="Arial"/>
              </a:rPr>
              <a:t>allocation </a:t>
            </a:r>
            <a:r>
              <a:rPr sz="2300" spc="85" dirty="0">
                <a:latin typeface="Arial"/>
                <a:cs typeface="Arial"/>
              </a:rPr>
              <a:t>takes</a:t>
            </a:r>
            <a:r>
              <a:rPr sz="2300" spc="-155" dirty="0">
                <a:latin typeface="Arial"/>
                <a:cs typeface="Arial"/>
              </a:rPr>
              <a:t> </a:t>
            </a:r>
            <a:r>
              <a:rPr sz="2300" spc="70" dirty="0">
                <a:latin typeface="Arial"/>
                <a:cs typeface="Arial"/>
              </a:rPr>
              <a:t>place.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A1BE"/>
              </a:buClr>
              <a:buFont typeface="Arial"/>
              <a:buChar char=""/>
            </a:pPr>
            <a:endParaRPr sz="2850">
              <a:latin typeface="Arial"/>
              <a:cs typeface="Arial"/>
            </a:endParaRPr>
          </a:p>
          <a:p>
            <a:pPr marL="268605" marR="5080" indent="-256540">
              <a:lnSpc>
                <a:spcPts val="2480"/>
              </a:lnSpc>
              <a:buClr>
                <a:srgbClr val="2CA1BE"/>
              </a:buClr>
              <a:buSzPct val="67391"/>
              <a:buChar char=""/>
              <a:tabLst>
                <a:tab pos="268605" algn="l"/>
                <a:tab pos="269240" algn="l"/>
              </a:tabLst>
            </a:pPr>
            <a:r>
              <a:rPr sz="2300" spc="100" dirty="0">
                <a:latin typeface="Arial"/>
                <a:cs typeface="Arial"/>
              </a:rPr>
              <a:t>An </a:t>
            </a:r>
            <a:r>
              <a:rPr sz="2300" spc="75" dirty="0">
                <a:latin typeface="Arial"/>
                <a:cs typeface="Arial"/>
              </a:rPr>
              <a:t>array </a:t>
            </a:r>
            <a:r>
              <a:rPr sz="2300" spc="85" dirty="0">
                <a:latin typeface="Arial"/>
                <a:cs typeface="Arial"/>
              </a:rPr>
              <a:t>is </a:t>
            </a:r>
            <a:r>
              <a:rPr sz="2300" spc="-10" dirty="0">
                <a:latin typeface="Arial"/>
                <a:cs typeface="Arial"/>
              </a:rPr>
              <a:t>a </a:t>
            </a:r>
            <a:r>
              <a:rPr sz="2300" spc="-120" dirty="0">
                <a:latin typeface="Arial"/>
                <a:cs typeface="Arial"/>
              </a:rPr>
              <a:t>DS </a:t>
            </a:r>
            <a:r>
              <a:rPr sz="2300" spc="150" dirty="0">
                <a:latin typeface="Arial"/>
                <a:cs typeface="Arial"/>
              </a:rPr>
              <a:t>in </a:t>
            </a:r>
            <a:r>
              <a:rPr sz="2300" spc="114" dirty="0">
                <a:latin typeface="Arial"/>
                <a:cs typeface="Arial"/>
              </a:rPr>
              <a:t>which </a:t>
            </a:r>
            <a:r>
              <a:rPr sz="2300" spc="55" dirty="0">
                <a:latin typeface="Arial"/>
                <a:cs typeface="Arial"/>
              </a:rPr>
              <a:t>we </a:t>
            </a:r>
            <a:r>
              <a:rPr sz="2300" spc="50" dirty="0">
                <a:latin typeface="Arial"/>
                <a:cs typeface="Arial"/>
              </a:rPr>
              <a:t>can </a:t>
            </a:r>
            <a:r>
              <a:rPr sz="2300" spc="10" dirty="0">
                <a:latin typeface="Arial"/>
                <a:cs typeface="Arial"/>
              </a:rPr>
              <a:t>access </a:t>
            </a:r>
            <a:r>
              <a:rPr sz="2300" spc="55" dirty="0">
                <a:latin typeface="Arial"/>
                <a:cs typeface="Arial"/>
              </a:rPr>
              <a:t>every  </a:t>
            </a:r>
            <a:r>
              <a:rPr sz="2300" spc="105" dirty="0">
                <a:latin typeface="Arial"/>
                <a:cs typeface="Arial"/>
              </a:rPr>
              <a:t>element </a:t>
            </a:r>
            <a:r>
              <a:rPr sz="2300" spc="114" dirty="0">
                <a:latin typeface="Arial"/>
                <a:cs typeface="Arial"/>
              </a:rPr>
              <a:t>directly </a:t>
            </a:r>
            <a:r>
              <a:rPr sz="2300" spc="125" dirty="0">
                <a:latin typeface="Arial"/>
                <a:cs typeface="Arial"/>
              </a:rPr>
              <a:t>using </a:t>
            </a:r>
            <a:r>
              <a:rPr sz="2300" spc="140" dirty="0">
                <a:latin typeface="Arial"/>
                <a:cs typeface="Arial"/>
              </a:rPr>
              <a:t>position </a:t>
            </a:r>
            <a:r>
              <a:rPr sz="2300" spc="85" dirty="0">
                <a:latin typeface="Arial"/>
                <a:cs typeface="Arial"/>
              </a:rPr>
              <a:t>variable</a:t>
            </a:r>
            <a:r>
              <a:rPr sz="2300" spc="-190" dirty="0">
                <a:latin typeface="Arial"/>
                <a:cs typeface="Arial"/>
              </a:rPr>
              <a:t> </a:t>
            </a:r>
            <a:r>
              <a:rPr sz="2300" spc="90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2980"/>
              </a:spcBef>
              <a:buClr>
                <a:srgbClr val="2CA1BE"/>
              </a:buClr>
              <a:buSzPct val="67391"/>
              <a:buChar char=""/>
              <a:tabLst>
                <a:tab pos="268605" algn="l"/>
                <a:tab pos="269240" algn="l"/>
              </a:tabLst>
            </a:pPr>
            <a:r>
              <a:rPr sz="2300" spc="120" dirty="0">
                <a:latin typeface="Arial"/>
                <a:cs typeface="Arial"/>
              </a:rPr>
              <a:t>It </a:t>
            </a:r>
            <a:r>
              <a:rPr sz="2300" spc="85" dirty="0">
                <a:latin typeface="Arial"/>
                <a:cs typeface="Arial"/>
              </a:rPr>
              <a:t>is </a:t>
            </a:r>
            <a:r>
              <a:rPr sz="2300" spc="120" dirty="0">
                <a:latin typeface="Arial"/>
                <a:cs typeface="Arial"/>
              </a:rPr>
              <a:t>rather </a:t>
            </a:r>
            <a:r>
              <a:rPr sz="2300" spc="65" dirty="0">
                <a:latin typeface="Arial"/>
                <a:cs typeface="Arial"/>
              </a:rPr>
              <a:t>an </a:t>
            </a:r>
            <a:r>
              <a:rPr sz="2300" spc="120" dirty="0">
                <a:latin typeface="Arial"/>
                <a:cs typeface="Arial"/>
              </a:rPr>
              <a:t>organizational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95" dirty="0">
                <a:latin typeface="Arial"/>
                <a:cs typeface="Arial"/>
              </a:rPr>
              <a:t>concept.</a:t>
            </a:r>
            <a:endParaRPr sz="23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15"/>
              </a:spcBef>
              <a:buClr>
                <a:srgbClr val="2CA1BE"/>
              </a:buClr>
              <a:buSzPct val="67391"/>
              <a:buChar char=""/>
              <a:tabLst>
                <a:tab pos="268605" algn="l"/>
                <a:tab pos="269240" algn="l"/>
              </a:tabLst>
            </a:pPr>
            <a:r>
              <a:rPr sz="2300" spc="90" dirty="0">
                <a:latin typeface="Arial"/>
                <a:cs typeface="Arial"/>
              </a:rPr>
              <a:t>Array </a:t>
            </a:r>
            <a:r>
              <a:rPr sz="2300" spc="95" dirty="0">
                <a:latin typeface="Arial"/>
                <a:cs typeface="Arial"/>
              </a:rPr>
              <a:t>elements </a:t>
            </a:r>
            <a:r>
              <a:rPr sz="2300" spc="50" dirty="0">
                <a:latin typeface="Arial"/>
                <a:cs typeface="Arial"/>
              </a:rPr>
              <a:t>can </a:t>
            </a:r>
            <a:r>
              <a:rPr sz="2300" spc="85" dirty="0">
                <a:latin typeface="Arial"/>
                <a:cs typeface="Arial"/>
              </a:rPr>
              <a:t>be </a:t>
            </a:r>
            <a:r>
              <a:rPr sz="2300" spc="30" dirty="0">
                <a:latin typeface="Arial"/>
                <a:cs typeface="Arial"/>
              </a:rPr>
              <a:t>accessed</a:t>
            </a:r>
            <a:r>
              <a:rPr sz="2300" spc="65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individually.</a:t>
            </a:r>
            <a:endParaRPr sz="23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0"/>
              </a:spcBef>
              <a:buClr>
                <a:srgbClr val="2CA1BE"/>
              </a:buClr>
              <a:buSzPct val="67391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300" b="1" spc="-25" dirty="0">
                <a:latin typeface="Arial"/>
                <a:cs typeface="Arial"/>
              </a:rPr>
              <a:t>Syntax: </a:t>
            </a:r>
            <a:r>
              <a:rPr sz="2300" spc="100" dirty="0">
                <a:latin typeface="Arial"/>
                <a:cs typeface="Arial"/>
              </a:rPr>
              <a:t>datatype nameofarray </a:t>
            </a:r>
            <a:r>
              <a:rPr sz="2300" spc="114" dirty="0">
                <a:latin typeface="Arial"/>
                <a:cs typeface="Arial"/>
              </a:rPr>
              <a:t>[dimension];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95700" y="244958"/>
            <a:ext cx="1743075" cy="423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580059"/>
            <a:ext cx="234632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After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insertion: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71314" y="1727340"/>
            <a:ext cx="6000750" cy="2103755"/>
            <a:chOff x="1771314" y="1727340"/>
            <a:chExt cx="6000750" cy="2103755"/>
          </a:xfrm>
        </p:grpSpPr>
        <p:sp>
          <p:nvSpPr>
            <p:cNvPr id="4" name="object 4"/>
            <p:cNvSpPr/>
            <p:nvPr/>
          </p:nvSpPr>
          <p:spPr>
            <a:xfrm>
              <a:off x="1795902" y="2365740"/>
              <a:ext cx="833119" cy="415290"/>
            </a:xfrm>
            <a:custGeom>
              <a:avLst/>
              <a:gdLst/>
              <a:ahLst/>
              <a:cxnLst/>
              <a:rect l="l" t="t" r="r" b="b"/>
              <a:pathLst>
                <a:path w="833119" h="415289">
                  <a:moveTo>
                    <a:pt x="0" y="414797"/>
                  </a:moveTo>
                  <a:lnTo>
                    <a:pt x="832734" y="414797"/>
                  </a:lnTo>
                  <a:lnTo>
                    <a:pt x="832734" y="0"/>
                  </a:lnTo>
                  <a:lnTo>
                    <a:pt x="0" y="0"/>
                  </a:lnTo>
                  <a:lnTo>
                    <a:pt x="0" y="414797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18000" y="2380083"/>
              <a:ext cx="0" cy="406400"/>
            </a:xfrm>
            <a:custGeom>
              <a:avLst/>
              <a:gdLst/>
              <a:ahLst/>
              <a:cxnLst/>
              <a:rect l="l" t="t" r="r" b="b"/>
              <a:pathLst>
                <a:path h="406400">
                  <a:moveTo>
                    <a:pt x="0" y="0"/>
                  </a:moveTo>
                  <a:lnTo>
                    <a:pt x="0" y="406014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69275" y="2573170"/>
              <a:ext cx="86914" cy="864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5902" y="3411484"/>
              <a:ext cx="1041400" cy="415290"/>
            </a:xfrm>
            <a:custGeom>
              <a:avLst/>
              <a:gdLst/>
              <a:ahLst/>
              <a:cxnLst/>
              <a:rect l="l" t="t" r="r" b="b"/>
              <a:pathLst>
                <a:path w="1041400" h="415289">
                  <a:moveTo>
                    <a:pt x="0" y="311239"/>
                  </a:moveTo>
                  <a:lnTo>
                    <a:pt x="7758" y="352840"/>
                  </a:lnTo>
                  <a:lnTo>
                    <a:pt x="29379" y="385590"/>
                  </a:lnTo>
                  <a:lnTo>
                    <a:pt x="62382" y="407039"/>
                  </a:lnTo>
                  <a:lnTo>
                    <a:pt x="104284" y="414733"/>
                  </a:lnTo>
                  <a:lnTo>
                    <a:pt x="936753" y="414733"/>
                  </a:lnTo>
                  <a:lnTo>
                    <a:pt x="978608" y="407039"/>
                  </a:lnTo>
                  <a:lnTo>
                    <a:pt x="1011602" y="385590"/>
                  </a:lnTo>
                  <a:lnTo>
                    <a:pt x="1033234" y="352840"/>
                  </a:lnTo>
                  <a:lnTo>
                    <a:pt x="1041000" y="311239"/>
                  </a:lnTo>
                  <a:lnTo>
                    <a:pt x="1041000" y="103746"/>
                  </a:lnTo>
                  <a:lnTo>
                    <a:pt x="1033234" y="62000"/>
                  </a:lnTo>
                  <a:lnTo>
                    <a:pt x="1011602" y="29174"/>
                  </a:lnTo>
                  <a:lnTo>
                    <a:pt x="978608" y="7698"/>
                  </a:lnTo>
                  <a:lnTo>
                    <a:pt x="936753" y="0"/>
                  </a:lnTo>
                  <a:lnTo>
                    <a:pt x="104284" y="0"/>
                  </a:lnTo>
                  <a:lnTo>
                    <a:pt x="62382" y="7698"/>
                  </a:lnTo>
                  <a:lnTo>
                    <a:pt x="29379" y="29174"/>
                  </a:lnTo>
                  <a:lnTo>
                    <a:pt x="7758" y="62000"/>
                  </a:lnTo>
                  <a:lnTo>
                    <a:pt x="0" y="103746"/>
                  </a:lnTo>
                  <a:lnTo>
                    <a:pt x="0" y="31123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34248" y="3273113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264" y="0"/>
                  </a:moveTo>
                  <a:lnTo>
                    <a:pt x="51996" y="34750"/>
                  </a:lnTo>
                  <a:lnTo>
                    <a:pt x="0" y="26031"/>
                  </a:lnTo>
                  <a:lnTo>
                    <a:pt x="78185" y="129651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09759" y="2578730"/>
              <a:ext cx="208279" cy="821690"/>
            </a:xfrm>
            <a:custGeom>
              <a:avLst/>
              <a:gdLst/>
              <a:ahLst/>
              <a:cxnLst/>
              <a:rect l="l" t="t" r="r" b="b"/>
              <a:pathLst>
                <a:path w="208280" h="821689">
                  <a:moveTo>
                    <a:pt x="0" y="0"/>
                  </a:moveTo>
                  <a:lnTo>
                    <a:pt x="208240" y="821127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29151" y="2529953"/>
              <a:ext cx="86788" cy="864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70589" y="2521234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5808" y="51936"/>
                  </a:lnTo>
                  <a:lnTo>
                    <a:pt x="0" y="103873"/>
                  </a:lnTo>
                  <a:lnTo>
                    <a:pt x="121326" y="51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34717" y="2578730"/>
              <a:ext cx="954405" cy="0"/>
            </a:xfrm>
            <a:custGeom>
              <a:avLst/>
              <a:gdLst/>
              <a:ahLst/>
              <a:cxnLst/>
              <a:rect l="l" t="t" r="r" b="b"/>
              <a:pathLst>
                <a:path w="954404">
                  <a:moveTo>
                    <a:pt x="0" y="0"/>
                  </a:moveTo>
                  <a:lnTo>
                    <a:pt x="954162" y="0"/>
                  </a:lnTo>
                </a:path>
              </a:pathLst>
            </a:custGeom>
            <a:ln w="87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91916" y="2365740"/>
              <a:ext cx="832485" cy="415290"/>
            </a:xfrm>
            <a:custGeom>
              <a:avLst/>
              <a:gdLst/>
              <a:ahLst/>
              <a:cxnLst/>
              <a:rect l="l" t="t" r="r" b="b"/>
              <a:pathLst>
                <a:path w="832485" h="415289">
                  <a:moveTo>
                    <a:pt x="0" y="414797"/>
                  </a:moveTo>
                  <a:lnTo>
                    <a:pt x="832418" y="414797"/>
                  </a:lnTo>
                  <a:lnTo>
                    <a:pt x="832418" y="0"/>
                  </a:lnTo>
                  <a:lnTo>
                    <a:pt x="0" y="0"/>
                  </a:lnTo>
                  <a:lnTo>
                    <a:pt x="0" y="414797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22440" y="2371363"/>
              <a:ext cx="0" cy="406400"/>
            </a:xfrm>
            <a:custGeom>
              <a:avLst/>
              <a:gdLst/>
              <a:ahLst/>
              <a:cxnLst/>
              <a:rect l="l" t="t" r="r" b="b"/>
              <a:pathLst>
                <a:path h="406400">
                  <a:moveTo>
                    <a:pt x="0" y="0"/>
                  </a:moveTo>
                  <a:lnTo>
                    <a:pt x="0" y="406014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91916" y="3402764"/>
              <a:ext cx="1040765" cy="415290"/>
            </a:xfrm>
            <a:custGeom>
              <a:avLst/>
              <a:gdLst/>
              <a:ahLst/>
              <a:cxnLst/>
              <a:rect l="l" t="t" r="r" b="b"/>
              <a:pathLst>
                <a:path w="1040764" h="415289">
                  <a:moveTo>
                    <a:pt x="0" y="311239"/>
                  </a:moveTo>
                  <a:lnTo>
                    <a:pt x="7709" y="353059"/>
                  </a:lnTo>
                  <a:lnTo>
                    <a:pt x="29224" y="385922"/>
                  </a:lnTo>
                  <a:lnTo>
                    <a:pt x="62125" y="407412"/>
                  </a:lnTo>
                  <a:lnTo>
                    <a:pt x="103993" y="415112"/>
                  </a:lnTo>
                  <a:lnTo>
                    <a:pt x="936703" y="415112"/>
                  </a:lnTo>
                  <a:lnTo>
                    <a:pt x="978571" y="407412"/>
                  </a:lnTo>
                  <a:lnTo>
                    <a:pt x="1011472" y="385922"/>
                  </a:lnTo>
                  <a:lnTo>
                    <a:pt x="1032987" y="353059"/>
                  </a:lnTo>
                  <a:lnTo>
                    <a:pt x="1040697" y="311239"/>
                  </a:lnTo>
                  <a:lnTo>
                    <a:pt x="1040697" y="103746"/>
                  </a:lnTo>
                  <a:lnTo>
                    <a:pt x="1032987" y="62000"/>
                  </a:lnTo>
                  <a:lnTo>
                    <a:pt x="1011472" y="29174"/>
                  </a:lnTo>
                  <a:lnTo>
                    <a:pt x="978571" y="7698"/>
                  </a:lnTo>
                  <a:lnTo>
                    <a:pt x="936703" y="0"/>
                  </a:lnTo>
                  <a:lnTo>
                    <a:pt x="103993" y="0"/>
                  </a:lnTo>
                  <a:lnTo>
                    <a:pt x="62125" y="7698"/>
                  </a:lnTo>
                  <a:lnTo>
                    <a:pt x="29224" y="29174"/>
                  </a:lnTo>
                  <a:lnTo>
                    <a:pt x="7709" y="62000"/>
                  </a:lnTo>
                  <a:lnTo>
                    <a:pt x="0" y="103746"/>
                  </a:lnTo>
                  <a:lnTo>
                    <a:pt x="0" y="31123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65365" y="2573170"/>
              <a:ext cx="86788" cy="864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30085" y="3273113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517" y="0"/>
                  </a:moveTo>
                  <a:lnTo>
                    <a:pt x="52249" y="34750"/>
                  </a:lnTo>
                  <a:lnTo>
                    <a:pt x="0" y="26031"/>
                  </a:lnTo>
                  <a:lnTo>
                    <a:pt x="78058" y="129651"/>
                  </a:lnTo>
                  <a:lnTo>
                    <a:pt x="955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05470" y="2578730"/>
              <a:ext cx="208279" cy="821690"/>
            </a:xfrm>
            <a:custGeom>
              <a:avLst/>
              <a:gdLst/>
              <a:ahLst/>
              <a:cxnLst/>
              <a:rect l="l" t="t" r="r" b="b"/>
              <a:pathLst>
                <a:path w="208279" h="821689">
                  <a:moveTo>
                    <a:pt x="0" y="0"/>
                  </a:moveTo>
                  <a:lnTo>
                    <a:pt x="208240" y="821127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25114" y="2529953"/>
              <a:ext cx="86534" cy="8643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36118" y="2521234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6188" y="51936"/>
                  </a:lnTo>
                  <a:lnTo>
                    <a:pt x="0" y="103873"/>
                  </a:lnTo>
                  <a:lnTo>
                    <a:pt x="121452" y="51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30680" y="2578730"/>
              <a:ext cx="824230" cy="0"/>
            </a:xfrm>
            <a:custGeom>
              <a:avLst/>
              <a:gdLst/>
              <a:ahLst/>
              <a:cxnLst/>
              <a:rect l="l" t="t" r="r" b="b"/>
              <a:pathLst>
                <a:path w="824229">
                  <a:moveTo>
                    <a:pt x="0" y="0"/>
                  </a:moveTo>
                  <a:lnTo>
                    <a:pt x="823727" y="0"/>
                  </a:lnTo>
                </a:path>
              </a:pathLst>
            </a:custGeom>
            <a:ln w="87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48841" y="2365740"/>
              <a:ext cx="833119" cy="415290"/>
            </a:xfrm>
            <a:custGeom>
              <a:avLst/>
              <a:gdLst/>
              <a:ahLst/>
              <a:cxnLst/>
              <a:rect l="l" t="t" r="r" b="b"/>
              <a:pathLst>
                <a:path w="833120" h="415289">
                  <a:moveTo>
                    <a:pt x="0" y="414797"/>
                  </a:moveTo>
                  <a:lnTo>
                    <a:pt x="832734" y="414797"/>
                  </a:lnTo>
                  <a:lnTo>
                    <a:pt x="832734" y="0"/>
                  </a:lnTo>
                  <a:lnTo>
                    <a:pt x="0" y="0"/>
                  </a:lnTo>
                  <a:lnTo>
                    <a:pt x="0" y="414797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79744" y="2371363"/>
              <a:ext cx="0" cy="406400"/>
            </a:xfrm>
            <a:custGeom>
              <a:avLst/>
              <a:gdLst/>
              <a:ahLst/>
              <a:cxnLst/>
              <a:rect l="l" t="t" r="r" b="b"/>
              <a:pathLst>
                <a:path h="406400">
                  <a:moveTo>
                    <a:pt x="0" y="0"/>
                  </a:moveTo>
                  <a:lnTo>
                    <a:pt x="0" y="406014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57570" y="3402764"/>
              <a:ext cx="1041400" cy="415290"/>
            </a:xfrm>
            <a:custGeom>
              <a:avLst/>
              <a:gdLst/>
              <a:ahLst/>
              <a:cxnLst/>
              <a:rect l="l" t="t" r="r" b="b"/>
              <a:pathLst>
                <a:path w="1041400" h="415289">
                  <a:moveTo>
                    <a:pt x="0" y="311239"/>
                  </a:moveTo>
                  <a:lnTo>
                    <a:pt x="7748" y="353059"/>
                  </a:lnTo>
                  <a:lnTo>
                    <a:pt x="29351" y="385922"/>
                  </a:lnTo>
                  <a:lnTo>
                    <a:pt x="62339" y="407412"/>
                  </a:lnTo>
                  <a:lnTo>
                    <a:pt x="104246" y="415112"/>
                  </a:lnTo>
                  <a:lnTo>
                    <a:pt x="936703" y="415112"/>
                  </a:lnTo>
                  <a:lnTo>
                    <a:pt x="978610" y="407412"/>
                  </a:lnTo>
                  <a:lnTo>
                    <a:pt x="1011599" y="385922"/>
                  </a:lnTo>
                  <a:lnTo>
                    <a:pt x="1033201" y="353059"/>
                  </a:lnTo>
                  <a:lnTo>
                    <a:pt x="1040950" y="311239"/>
                  </a:lnTo>
                  <a:lnTo>
                    <a:pt x="1040950" y="103746"/>
                  </a:lnTo>
                  <a:lnTo>
                    <a:pt x="1033201" y="62000"/>
                  </a:lnTo>
                  <a:lnTo>
                    <a:pt x="1011599" y="29174"/>
                  </a:lnTo>
                  <a:lnTo>
                    <a:pt x="978610" y="7698"/>
                  </a:lnTo>
                  <a:lnTo>
                    <a:pt x="936703" y="0"/>
                  </a:lnTo>
                  <a:lnTo>
                    <a:pt x="104246" y="0"/>
                  </a:lnTo>
                  <a:lnTo>
                    <a:pt x="62339" y="7698"/>
                  </a:lnTo>
                  <a:lnTo>
                    <a:pt x="29351" y="29174"/>
                  </a:lnTo>
                  <a:lnTo>
                    <a:pt x="7748" y="62000"/>
                  </a:lnTo>
                  <a:lnTo>
                    <a:pt x="0" y="103746"/>
                  </a:lnTo>
                  <a:lnTo>
                    <a:pt x="0" y="31123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31273" y="2573170"/>
              <a:ext cx="86534" cy="864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95993" y="3273113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264" y="0"/>
                  </a:moveTo>
                  <a:lnTo>
                    <a:pt x="51996" y="34750"/>
                  </a:lnTo>
                  <a:lnTo>
                    <a:pt x="0" y="26031"/>
                  </a:lnTo>
                  <a:lnTo>
                    <a:pt x="78058" y="129651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71377" y="2578730"/>
              <a:ext cx="208915" cy="821690"/>
            </a:xfrm>
            <a:custGeom>
              <a:avLst/>
              <a:gdLst/>
              <a:ahLst/>
              <a:cxnLst/>
              <a:rect l="l" t="t" r="r" b="b"/>
              <a:pathLst>
                <a:path w="208914" h="821689">
                  <a:moveTo>
                    <a:pt x="0" y="0"/>
                  </a:moveTo>
                  <a:lnTo>
                    <a:pt x="208367" y="821127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82039" y="2529953"/>
              <a:ext cx="86788" cy="8643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93296" y="2521234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6188" y="51936"/>
                  </a:lnTo>
                  <a:lnTo>
                    <a:pt x="0" y="103873"/>
                  </a:lnTo>
                  <a:lnTo>
                    <a:pt x="121452" y="51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87606" y="2578730"/>
              <a:ext cx="824230" cy="0"/>
            </a:xfrm>
            <a:custGeom>
              <a:avLst/>
              <a:gdLst/>
              <a:ahLst/>
              <a:cxnLst/>
              <a:rect l="l" t="t" r="r" b="b"/>
              <a:pathLst>
                <a:path w="824229">
                  <a:moveTo>
                    <a:pt x="0" y="0"/>
                  </a:moveTo>
                  <a:lnTo>
                    <a:pt x="824106" y="0"/>
                  </a:lnTo>
                </a:path>
              </a:pathLst>
            </a:custGeom>
            <a:ln w="87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14749" y="2365740"/>
              <a:ext cx="824230" cy="415290"/>
            </a:xfrm>
            <a:custGeom>
              <a:avLst/>
              <a:gdLst/>
              <a:ahLst/>
              <a:cxnLst/>
              <a:rect l="l" t="t" r="r" b="b"/>
              <a:pathLst>
                <a:path w="824229" h="415289">
                  <a:moveTo>
                    <a:pt x="0" y="414797"/>
                  </a:moveTo>
                  <a:lnTo>
                    <a:pt x="824018" y="414797"/>
                  </a:lnTo>
                  <a:lnTo>
                    <a:pt x="824018" y="0"/>
                  </a:lnTo>
                  <a:lnTo>
                    <a:pt x="0" y="0"/>
                  </a:lnTo>
                  <a:lnTo>
                    <a:pt x="0" y="414797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736544" y="2371363"/>
              <a:ext cx="0" cy="406400"/>
            </a:xfrm>
            <a:custGeom>
              <a:avLst/>
              <a:gdLst/>
              <a:ahLst/>
              <a:cxnLst/>
              <a:rect l="l" t="t" r="r" b="b"/>
              <a:pathLst>
                <a:path h="406400">
                  <a:moveTo>
                    <a:pt x="0" y="0"/>
                  </a:moveTo>
                  <a:lnTo>
                    <a:pt x="0" y="406014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314749" y="3402764"/>
              <a:ext cx="1040765" cy="415290"/>
            </a:xfrm>
            <a:custGeom>
              <a:avLst/>
              <a:gdLst/>
              <a:ahLst/>
              <a:cxnLst/>
              <a:rect l="l" t="t" r="r" b="b"/>
              <a:pathLst>
                <a:path w="1040765" h="415289">
                  <a:moveTo>
                    <a:pt x="0" y="311239"/>
                  </a:moveTo>
                  <a:lnTo>
                    <a:pt x="7709" y="353059"/>
                  </a:lnTo>
                  <a:lnTo>
                    <a:pt x="29224" y="385922"/>
                  </a:lnTo>
                  <a:lnTo>
                    <a:pt x="62125" y="407412"/>
                  </a:lnTo>
                  <a:lnTo>
                    <a:pt x="103993" y="415112"/>
                  </a:lnTo>
                  <a:lnTo>
                    <a:pt x="936703" y="415112"/>
                  </a:lnTo>
                  <a:lnTo>
                    <a:pt x="978571" y="407412"/>
                  </a:lnTo>
                  <a:lnTo>
                    <a:pt x="1011472" y="385922"/>
                  </a:lnTo>
                  <a:lnTo>
                    <a:pt x="1032987" y="353059"/>
                  </a:lnTo>
                  <a:lnTo>
                    <a:pt x="1040697" y="311239"/>
                  </a:lnTo>
                  <a:lnTo>
                    <a:pt x="1040697" y="103746"/>
                  </a:lnTo>
                  <a:lnTo>
                    <a:pt x="1032987" y="62000"/>
                  </a:lnTo>
                  <a:lnTo>
                    <a:pt x="1011472" y="29174"/>
                  </a:lnTo>
                  <a:lnTo>
                    <a:pt x="978571" y="7698"/>
                  </a:lnTo>
                  <a:lnTo>
                    <a:pt x="936703" y="0"/>
                  </a:lnTo>
                  <a:lnTo>
                    <a:pt x="103993" y="0"/>
                  </a:lnTo>
                  <a:lnTo>
                    <a:pt x="62125" y="7698"/>
                  </a:lnTo>
                  <a:lnTo>
                    <a:pt x="29224" y="29174"/>
                  </a:lnTo>
                  <a:lnTo>
                    <a:pt x="7709" y="62000"/>
                  </a:lnTo>
                  <a:lnTo>
                    <a:pt x="0" y="103746"/>
                  </a:lnTo>
                  <a:lnTo>
                    <a:pt x="0" y="31123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8198" y="2573170"/>
              <a:ext cx="86788" cy="8643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53171" y="3273113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4" h="130175">
                  <a:moveTo>
                    <a:pt x="95264" y="0"/>
                  </a:moveTo>
                  <a:lnTo>
                    <a:pt x="51996" y="34750"/>
                  </a:lnTo>
                  <a:lnTo>
                    <a:pt x="0" y="26031"/>
                  </a:lnTo>
                  <a:lnTo>
                    <a:pt x="77805" y="129651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28682" y="2578730"/>
              <a:ext cx="208279" cy="821690"/>
            </a:xfrm>
            <a:custGeom>
              <a:avLst/>
              <a:gdLst/>
              <a:ahLst/>
              <a:cxnLst/>
              <a:rect l="l" t="t" r="r" b="b"/>
              <a:pathLst>
                <a:path w="208279" h="821689">
                  <a:moveTo>
                    <a:pt x="0" y="0"/>
                  </a:moveTo>
                  <a:lnTo>
                    <a:pt x="207861" y="821127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939218" y="2529953"/>
              <a:ext cx="86914" cy="8643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650601" y="2521234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5808" y="51936"/>
                  </a:lnTo>
                  <a:lnTo>
                    <a:pt x="0" y="103873"/>
                  </a:lnTo>
                  <a:lnTo>
                    <a:pt x="121326" y="51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944784" y="2578730"/>
              <a:ext cx="824230" cy="0"/>
            </a:xfrm>
            <a:custGeom>
              <a:avLst/>
              <a:gdLst/>
              <a:ahLst/>
              <a:cxnLst/>
              <a:rect l="l" t="t" r="r" b="b"/>
              <a:pathLst>
                <a:path w="824229">
                  <a:moveTo>
                    <a:pt x="0" y="0"/>
                  </a:moveTo>
                  <a:lnTo>
                    <a:pt x="824106" y="0"/>
                  </a:lnTo>
                </a:path>
              </a:pathLst>
            </a:custGeom>
            <a:ln w="87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91470" y="2218713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264" y="0"/>
                  </a:moveTo>
                  <a:lnTo>
                    <a:pt x="60726" y="43217"/>
                  </a:lnTo>
                  <a:lnTo>
                    <a:pt x="0" y="34497"/>
                  </a:lnTo>
                  <a:lnTo>
                    <a:pt x="86534" y="129651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75672" y="1731698"/>
              <a:ext cx="208279" cy="614045"/>
            </a:xfrm>
            <a:custGeom>
              <a:avLst/>
              <a:gdLst/>
              <a:ahLst/>
              <a:cxnLst/>
              <a:rect l="l" t="t" r="r" b="b"/>
              <a:pathLst>
                <a:path w="208280" h="614044">
                  <a:moveTo>
                    <a:pt x="0" y="0"/>
                  </a:moveTo>
                  <a:lnTo>
                    <a:pt x="207899" y="613507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340849" y="1281202"/>
            <a:ext cx="55372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10" dirty="0">
                <a:latin typeface="Times New Roman"/>
                <a:cs typeface="Times New Roman"/>
              </a:rPr>
              <a:t>h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60" dirty="0">
                <a:latin typeface="Times New Roman"/>
                <a:cs typeface="Times New Roman"/>
              </a:rPr>
              <a:t>a</a:t>
            </a:r>
            <a:r>
              <a:rPr sz="2150" spc="10" dirty="0">
                <a:latin typeface="Times New Roman"/>
                <a:cs typeface="Times New Roman"/>
              </a:rPr>
              <a:t>d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37860" y="2128487"/>
            <a:ext cx="50101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10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20848" y="2111175"/>
            <a:ext cx="50101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10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178026" y="2111175"/>
            <a:ext cx="50101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10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851323" y="2384066"/>
            <a:ext cx="225425" cy="311785"/>
            <a:chOff x="7851323" y="2384066"/>
            <a:chExt cx="225425" cy="311785"/>
          </a:xfrm>
        </p:grpSpPr>
        <p:sp>
          <p:nvSpPr>
            <p:cNvPr id="47" name="object 47"/>
            <p:cNvSpPr/>
            <p:nvPr/>
          </p:nvSpPr>
          <p:spPr>
            <a:xfrm>
              <a:off x="7851323" y="2453442"/>
              <a:ext cx="216699" cy="2160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864155" y="2388423"/>
              <a:ext cx="208279" cy="302895"/>
            </a:xfrm>
            <a:custGeom>
              <a:avLst/>
              <a:gdLst/>
              <a:ahLst/>
              <a:cxnLst/>
              <a:rect l="l" t="t" r="r" b="b"/>
              <a:pathLst>
                <a:path w="208279" h="302894">
                  <a:moveTo>
                    <a:pt x="208240" y="0"/>
                  </a:moveTo>
                  <a:lnTo>
                    <a:pt x="0" y="302520"/>
                  </a:lnTo>
                </a:path>
              </a:pathLst>
            </a:custGeom>
            <a:ln w="87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650500" y="2102456"/>
            <a:ext cx="50101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10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19885" y="2921795"/>
            <a:ext cx="2982595" cy="80010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1677670" algn="l"/>
              </a:tabLst>
            </a:pPr>
            <a:r>
              <a:rPr sz="2150" spc="15" dirty="0">
                <a:latin typeface="Times New Roman"/>
                <a:cs typeface="Times New Roman"/>
              </a:rPr>
              <a:t>element	element</a:t>
            </a:r>
            <a:endParaRPr sz="2150">
              <a:latin typeface="Times New Roman"/>
              <a:cs typeface="Times New Roman"/>
            </a:endParaRPr>
          </a:p>
          <a:p>
            <a:pPr marL="819150">
              <a:lnSpc>
                <a:spcPct val="100000"/>
              </a:lnSpc>
              <a:spcBef>
                <a:spcPts val="625"/>
              </a:spcBef>
              <a:tabLst>
                <a:tab pos="2414905" algn="l"/>
              </a:tabLst>
            </a:pPr>
            <a:r>
              <a:rPr sz="1800" spc="25" dirty="0">
                <a:latin typeface="Times New Roman"/>
                <a:cs typeface="Times New Roman"/>
              </a:rPr>
              <a:t>B</a:t>
            </a:r>
            <a:r>
              <a:rPr sz="1800" spc="20" dirty="0">
                <a:latin typeface="Times New Roman"/>
                <a:cs typeface="Times New Roman"/>
              </a:rPr>
              <a:t>a</a:t>
            </a:r>
            <a:r>
              <a:rPr sz="1800" spc="-25" dirty="0">
                <a:latin typeface="Times New Roman"/>
                <a:cs typeface="Times New Roman"/>
              </a:rPr>
              <a:t>l</a:t>
            </a:r>
            <a:r>
              <a:rPr sz="1800" spc="40" dirty="0">
                <a:latin typeface="Times New Roman"/>
                <a:cs typeface="Times New Roman"/>
              </a:rPr>
              <a:t>t</a:t>
            </a:r>
            <a:r>
              <a:rPr sz="1800" spc="-25" dirty="0">
                <a:latin typeface="Times New Roman"/>
                <a:cs typeface="Times New Roman"/>
              </a:rPr>
              <a:t>i</a:t>
            </a:r>
            <a:r>
              <a:rPr sz="1800" spc="25" dirty="0">
                <a:latin typeface="Times New Roman"/>
                <a:cs typeface="Times New Roman"/>
              </a:rPr>
              <a:t>m</a:t>
            </a:r>
            <a:r>
              <a:rPr sz="1800" spc="-15" dirty="0">
                <a:latin typeface="Times New Roman"/>
                <a:cs typeface="Times New Roman"/>
              </a:rPr>
              <a:t>o</a:t>
            </a:r>
            <a:r>
              <a:rPr sz="1800" spc="10" dirty="0">
                <a:latin typeface="Times New Roman"/>
                <a:cs typeface="Times New Roman"/>
              </a:rPr>
              <a:t>re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2700" spc="37" baseline="1543" dirty="0">
                <a:latin typeface="Times New Roman"/>
                <a:cs typeface="Times New Roman"/>
              </a:rPr>
              <a:t>R</a:t>
            </a:r>
            <a:r>
              <a:rPr sz="2700" spc="-22" baseline="1543" dirty="0">
                <a:latin typeface="Times New Roman"/>
                <a:cs typeface="Times New Roman"/>
              </a:rPr>
              <a:t>o</a:t>
            </a:r>
            <a:r>
              <a:rPr sz="2700" spc="30" baseline="1543" dirty="0">
                <a:latin typeface="Times New Roman"/>
                <a:cs typeface="Times New Roman"/>
              </a:rPr>
              <a:t>me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77134" y="2876962"/>
            <a:ext cx="1360170" cy="8191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150" spc="15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715010">
              <a:lnSpc>
                <a:spcPct val="100000"/>
              </a:lnSpc>
              <a:spcBef>
                <a:spcPts val="695"/>
              </a:spcBef>
            </a:pPr>
            <a:r>
              <a:rPr sz="1800" spc="5" dirty="0">
                <a:latin typeface="Times New Roman"/>
                <a:cs typeface="Times New Roman"/>
              </a:rPr>
              <a:t>Seattle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68850" y="2789243"/>
            <a:ext cx="1443355" cy="932180"/>
          </a:xfrm>
          <a:prstGeom prst="rect">
            <a:avLst/>
          </a:prstGeom>
        </p:spPr>
        <p:txBody>
          <a:bodyPr vert="horz" wrap="square" lIns="0" tIns="175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sz="2150" spc="15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680720">
              <a:lnSpc>
                <a:spcPct val="100000"/>
              </a:lnSpc>
              <a:spcBef>
                <a:spcPts val="1105"/>
              </a:spcBef>
            </a:pP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spc="45" dirty="0">
                <a:latin typeface="Times New Roman"/>
                <a:cs typeface="Times New Roman"/>
              </a:rPr>
              <a:t>o</a:t>
            </a:r>
            <a:r>
              <a:rPr sz="1800" spc="10" dirty="0">
                <a:latin typeface="Times New Roman"/>
                <a:cs typeface="Times New Roman"/>
              </a:rPr>
              <a:t>r</a:t>
            </a:r>
            <a:r>
              <a:rPr sz="1800" spc="-15" dirty="0">
                <a:latin typeface="Times New Roman"/>
                <a:cs typeface="Times New Roman"/>
              </a:rPr>
              <a:t>o</a:t>
            </a:r>
            <a:r>
              <a:rPr sz="1800" spc="-20" dirty="0">
                <a:latin typeface="Times New Roman"/>
                <a:cs typeface="Times New Roman"/>
              </a:rPr>
              <a:t>n</a:t>
            </a:r>
            <a:r>
              <a:rPr sz="1800" spc="40" dirty="0">
                <a:latin typeface="Times New Roman"/>
                <a:cs typeface="Times New Roman"/>
              </a:rPr>
              <a:t>t</a:t>
            </a:r>
            <a:r>
              <a:rPr sz="1800" spc="15" dirty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98194" y="4599178"/>
            <a:ext cx="22155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urier New"/>
                <a:cs typeface="Courier New"/>
              </a:rPr>
              <a:t>x.setNext(head);  </a:t>
            </a:r>
            <a:r>
              <a:rPr sz="1800" spc="-5" dirty="0">
                <a:latin typeface="Courier New"/>
                <a:cs typeface="Courier New"/>
              </a:rPr>
              <a:t>head </a:t>
            </a:r>
            <a:r>
              <a:rPr sz="1800" dirty="0">
                <a:latin typeface="Courier New"/>
                <a:cs typeface="Courier New"/>
              </a:rPr>
              <a:t>=</a:t>
            </a:r>
            <a:r>
              <a:rPr sz="1800" spc="-7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x;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0436" y="693892"/>
            <a:ext cx="7033259" cy="1254125"/>
            <a:chOff x="440436" y="693892"/>
            <a:chExt cx="7033259" cy="1254125"/>
          </a:xfrm>
        </p:grpSpPr>
        <p:sp>
          <p:nvSpPr>
            <p:cNvPr id="3" name="object 3"/>
            <p:cNvSpPr/>
            <p:nvPr/>
          </p:nvSpPr>
          <p:spPr>
            <a:xfrm>
              <a:off x="802550" y="693892"/>
              <a:ext cx="6670534" cy="5527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0436" y="1118616"/>
              <a:ext cx="1967483" cy="8290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92808" y="1118616"/>
              <a:ext cx="839724" cy="8290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60" dirty="0"/>
              <a:t>Deleting </a:t>
            </a:r>
            <a:r>
              <a:rPr spc="20" dirty="0"/>
              <a:t>an </a:t>
            </a:r>
            <a:r>
              <a:rPr spc="-5" dirty="0"/>
              <a:t>Element </a:t>
            </a:r>
            <a:r>
              <a:rPr spc="80" dirty="0"/>
              <a:t>at </a:t>
            </a:r>
            <a:r>
              <a:rPr spc="75" dirty="0"/>
              <a:t>the  </a:t>
            </a:r>
            <a:r>
              <a:rPr spc="35" dirty="0"/>
              <a:t>Head</a:t>
            </a:r>
            <a:r>
              <a:rPr spc="114" dirty="0"/>
              <a:t> </a:t>
            </a:r>
            <a:r>
              <a:rPr spc="-70" dirty="0"/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9925" y="1945630"/>
            <a:ext cx="2448560" cy="1059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Times New Roman"/>
                <a:cs typeface="Times New Roman"/>
              </a:rPr>
              <a:t>Before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deletion: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Times New Roman"/>
              <a:cs typeface="Times New Roman"/>
            </a:endParaRPr>
          </a:p>
          <a:p>
            <a:pPr marL="680720">
              <a:lnSpc>
                <a:spcPct val="100000"/>
              </a:lnSpc>
              <a:spcBef>
                <a:spcPts val="5"/>
              </a:spcBef>
            </a:pPr>
            <a:r>
              <a:rPr sz="2150" spc="20" dirty="0">
                <a:latin typeface="Times New Roman"/>
                <a:cs typeface="Times New Roman"/>
              </a:rPr>
              <a:t>head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768805" y="3093377"/>
            <a:ext cx="6004560" cy="2105660"/>
            <a:chOff x="1768805" y="3093377"/>
            <a:chExt cx="6004560" cy="2105660"/>
          </a:xfrm>
        </p:grpSpPr>
        <p:sp>
          <p:nvSpPr>
            <p:cNvPr id="9" name="object 9"/>
            <p:cNvSpPr/>
            <p:nvPr/>
          </p:nvSpPr>
          <p:spPr>
            <a:xfrm>
              <a:off x="1793407" y="3732410"/>
              <a:ext cx="833755" cy="415290"/>
            </a:xfrm>
            <a:custGeom>
              <a:avLst/>
              <a:gdLst/>
              <a:ahLst/>
              <a:cxnLst/>
              <a:rect l="l" t="t" r="r" b="b"/>
              <a:pathLst>
                <a:path w="833755" h="415289">
                  <a:moveTo>
                    <a:pt x="0" y="415132"/>
                  </a:moveTo>
                  <a:lnTo>
                    <a:pt x="833245" y="415132"/>
                  </a:lnTo>
                  <a:lnTo>
                    <a:pt x="833245" y="0"/>
                  </a:lnTo>
                  <a:lnTo>
                    <a:pt x="0" y="0"/>
                  </a:lnTo>
                  <a:lnTo>
                    <a:pt x="0" y="415132"/>
                  </a:lnTo>
                  <a:close/>
                </a:path>
              </a:pathLst>
            </a:custGeom>
            <a:ln w="87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5765" y="3746425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6804"/>
                  </a:lnTo>
                </a:path>
              </a:pathLst>
            </a:custGeom>
            <a:ln w="8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66887" y="3939907"/>
              <a:ext cx="86967" cy="864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93407" y="4778791"/>
              <a:ext cx="1042035" cy="415925"/>
            </a:xfrm>
            <a:custGeom>
              <a:avLst/>
              <a:gdLst/>
              <a:ahLst/>
              <a:cxnLst/>
              <a:rect l="l" t="t" r="r" b="b"/>
              <a:pathLst>
                <a:path w="1042035" h="415925">
                  <a:moveTo>
                    <a:pt x="0" y="311630"/>
                  </a:moveTo>
                  <a:lnTo>
                    <a:pt x="7763" y="353312"/>
                  </a:lnTo>
                  <a:lnTo>
                    <a:pt x="29397" y="386189"/>
                  </a:lnTo>
                  <a:lnTo>
                    <a:pt x="62420" y="407753"/>
                  </a:lnTo>
                  <a:lnTo>
                    <a:pt x="104348" y="415499"/>
                  </a:lnTo>
                  <a:lnTo>
                    <a:pt x="937328" y="415499"/>
                  </a:lnTo>
                  <a:lnTo>
                    <a:pt x="979208" y="407753"/>
                  </a:lnTo>
                  <a:lnTo>
                    <a:pt x="1012222" y="386189"/>
                  </a:lnTo>
                  <a:lnTo>
                    <a:pt x="1033867" y="353312"/>
                  </a:lnTo>
                  <a:lnTo>
                    <a:pt x="1041639" y="311630"/>
                  </a:lnTo>
                  <a:lnTo>
                    <a:pt x="1041639" y="103906"/>
                  </a:lnTo>
                  <a:lnTo>
                    <a:pt x="1033867" y="62090"/>
                  </a:lnTo>
                  <a:lnTo>
                    <a:pt x="1012222" y="29214"/>
                  </a:lnTo>
                  <a:lnTo>
                    <a:pt x="979208" y="7708"/>
                  </a:lnTo>
                  <a:lnTo>
                    <a:pt x="937328" y="0"/>
                  </a:lnTo>
                  <a:lnTo>
                    <a:pt x="104348" y="0"/>
                  </a:lnTo>
                  <a:lnTo>
                    <a:pt x="62420" y="7708"/>
                  </a:lnTo>
                  <a:lnTo>
                    <a:pt x="29397" y="29214"/>
                  </a:lnTo>
                  <a:lnTo>
                    <a:pt x="7763" y="62090"/>
                  </a:lnTo>
                  <a:lnTo>
                    <a:pt x="0" y="103906"/>
                  </a:lnTo>
                  <a:lnTo>
                    <a:pt x="0" y="311630"/>
                  </a:lnTo>
                  <a:close/>
                </a:path>
              </a:pathLst>
            </a:custGeom>
            <a:ln w="87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31962" y="4640409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322" y="0"/>
                  </a:moveTo>
                  <a:lnTo>
                    <a:pt x="52028" y="34879"/>
                  </a:lnTo>
                  <a:lnTo>
                    <a:pt x="0" y="26159"/>
                  </a:lnTo>
                  <a:lnTo>
                    <a:pt x="78233" y="130040"/>
                  </a:lnTo>
                  <a:lnTo>
                    <a:pt x="953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07396" y="3945467"/>
              <a:ext cx="208915" cy="822325"/>
            </a:xfrm>
            <a:custGeom>
              <a:avLst/>
              <a:gdLst/>
              <a:ahLst/>
              <a:cxnLst/>
              <a:rect l="l" t="t" r="r" b="b"/>
              <a:pathLst>
                <a:path w="208914" h="822325">
                  <a:moveTo>
                    <a:pt x="0" y="0"/>
                  </a:moveTo>
                  <a:lnTo>
                    <a:pt x="208368" y="821823"/>
                  </a:lnTo>
                </a:path>
              </a:pathLst>
            </a:custGeom>
            <a:ln w="87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27044" y="3896686"/>
              <a:ext cx="86841" cy="864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68999" y="3887966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5824" y="51940"/>
                  </a:lnTo>
                  <a:lnTo>
                    <a:pt x="0" y="103754"/>
                  </a:lnTo>
                  <a:lnTo>
                    <a:pt x="121400" y="51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32614" y="3945467"/>
              <a:ext cx="955040" cy="0"/>
            </a:xfrm>
            <a:custGeom>
              <a:avLst/>
              <a:gdLst/>
              <a:ahLst/>
              <a:cxnLst/>
              <a:rect l="l" t="t" r="r" b="b"/>
              <a:pathLst>
                <a:path w="955039">
                  <a:moveTo>
                    <a:pt x="0" y="0"/>
                  </a:moveTo>
                  <a:lnTo>
                    <a:pt x="954747" y="0"/>
                  </a:lnTo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90400" y="3732410"/>
              <a:ext cx="833119" cy="415290"/>
            </a:xfrm>
            <a:custGeom>
              <a:avLst/>
              <a:gdLst/>
              <a:ahLst/>
              <a:cxnLst/>
              <a:rect l="l" t="t" r="r" b="b"/>
              <a:pathLst>
                <a:path w="833120" h="415289">
                  <a:moveTo>
                    <a:pt x="0" y="415132"/>
                  </a:moveTo>
                  <a:lnTo>
                    <a:pt x="832928" y="415132"/>
                  </a:lnTo>
                  <a:lnTo>
                    <a:pt x="832928" y="0"/>
                  </a:lnTo>
                  <a:lnTo>
                    <a:pt x="0" y="0"/>
                  </a:lnTo>
                  <a:lnTo>
                    <a:pt x="0" y="415132"/>
                  </a:lnTo>
                  <a:close/>
                </a:path>
              </a:pathLst>
            </a:custGeom>
            <a:ln w="87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21188" y="3738084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6425"/>
                  </a:lnTo>
                </a:path>
              </a:pathLst>
            </a:custGeom>
            <a:ln w="8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90400" y="4770450"/>
              <a:ext cx="1041400" cy="415290"/>
            </a:xfrm>
            <a:custGeom>
              <a:avLst/>
              <a:gdLst/>
              <a:ahLst/>
              <a:cxnLst/>
              <a:rect l="l" t="t" r="r" b="b"/>
              <a:pathLst>
                <a:path w="1041400" h="415289">
                  <a:moveTo>
                    <a:pt x="0" y="311264"/>
                  </a:moveTo>
                  <a:lnTo>
                    <a:pt x="7714" y="353074"/>
                  </a:lnTo>
                  <a:lnTo>
                    <a:pt x="29242" y="385936"/>
                  </a:lnTo>
                  <a:lnTo>
                    <a:pt x="62163" y="407430"/>
                  </a:lnTo>
                  <a:lnTo>
                    <a:pt x="104057" y="415132"/>
                  </a:lnTo>
                  <a:lnTo>
                    <a:pt x="937277" y="415132"/>
                  </a:lnTo>
                  <a:lnTo>
                    <a:pt x="979171" y="407430"/>
                  </a:lnTo>
                  <a:lnTo>
                    <a:pt x="1012092" y="385936"/>
                  </a:lnTo>
                  <a:lnTo>
                    <a:pt x="1033621" y="353074"/>
                  </a:lnTo>
                  <a:lnTo>
                    <a:pt x="1041335" y="311264"/>
                  </a:lnTo>
                  <a:lnTo>
                    <a:pt x="1041335" y="103539"/>
                  </a:lnTo>
                  <a:lnTo>
                    <a:pt x="1033621" y="61914"/>
                  </a:lnTo>
                  <a:lnTo>
                    <a:pt x="1012092" y="29150"/>
                  </a:lnTo>
                  <a:lnTo>
                    <a:pt x="979171" y="7695"/>
                  </a:lnTo>
                  <a:lnTo>
                    <a:pt x="937277" y="0"/>
                  </a:lnTo>
                  <a:lnTo>
                    <a:pt x="104057" y="0"/>
                  </a:lnTo>
                  <a:lnTo>
                    <a:pt x="62163" y="7695"/>
                  </a:lnTo>
                  <a:lnTo>
                    <a:pt x="29242" y="29150"/>
                  </a:lnTo>
                  <a:lnTo>
                    <a:pt x="7714" y="61914"/>
                  </a:lnTo>
                  <a:lnTo>
                    <a:pt x="0" y="103539"/>
                  </a:lnTo>
                  <a:lnTo>
                    <a:pt x="0" y="311264"/>
                  </a:lnTo>
                  <a:close/>
                </a:path>
              </a:pathLst>
            </a:custGeom>
            <a:ln w="87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63956" y="3939907"/>
              <a:ext cx="86841" cy="8644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28777" y="4640409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575" y="0"/>
                  </a:moveTo>
                  <a:lnTo>
                    <a:pt x="52281" y="34879"/>
                  </a:lnTo>
                  <a:lnTo>
                    <a:pt x="0" y="26159"/>
                  </a:lnTo>
                  <a:lnTo>
                    <a:pt x="78106" y="130040"/>
                  </a:lnTo>
                  <a:lnTo>
                    <a:pt x="955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04085" y="3945467"/>
              <a:ext cx="208915" cy="822325"/>
            </a:xfrm>
            <a:custGeom>
              <a:avLst/>
              <a:gdLst/>
              <a:ahLst/>
              <a:cxnLst/>
              <a:rect l="l" t="t" r="r" b="b"/>
              <a:pathLst>
                <a:path w="208914" h="822325">
                  <a:moveTo>
                    <a:pt x="0" y="0"/>
                  </a:moveTo>
                  <a:lnTo>
                    <a:pt x="208368" y="821823"/>
                  </a:lnTo>
                </a:path>
              </a:pathLst>
            </a:custGeom>
            <a:ln w="87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23986" y="3896686"/>
              <a:ext cx="86588" cy="8644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735426" y="3887966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6204" y="51940"/>
                  </a:lnTo>
                  <a:lnTo>
                    <a:pt x="0" y="103754"/>
                  </a:lnTo>
                  <a:lnTo>
                    <a:pt x="121527" y="51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29556" y="3945467"/>
              <a:ext cx="824230" cy="0"/>
            </a:xfrm>
            <a:custGeom>
              <a:avLst/>
              <a:gdLst/>
              <a:ahLst/>
              <a:cxnLst/>
              <a:rect l="l" t="t" r="r" b="b"/>
              <a:pathLst>
                <a:path w="824229">
                  <a:moveTo>
                    <a:pt x="0" y="0"/>
                  </a:moveTo>
                  <a:lnTo>
                    <a:pt x="824232" y="0"/>
                  </a:lnTo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48218" y="3732410"/>
              <a:ext cx="833755" cy="415290"/>
            </a:xfrm>
            <a:custGeom>
              <a:avLst/>
              <a:gdLst/>
              <a:ahLst/>
              <a:cxnLst/>
              <a:rect l="l" t="t" r="r" b="b"/>
              <a:pathLst>
                <a:path w="833754" h="415289">
                  <a:moveTo>
                    <a:pt x="0" y="415132"/>
                  </a:moveTo>
                  <a:lnTo>
                    <a:pt x="833245" y="415132"/>
                  </a:lnTo>
                  <a:lnTo>
                    <a:pt x="833245" y="0"/>
                  </a:lnTo>
                  <a:lnTo>
                    <a:pt x="0" y="0"/>
                  </a:lnTo>
                  <a:lnTo>
                    <a:pt x="0" y="415132"/>
                  </a:lnTo>
                  <a:close/>
                </a:path>
              </a:pathLst>
            </a:custGeom>
            <a:ln w="87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79386" y="3738084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6425"/>
                  </a:lnTo>
                </a:path>
              </a:pathLst>
            </a:custGeom>
            <a:ln w="8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56953" y="4770450"/>
              <a:ext cx="1042035" cy="415290"/>
            </a:xfrm>
            <a:custGeom>
              <a:avLst/>
              <a:gdLst/>
              <a:ahLst/>
              <a:cxnLst/>
              <a:rect l="l" t="t" r="r" b="b"/>
              <a:pathLst>
                <a:path w="1042035" h="415289">
                  <a:moveTo>
                    <a:pt x="0" y="311264"/>
                  </a:moveTo>
                  <a:lnTo>
                    <a:pt x="7753" y="353074"/>
                  </a:lnTo>
                  <a:lnTo>
                    <a:pt x="29369" y="385936"/>
                  </a:lnTo>
                  <a:lnTo>
                    <a:pt x="62377" y="407430"/>
                  </a:lnTo>
                  <a:lnTo>
                    <a:pt x="104310" y="415132"/>
                  </a:lnTo>
                  <a:lnTo>
                    <a:pt x="937277" y="415132"/>
                  </a:lnTo>
                  <a:lnTo>
                    <a:pt x="979210" y="407430"/>
                  </a:lnTo>
                  <a:lnTo>
                    <a:pt x="1012219" y="385936"/>
                  </a:lnTo>
                  <a:lnTo>
                    <a:pt x="1033834" y="353074"/>
                  </a:lnTo>
                  <a:lnTo>
                    <a:pt x="1041588" y="311264"/>
                  </a:lnTo>
                  <a:lnTo>
                    <a:pt x="1041588" y="103539"/>
                  </a:lnTo>
                  <a:lnTo>
                    <a:pt x="1033834" y="61914"/>
                  </a:lnTo>
                  <a:lnTo>
                    <a:pt x="1012219" y="29150"/>
                  </a:lnTo>
                  <a:lnTo>
                    <a:pt x="979210" y="7695"/>
                  </a:lnTo>
                  <a:lnTo>
                    <a:pt x="937277" y="0"/>
                  </a:lnTo>
                  <a:lnTo>
                    <a:pt x="104310" y="0"/>
                  </a:lnTo>
                  <a:lnTo>
                    <a:pt x="62377" y="7695"/>
                  </a:lnTo>
                  <a:lnTo>
                    <a:pt x="29369" y="29150"/>
                  </a:lnTo>
                  <a:lnTo>
                    <a:pt x="7753" y="61914"/>
                  </a:lnTo>
                  <a:lnTo>
                    <a:pt x="0" y="103539"/>
                  </a:lnTo>
                  <a:lnTo>
                    <a:pt x="0" y="311264"/>
                  </a:lnTo>
                  <a:close/>
                </a:path>
              </a:pathLst>
            </a:custGeom>
            <a:ln w="87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030762" y="3939907"/>
              <a:ext cx="86588" cy="8644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195583" y="4640409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322" y="0"/>
                  </a:moveTo>
                  <a:lnTo>
                    <a:pt x="52028" y="34879"/>
                  </a:lnTo>
                  <a:lnTo>
                    <a:pt x="0" y="26159"/>
                  </a:lnTo>
                  <a:lnTo>
                    <a:pt x="78106" y="130040"/>
                  </a:lnTo>
                  <a:lnTo>
                    <a:pt x="953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070892" y="3945467"/>
              <a:ext cx="208915" cy="822325"/>
            </a:xfrm>
            <a:custGeom>
              <a:avLst/>
              <a:gdLst/>
              <a:ahLst/>
              <a:cxnLst/>
              <a:rect l="l" t="t" r="r" b="b"/>
              <a:pathLst>
                <a:path w="208914" h="822325">
                  <a:moveTo>
                    <a:pt x="0" y="0"/>
                  </a:moveTo>
                  <a:lnTo>
                    <a:pt x="208494" y="821823"/>
                  </a:lnTo>
                </a:path>
              </a:pathLst>
            </a:custGeom>
            <a:ln w="87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81805" y="3896686"/>
              <a:ext cx="86841" cy="8644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193498" y="3887966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6204" y="51940"/>
                  </a:lnTo>
                  <a:lnTo>
                    <a:pt x="0" y="103754"/>
                  </a:lnTo>
                  <a:lnTo>
                    <a:pt x="121527" y="51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87375" y="3945467"/>
              <a:ext cx="824865" cy="0"/>
            </a:xfrm>
            <a:custGeom>
              <a:avLst/>
              <a:gdLst/>
              <a:ahLst/>
              <a:cxnLst/>
              <a:rect l="l" t="t" r="r" b="b"/>
              <a:pathLst>
                <a:path w="824864">
                  <a:moveTo>
                    <a:pt x="0" y="0"/>
                  </a:moveTo>
                  <a:lnTo>
                    <a:pt x="824611" y="0"/>
                  </a:lnTo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15025" y="3732410"/>
              <a:ext cx="824865" cy="415290"/>
            </a:xfrm>
            <a:custGeom>
              <a:avLst/>
              <a:gdLst/>
              <a:ahLst/>
              <a:cxnLst/>
              <a:rect l="l" t="t" r="r" b="b"/>
              <a:pathLst>
                <a:path w="824865" h="415289">
                  <a:moveTo>
                    <a:pt x="0" y="415132"/>
                  </a:moveTo>
                  <a:lnTo>
                    <a:pt x="824523" y="415132"/>
                  </a:lnTo>
                  <a:lnTo>
                    <a:pt x="824523" y="0"/>
                  </a:lnTo>
                  <a:lnTo>
                    <a:pt x="0" y="0"/>
                  </a:lnTo>
                  <a:lnTo>
                    <a:pt x="0" y="415132"/>
                  </a:lnTo>
                  <a:close/>
                </a:path>
              </a:pathLst>
            </a:custGeom>
            <a:ln w="87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737079" y="3738084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6425"/>
                  </a:lnTo>
                </a:path>
              </a:pathLst>
            </a:custGeom>
            <a:ln w="8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15025" y="4770450"/>
              <a:ext cx="1041400" cy="415290"/>
            </a:xfrm>
            <a:custGeom>
              <a:avLst/>
              <a:gdLst/>
              <a:ahLst/>
              <a:cxnLst/>
              <a:rect l="l" t="t" r="r" b="b"/>
              <a:pathLst>
                <a:path w="1041400" h="415289">
                  <a:moveTo>
                    <a:pt x="0" y="311264"/>
                  </a:moveTo>
                  <a:lnTo>
                    <a:pt x="7714" y="353074"/>
                  </a:lnTo>
                  <a:lnTo>
                    <a:pt x="29242" y="385936"/>
                  </a:lnTo>
                  <a:lnTo>
                    <a:pt x="62163" y="407430"/>
                  </a:lnTo>
                  <a:lnTo>
                    <a:pt x="104057" y="415132"/>
                  </a:lnTo>
                  <a:lnTo>
                    <a:pt x="937277" y="415132"/>
                  </a:lnTo>
                  <a:lnTo>
                    <a:pt x="979171" y="407430"/>
                  </a:lnTo>
                  <a:lnTo>
                    <a:pt x="1012092" y="385936"/>
                  </a:lnTo>
                  <a:lnTo>
                    <a:pt x="1033621" y="353074"/>
                  </a:lnTo>
                  <a:lnTo>
                    <a:pt x="1041335" y="311264"/>
                  </a:lnTo>
                  <a:lnTo>
                    <a:pt x="1041335" y="103539"/>
                  </a:lnTo>
                  <a:lnTo>
                    <a:pt x="1033621" y="61914"/>
                  </a:lnTo>
                  <a:lnTo>
                    <a:pt x="1012092" y="29150"/>
                  </a:lnTo>
                  <a:lnTo>
                    <a:pt x="979171" y="7695"/>
                  </a:lnTo>
                  <a:lnTo>
                    <a:pt x="937277" y="0"/>
                  </a:lnTo>
                  <a:lnTo>
                    <a:pt x="104057" y="0"/>
                  </a:lnTo>
                  <a:lnTo>
                    <a:pt x="62163" y="7695"/>
                  </a:lnTo>
                  <a:lnTo>
                    <a:pt x="29242" y="29150"/>
                  </a:lnTo>
                  <a:lnTo>
                    <a:pt x="7714" y="61914"/>
                  </a:lnTo>
                  <a:lnTo>
                    <a:pt x="0" y="103539"/>
                  </a:lnTo>
                  <a:lnTo>
                    <a:pt x="0" y="311264"/>
                  </a:lnTo>
                  <a:close/>
                </a:path>
              </a:pathLst>
            </a:custGeom>
            <a:ln w="87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88581" y="3939907"/>
              <a:ext cx="86841" cy="8644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53655" y="4640409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4" h="130175">
                  <a:moveTo>
                    <a:pt x="95322" y="0"/>
                  </a:moveTo>
                  <a:lnTo>
                    <a:pt x="52028" y="34879"/>
                  </a:lnTo>
                  <a:lnTo>
                    <a:pt x="0" y="26159"/>
                  </a:lnTo>
                  <a:lnTo>
                    <a:pt x="77853" y="130040"/>
                  </a:lnTo>
                  <a:lnTo>
                    <a:pt x="953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529090" y="3945467"/>
              <a:ext cx="208279" cy="822325"/>
            </a:xfrm>
            <a:custGeom>
              <a:avLst/>
              <a:gdLst/>
              <a:ahLst/>
              <a:cxnLst/>
              <a:rect l="l" t="t" r="r" b="b"/>
              <a:pathLst>
                <a:path w="208279" h="822325">
                  <a:moveTo>
                    <a:pt x="0" y="0"/>
                  </a:moveTo>
                  <a:lnTo>
                    <a:pt x="207988" y="821823"/>
                  </a:lnTo>
                </a:path>
              </a:pathLst>
            </a:custGeom>
            <a:ln w="87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39877" y="3896686"/>
              <a:ext cx="86967" cy="8644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651697" y="3887966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5824" y="51940"/>
                  </a:lnTo>
                  <a:lnTo>
                    <a:pt x="0" y="103754"/>
                  </a:lnTo>
                  <a:lnTo>
                    <a:pt x="121400" y="51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945447" y="3945467"/>
              <a:ext cx="824865" cy="0"/>
            </a:xfrm>
            <a:custGeom>
              <a:avLst/>
              <a:gdLst/>
              <a:ahLst/>
              <a:cxnLst/>
              <a:rect l="l" t="t" r="r" b="b"/>
              <a:pathLst>
                <a:path w="824865">
                  <a:moveTo>
                    <a:pt x="0" y="0"/>
                  </a:moveTo>
                  <a:lnTo>
                    <a:pt x="824611" y="0"/>
                  </a:lnTo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89034" y="3585295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322" y="0"/>
                  </a:moveTo>
                  <a:lnTo>
                    <a:pt x="60763" y="43220"/>
                  </a:lnTo>
                  <a:lnTo>
                    <a:pt x="0" y="34627"/>
                  </a:lnTo>
                  <a:lnTo>
                    <a:pt x="86588" y="129788"/>
                  </a:lnTo>
                  <a:lnTo>
                    <a:pt x="953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73165" y="3097737"/>
              <a:ext cx="208279" cy="614680"/>
            </a:xfrm>
            <a:custGeom>
              <a:avLst/>
              <a:gdLst/>
              <a:ahLst/>
              <a:cxnLst/>
              <a:rect l="l" t="t" r="r" b="b"/>
              <a:pathLst>
                <a:path w="208280" h="614679">
                  <a:moveTo>
                    <a:pt x="0" y="0"/>
                  </a:moveTo>
                  <a:lnTo>
                    <a:pt x="208026" y="614187"/>
                  </a:lnTo>
                </a:path>
              </a:pathLst>
            </a:custGeom>
            <a:ln w="87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236871" y="3494874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spc="-5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20767" y="3477435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spc="-5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78840" y="3477435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spc="-5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7852543" y="3750786"/>
            <a:ext cx="226060" cy="311785"/>
            <a:chOff x="7852543" y="3750786"/>
            <a:chExt cx="226060" cy="311785"/>
          </a:xfrm>
        </p:grpSpPr>
        <p:sp>
          <p:nvSpPr>
            <p:cNvPr id="51" name="object 51"/>
            <p:cNvSpPr/>
            <p:nvPr/>
          </p:nvSpPr>
          <p:spPr>
            <a:xfrm>
              <a:off x="7852543" y="3820168"/>
              <a:ext cx="216829" cy="21609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65381" y="3755145"/>
              <a:ext cx="208915" cy="303530"/>
            </a:xfrm>
            <a:custGeom>
              <a:avLst/>
              <a:gdLst/>
              <a:ahLst/>
              <a:cxnLst/>
              <a:rect l="l" t="t" r="r" b="b"/>
              <a:pathLst>
                <a:path w="208915" h="303529">
                  <a:moveTo>
                    <a:pt x="208368" y="0"/>
                  </a:moveTo>
                  <a:lnTo>
                    <a:pt x="0" y="302923"/>
                  </a:lnTo>
                </a:path>
              </a:pathLst>
            </a:custGeom>
            <a:ln w="87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2648537" y="3468841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spc="-5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16922" y="4289009"/>
            <a:ext cx="2984500" cy="80073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1678939" algn="l"/>
              </a:tabLst>
            </a:pPr>
            <a:r>
              <a:rPr sz="2150" spc="15" dirty="0">
                <a:latin typeface="Times New Roman"/>
                <a:cs typeface="Times New Roman"/>
              </a:rPr>
              <a:t>element	element</a:t>
            </a:r>
            <a:endParaRPr sz="2150">
              <a:latin typeface="Times New Roman"/>
              <a:cs typeface="Times New Roman"/>
            </a:endParaRPr>
          </a:p>
          <a:p>
            <a:pPr marL="819785">
              <a:lnSpc>
                <a:spcPct val="100000"/>
              </a:lnSpc>
              <a:spcBef>
                <a:spcPts val="630"/>
              </a:spcBef>
              <a:tabLst>
                <a:tab pos="2416175" algn="l"/>
              </a:tabLst>
            </a:pPr>
            <a:r>
              <a:rPr sz="1800" spc="20" dirty="0">
                <a:latin typeface="Times New Roman"/>
                <a:cs typeface="Times New Roman"/>
              </a:rPr>
              <a:t>Ba</a:t>
            </a:r>
            <a:r>
              <a:rPr sz="1800" spc="-20" dirty="0">
                <a:latin typeface="Times New Roman"/>
                <a:cs typeface="Times New Roman"/>
              </a:rPr>
              <a:t>l</a:t>
            </a:r>
            <a:r>
              <a:rPr sz="1800" spc="40" dirty="0">
                <a:latin typeface="Times New Roman"/>
                <a:cs typeface="Times New Roman"/>
              </a:rPr>
              <a:t>t</a:t>
            </a:r>
            <a:r>
              <a:rPr sz="1800" spc="-25" dirty="0">
                <a:latin typeface="Times New Roman"/>
                <a:cs typeface="Times New Roman"/>
              </a:rPr>
              <a:t>i</a:t>
            </a:r>
            <a:r>
              <a:rPr sz="1800" spc="30" dirty="0">
                <a:latin typeface="Times New Roman"/>
                <a:cs typeface="Times New Roman"/>
              </a:rPr>
              <a:t>m</a:t>
            </a:r>
            <a:r>
              <a:rPr sz="1800" spc="-15" dirty="0">
                <a:latin typeface="Times New Roman"/>
                <a:cs typeface="Times New Roman"/>
              </a:rPr>
              <a:t>o</a:t>
            </a:r>
            <a:r>
              <a:rPr sz="1800" spc="15" dirty="0">
                <a:latin typeface="Times New Roman"/>
                <a:cs typeface="Times New Roman"/>
              </a:rPr>
              <a:t>re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2700" spc="37" baseline="1543" dirty="0">
                <a:latin typeface="Times New Roman"/>
                <a:cs typeface="Times New Roman"/>
              </a:rPr>
              <a:t>R</a:t>
            </a:r>
            <a:r>
              <a:rPr sz="2700" spc="-22" baseline="1543" dirty="0">
                <a:latin typeface="Times New Roman"/>
                <a:cs typeface="Times New Roman"/>
              </a:rPr>
              <a:t>o</a:t>
            </a:r>
            <a:r>
              <a:rPr sz="2700" spc="37" baseline="1543" dirty="0">
                <a:latin typeface="Times New Roman"/>
                <a:cs typeface="Times New Roman"/>
              </a:rPr>
              <a:t>me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76107" y="4243376"/>
            <a:ext cx="1361440" cy="820419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150" spc="15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715645">
              <a:lnSpc>
                <a:spcPct val="100000"/>
              </a:lnSpc>
              <a:spcBef>
                <a:spcPts val="705"/>
              </a:spcBef>
            </a:pPr>
            <a:r>
              <a:rPr sz="1800" spc="20" dirty="0">
                <a:latin typeface="Times New Roman"/>
                <a:cs typeface="Times New Roman"/>
              </a:rPr>
              <a:t>Sea</a:t>
            </a:r>
            <a:r>
              <a:rPr sz="1800" spc="-20" dirty="0">
                <a:latin typeface="Times New Roman"/>
                <a:cs typeface="Times New Roman"/>
              </a:rPr>
              <a:t>t</a:t>
            </a:r>
            <a:r>
              <a:rPr sz="1800" spc="40" dirty="0">
                <a:latin typeface="Times New Roman"/>
                <a:cs typeface="Times New Roman"/>
              </a:rPr>
              <a:t>t</a:t>
            </a:r>
            <a:r>
              <a:rPr sz="1800" spc="-25" dirty="0">
                <a:latin typeface="Times New Roman"/>
                <a:cs typeface="Times New Roman"/>
              </a:rPr>
              <a:t>l</a:t>
            </a:r>
            <a:r>
              <a:rPr sz="1800" spc="15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68739" y="4156459"/>
            <a:ext cx="1443990" cy="932815"/>
          </a:xfrm>
          <a:prstGeom prst="rect">
            <a:avLst/>
          </a:prstGeom>
        </p:spPr>
        <p:txBody>
          <a:bodyPr vert="horz" wrap="square" lIns="0" tIns="175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sz="2150" spc="15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680720">
              <a:lnSpc>
                <a:spcPct val="100000"/>
              </a:lnSpc>
              <a:spcBef>
                <a:spcPts val="1110"/>
              </a:spcBef>
            </a:pPr>
            <a:r>
              <a:rPr sz="1800" spc="10" dirty="0">
                <a:latin typeface="Times New Roman"/>
                <a:cs typeface="Times New Roman"/>
              </a:rPr>
              <a:t>Toronto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580059"/>
            <a:ext cx="381000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Remove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the node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from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b="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list: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91548" y="2347435"/>
            <a:ext cx="1050290" cy="1471930"/>
            <a:chOff x="1791548" y="2347435"/>
            <a:chExt cx="1050290" cy="1471930"/>
          </a:xfrm>
        </p:grpSpPr>
        <p:sp>
          <p:nvSpPr>
            <p:cNvPr id="4" name="object 4"/>
            <p:cNvSpPr/>
            <p:nvPr/>
          </p:nvSpPr>
          <p:spPr>
            <a:xfrm>
              <a:off x="1795902" y="2351789"/>
              <a:ext cx="833119" cy="415925"/>
            </a:xfrm>
            <a:custGeom>
              <a:avLst/>
              <a:gdLst/>
              <a:ahLst/>
              <a:cxnLst/>
              <a:rect l="l" t="t" r="r" b="b"/>
              <a:pathLst>
                <a:path w="833119" h="415925">
                  <a:moveTo>
                    <a:pt x="0" y="415732"/>
                  </a:moveTo>
                  <a:lnTo>
                    <a:pt x="832734" y="415732"/>
                  </a:lnTo>
                  <a:lnTo>
                    <a:pt x="832734" y="0"/>
                  </a:lnTo>
                  <a:lnTo>
                    <a:pt x="0" y="0"/>
                  </a:lnTo>
                  <a:lnTo>
                    <a:pt x="0" y="415732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18000" y="2366056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7025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69275" y="2568116"/>
              <a:ext cx="86914" cy="864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5902" y="3399605"/>
              <a:ext cx="1041400" cy="415925"/>
            </a:xfrm>
            <a:custGeom>
              <a:avLst/>
              <a:gdLst/>
              <a:ahLst/>
              <a:cxnLst/>
              <a:rect l="l" t="t" r="r" b="b"/>
              <a:pathLst>
                <a:path w="1041400" h="415925">
                  <a:moveTo>
                    <a:pt x="0" y="311619"/>
                  </a:moveTo>
                  <a:lnTo>
                    <a:pt x="7758" y="353365"/>
                  </a:lnTo>
                  <a:lnTo>
                    <a:pt x="29379" y="386190"/>
                  </a:lnTo>
                  <a:lnTo>
                    <a:pt x="62382" y="407667"/>
                  </a:lnTo>
                  <a:lnTo>
                    <a:pt x="104284" y="415365"/>
                  </a:lnTo>
                  <a:lnTo>
                    <a:pt x="936753" y="415365"/>
                  </a:lnTo>
                  <a:lnTo>
                    <a:pt x="978608" y="407667"/>
                  </a:lnTo>
                  <a:lnTo>
                    <a:pt x="1011602" y="386190"/>
                  </a:lnTo>
                  <a:lnTo>
                    <a:pt x="1033234" y="353365"/>
                  </a:lnTo>
                  <a:lnTo>
                    <a:pt x="1041000" y="311619"/>
                  </a:lnTo>
                  <a:lnTo>
                    <a:pt x="1041000" y="103873"/>
                  </a:lnTo>
                  <a:lnTo>
                    <a:pt x="1033234" y="62053"/>
                  </a:lnTo>
                  <a:lnTo>
                    <a:pt x="1011602" y="29190"/>
                  </a:lnTo>
                  <a:lnTo>
                    <a:pt x="978608" y="7700"/>
                  </a:lnTo>
                  <a:lnTo>
                    <a:pt x="936753" y="0"/>
                  </a:lnTo>
                  <a:lnTo>
                    <a:pt x="104284" y="0"/>
                  </a:lnTo>
                  <a:lnTo>
                    <a:pt x="62382" y="7700"/>
                  </a:lnTo>
                  <a:lnTo>
                    <a:pt x="29379" y="29190"/>
                  </a:lnTo>
                  <a:lnTo>
                    <a:pt x="7758" y="62053"/>
                  </a:lnTo>
                  <a:lnTo>
                    <a:pt x="0" y="103873"/>
                  </a:lnTo>
                  <a:lnTo>
                    <a:pt x="0" y="31161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34248" y="3269574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264" y="0"/>
                  </a:moveTo>
                  <a:lnTo>
                    <a:pt x="51996" y="34624"/>
                  </a:lnTo>
                  <a:lnTo>
                    <a:pt x="0" y="25905"/>
                  </a:lnTo>
                  <a:lnTo>
                    <a:pt x="78185" y="130030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09760" y="2573802"/>
              <a:ext cx="208279" cy="822960"/>
            </a:xfrm>
            <a:custGeom>
              <a:avLst/>
              <a:gdLst/>
              <a:ahLst/>
              <a:cxnLst/>
              <a:rect l="l" t="t" r="r" b="b"/>
              <a:pathLst>
                <a:path w="208280" h="822960">
                  <a:moveTo>
                    <a:pt x="0" y="0"/>
                  </a:moveTo>
                  <a:lnTo>
                    <a:pt x="208240" y="822643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87561" y="1720895"/>
            <a:ext cx="4384675" cy="2098675"/>
            <a:chOff x="3387561" y="1720895"/>
            <a:chExt cx="4384675" cy="2098675"/>
          </a:xfrm>
        </p:grpSpPr>
        <p:sp>
          <p:nvSpPr>
            <p:cNvPr id="11" name="object 11"/>
            <p:cNvSpPr/>
            <p:nvPr/>
          </p:nvSpPr>
          <p:spPr>
            <a:xfrm>
              <a:off x="3391916" y="2351789"/>
              <a:ext cx="832485" cy="415925"/>
            </a:xfrm>
            <a:custGeom>
              <a:avLst/>
              <a:gdLst/>
              <a:ahLst/>
              <a:cxnLst/>
              <a:rect l="l" t="t" r="r" b="b"/>
              <a:pathLst>
                <a:path w="832485" h="415925">
                  <a:moveTo>
                    <a:pt x="0" y="415732"/>
                  </a:moveTo>
                  <a:lnTo>
                    <a:pt x="832418" y="415732"/>
                  </a:lnTo>
                  <a:lnTo>
                    <a:pt x="832418" y="0"/>
                  </a:lnTo>
                  <a:lnTo>
                    <a:pt x="0" y="0"/>
                  </a:lnTo>
                  <a:lnTo>
                    <a:pt x="0" y="415732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22440" y="2366056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7025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65365" y="2559396"/>
              <a:ext cx="86788" cy="868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91916" y="3399605"/>
              <a:ext cx="1040765" cy="415925"/>
            </a:xfrm>
            <a:custGeom>
              <a:avLst/>
              <a:gdLst/>
              <a:ahLst/>
              <a:cxnLst/>
              <a:rect l="l" t="t" r="r" b="b"/>
              <a:pathLst>
                <a:path w="1040764" h="415925">
                  <a:moveTo>
                    <a:pt x="0" y="311619"/>
                  </a:moveTo>
                  <a:lnTo>
                    <a:pt x="7709" y="353365"/>
                  </a:lnTo>
                  <a:lnTo>
                    <a:pt x="29224" y="386190"/>
                  </a:lnTo>
                  <a:lnTo>
                    <a:pt x="62125" y="407667"/>
                  </a:lnTo>
                  <a:lnTo>
                    <a:pt x="103993" y="415365"/>
                  </a:lnTo>
                  <a:lnTo>
                    <a:pt x="936703" y="415365"/>
                  </a:lnTo>
                  <a:lnTo>
                    <a:pt x="978571" y="407667"/>
                  </a:lnTo>
                  <a:lnTo>
                    <a:pt x="1011472" y="386190"/>
                  </a:lnTo>
                  <a:lnTo>
                    <a:pt x="1032987" y="353365"/>
                  </a:lnTo>
                  <a:lnTo>
                    <a:pt x="1040697" y="311619"/>
                  </a:lnTo>
                  <a:lnTo>
                    <a:pt x="1040697" y="103873"/>
                  </a:lnTo>
                  <a:lnTo>
                    <a:pt x="1032987" y="62053"/>
                  </a:lnTo>
                  <a:lnTo>
                    <a:pt x="1011472" y="29190"/>
                  </a:lnTo>
                  <a:lnTo>
                    <a:pt x="978571" y="7700"/>
                  </a:lnTo>
                  <a:lnTo>
                    <a:pt x="936703" y="0"/>
                  </a:lnTo>
                  <a:lnTo>
                    <a:pt x="103993" y="0"/>
                  </a:lnTo>
                  <a:lnTo>
                    <a:pt x="62125" y="7700"/>
                  </a:lnTo>
                  <a:lnTo>
                    <a:pt x="29224" y="29190"/>
                  </a:lnTo>
                  <a:lnTo>
                    <a:pt x="7709" y="62053"/>
                  </a:lnTo>
                  <a:lnTo>
                    <a:pt x="0" y="103873"/>
                  </a:lnTo>
                  <a:lnTo>
                    <a:pt x="0" y="31161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30085" y="3260981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517" y="0"/>
                  </a:moveTo>
                  <a:lnTo>
                    <a:pt x="52249" y="34497"/>
                  </a:lnTo>
                  <a:lnTo>
                    <a:pt x="0" y="25778"/>
                  </a:lnTo>
                  <a:lnTo>
                    <a:pt x="78058" y="129904"/>
                  </a:lnTo>
                  <a:lnTo>
                    <a:pt x="955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5470" y="2565083"/>
              <a:ext cx="208279" cy="822960"/>
            </a:xfrm>
            <a:custGeom>
              <a:avLst/>
              <a:gdLst/>
              <a:ahLst/>
              <a:cxnLst/>
              <a:rect l="l" t="t" r="r" b="b"/>
              <a:pathLst>
                <a:path w="208279" h="822960">
                  <a:moveTo>
                    <a:pt x="0" y="0"/>
                  </a:moveTo>
                  <a:lnTo>
                    <a:pt x="208240" y="822643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5114" y="2516179"/>
              <a:ext cx="86534" cy="864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36118" y="2507460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6188" y="51936"/>
                  </a:lnTo>
                  <a:lnTo>
                    <a:pt x="0" y="103873"/>
                  </a:lnTo>
                  <a:lnTo>
                    <a:pt x="121452" y="51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30680" y="2565083"/>
              <a:ext cx="824230" cy="0"/>
            </a:xfrm>
            <a:custGeom>
              <a:avLst/>
              <a:gdLst/>
              <a:ahLst/>
              <a:cxnLst/>
              <a:rect l="l" t="t" r="r" b="b"/>
              <a:pathLst>
                <a:path w="824229">
                  <a:moveTo>
                    <a:pt x="0" y="0"/>
                  </a:moveTo>
                  <a:lnTo>
                    <a:pt x="823727" y="0"/>
                  </a:lnTo>
                </a:path>
              </a:pathLst>
            </a:custGeom>
            <a:ln w="87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48841" y="2351789"/>
              <a:ext cx="833119" cy="415925"/>
            </a:xfrm>
            <a:custGeom>
              <a:avLst/>
              <a:gdLst/>
              <a:ahLst/>
              <a:cxnLst/>
              <a:rect l="l" t="t" r="r" b="b"/>
              <a:pathLst>
                <a:path w="833120" h="415925">
                  <a:moveTo>
                    <a:pt x="0" y="415732"/>
                  </a:moveTo>
                  <a:lnTo>
                    <a:pt x="832734" y="415732"/>
                  </a:lnTo>
                  <a:lnTo>
                    <a:pt x="832734" y="0"/>
                  </a:lnTo>
                  <a:lnTo>
                    <a:pt x="0" y="0"/>
                  </a:lnTo>
                  <a:lnTo>
                    <a:pt x="0" y="415732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79745" y="2366056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7025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57570" y="3399605"/>
              <a:ext cx="1041400" cy="415925"/>
            </a:xfrm>
            <a:custGeom>
              <a:avLst/>
              <a:gdLst/>
              <a:ahLst/>
              <a:cxnLst/>
              <a:rect l="l" t="t" r="r" b="b"/>
              <a:pathLst>
                <a:path w="1041400" h="415925">
                  <a:moveTo>
                    <a:pt x="0" y="311619"/>
                  </a:moveTo>
                  <a:lnTo>
                    <a:pt x="7748" y="353365"/>
                  </a:lnTo>
                  <a:lnTo>
                    <a:pt x="29351" y="386190"/>
                  </a:lnTo>
                  <a:lnTo>
                    <a:pt x="62339" y="407667"/>
                  </a:lnTo>
                  <a:lnTo>
                    <a:pt x="104246" y="415365"/>
                  </a:lnTo>
                  <a:lnTo>
                    <a:pt x="936703" y="415365"/>
                  </a:lnTo>
                  <a:lnTo>
                    <a:pt x="978610" y="407667"/>
                  </a:lnTo>
                  <a:lnTo>
                    <a:pt x="1011599" y="386190"/>
                  </a:lnTo>
                  <a:lnTo>
                    <a:pt x="1033201" y="353365"/>
                  </a:lnTo>
                  <a:lnTo>
                    <a:pt x="1040950" y="311619"/>
                  </a:lnTo>
                  <a:lnTo>
                    <a:pt x="1040950" y="103873"/>
                  </a:lnTo>
                  <a:lnTo>
                    <a:pt x="1033201" y="62053"/>
                  </a:lnTo>
                  <a:lnTo>
                    <a:pt x="1011599" y="29190"/>
                  </a:lnTo>
                  <a:lnTo>
                    <a:pt x="978610" y="7700"/>
                  </a:lnTo>
                  <a:lnTo>
                    <a:pt x="936703" y="0"/>
                  </a:lnTo>
                  <a:lnTo>
                    <a:pt x="104246" y="0"/>
                  </a:lnTo>
                  <a:lnTo>
                    <a:pt x="62339" y="7700"/>
                  </a:lnTo>
                  <a:lnTo>
                    <a:pt x="29351" y="29190"/>
                  </a:lnTo>
                  <a:lnTo>
                    <a:pt x="7748" y="62053"/>
                  </a:lnTo>
                  <a:lnTo>
                    <a:pt x="0" y="103873"/>
                  </a:lnTo>
                  <a:lnTo>
                    <a:pt x="0" y="31161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31273" y="2559396"/>
              <a:ext cx="86534" cy="8681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95993" y="3260981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264" y="0"/>
                  </a:moveTo>
                  <a:lnTo>
                    <a:pt x="51996" y="34497"/>
                  </a:lnTo>
                  <a:lnTo>
                    <a:pt x="0" y="25778"/>
                  </a:lnTo>
                  <a:lnTo>
                    <a:pt x="78058" y="129904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71378" y="2565083"/>
              <a:ext cx="208915" cy="822960"/>
            </a:xfrm>
            <a:custGeom>
              <a:avLst/>
              <a:gdLst/>
              <a:ahLst/>
              <a:cxnLst/>
              <a:rect l="l" t="t" r="r" b="b"/>
              <a:pathLst>
                <a:path w="208914" h="822960">
                  <a:moveTo>
                    <a:pt x="0" y="0"/>
                  </a:moveTo>
                  <a:lnTo>
                    <a:pt x="208367" y="822643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82039" y="2516179"/>
              <a:ext cx="86788" cy="864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193296" y="2507460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6188" y="51936"/>
                  </a:lnTo>
                  <a:lnTo>
                    <a:pt x="0" y="103873"/>
                  </a:lnTo>
                  <a:lnTo>
                    <a:pt x="121452" y="51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87606" y="2565083"/>
              <a:ext cx="824230" cy="0"/>
            </a:xfrm>
            <a:custGeom>
              <a:avLst/>
              <a:gdLst/>
              <a:ahLst/>
              <a:cxnLst/>
              <a:rect l="l" t="t" r="r" b="b"/>
              <a:pathLst>
                <a:path w="824229">
                  <a:moveTo>
                    <a:pt x="0" y="0"/>
                  </a:moveTo>
                  <a:lnTo>
                    <a:pt x="824106" y="0"/>
                  </a:lnTo>
                </a:path>
              </a:pathLst>
            </a:custGeom>
            <a:ln w="87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14749" y="2351789"/>
              <a:ext cx="824230" cy="415925"/>
            </a:xfrm>
            <a:custGeom>
              <a:avLst/>
              <a:gdLst/>
              <a:ahLst/>
              <a:cxnLst/>
              <a:rect l="l" t="t" r="r" b="b"/>
              <a:pathLst>
                <a:path w="824229" h="415925">
                  <a:moveTo>
                    <a:pt x="0" y="415732"/>
                  </a:moveTo>
                  <a:lnTo>
                    <a:pt x="824018" y="415732"/>
                  </a:lnTo>
                  <a:lnTo>
                    <a:pt x="824018" y="0"/>
                  </a:lnTo>
                  <a:lnTo>
                    <a:pt x="0" y="0"/>
                  </a:lnTo>
                  <a:lnTo>
                    <a:pt x="0" y="415732"/>
                  </a:lnTo>
                  <a:close/>
                </a:path>
              </a:pathLst>
            </a:custGeom>
            <a:ln w="8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736543" y="2366056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0"/>
                  </a:moveTo>
                  <a:lnTo>
                    <a:pt x="0" y="407025"/>
                  </a:lnTo>
                </a:path>
              </a:pathLst>
            </a:custGeom>
            <a:ln w="8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14749" y="3399605"/>
              <a:ext cx="1040765" cy="415925"/>
            </a:xfrm>
            <a:custGeom>
              <a:avLst/>
              <a:gdLst/>
              <a:ahLst/>
              <a:cxnLst/>
              <a:rect l="l" t="t" r="r" b="b"/>
              <a:pathLst>
                <a:path w="1040765" h="415925">
                  <a:moveTo>
                    <a:pt x="0" y="311619"/>
                  </a:moveTo>
                  <a:lnTo>
                    <a:pt x="7709" y="353365"/>
                  </a:lnTo>
                  <a:lnTo>
                    <a:pt x="29224" y="386190"/>
                  </a:lnTo>
                  <a:lnTo>
                    <a:pt x="62125" y="407667"/>
                  </a:lnTo>
                  <a:lnTo>
                    <a:pt x="103993" y="415365"/>
                  </a:lnTo>
                  <a:lnTo>
                    <a:pt x="936703" y="415365"/>
                  </a:lnTo>
                  <a:lnTo>
                    <a:pt x="978571" y="407667"/>
                  </a:lnTo>
                  <a:lnTo>
                    <a:pt x="1011472" y="386190"/>
                  </a:lnTo>
                  <a:lnTo>
                    <a:pt x="1032987" y="353365"/>
                  </a:lnTo>
                  <a:lnTo>
                    <a:pt x="1040697" y="311619"/>
                  </a:lnTo>
                  <a:lnTo>
                    <a:pt x="1040697" y="103873"/>
                  </a:lnTo>
                  <a:lnTo>
                    <a:pt x="1032987" y="62053"/>
                  </a:lnTo>
                  <a:lnTo>
                    <a:pt x="1011472" y="29190"/>
                  </a:lnTo>
                  <a:lnTo>
                    <a:pt x="978571" y="7700"/>
                  </a:lnTo>
                  <a:lnTo>
                    <a:pt x="936703" y="0"/>
                  </a:lnTo>
                  <a:lnTo>
                    <a:pt x="103993" y="0"/>
                  </a:lnTo>
                  <a:lnTo>
                    <a:pt x="62125" y="7700"/>
                  </a:lnTo>
                  <a:lnTo>
                    <a:pt x="29224" y="29190"/>
                  </a:lnTo>
                  <a:lnTo>
                    <a:pt x="7709" y="62053"/>
                  </a:lnTo>
                  <a:lnTo>
                    <a:pt x="0" y="103873"/>
                  </a:lnTo>
                  <a:lnTo>
                    <a:pt x="0" y="311619"/>
                  </a:lnTo>
                  <a:close/>
                </a:path>
              </a:pathLst>
            </a:custGeom>
            <a:ln w="87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88198" y="2559396"/>
              <a:ext cx="86788" cy="8681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653171" y="3260981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4" h="130175">
                  <a:moveTo>
                    <a:pt x="95264" y="0"/>
                  </a:moveTo>
                  <a:lnTo>
                    <a:pt x="51996" y="34497"/>
                  </a:lnTo>
                  <a:lnTo>
                    <a:pt x="0" y="25778"/>
                  </a:lnTo>
                  <a:lnTo>
                    <a:pt x="77805" y="129904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28682" y="2565083"/>
              <a:ext cx="208279" cy="822960"/>
            </a:xfrm>
            <a:custGeom>
              <a:avLst/>
              <a:gdLst/>
              <a:ahLst/>
              <a:cxnLst/>
              <a:rect l="l" t="t" r="r" b="b"/>
              <a:pathLst>
                <a:path w="208279" h="822960">
                  <a:moveTo>
                    <a:pt x="0" y="0"/>
                  </a:moveTo>
                  <a:lnTo>
                    <a:pt x="207861" y="822643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939217" y="2516179"/>
              <a:ext cx="86914" cy="8643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50601" y="2507460"/>
              <a:ext cx="121920" cy="104139"/>
            </a:xfrm>
            <a:custGeom>
              <a:avLst/>
              <a:gdLst/>
              <a:ahLst/>
              <a:cxnLst/>
              <a:rect l="l" t="t" r="r" b="b"/>
              <a:pathLst>
                <a:path w="121920" h="104139">
                  <a:moveTo>
                    <a:pt x="0" y="0"/>
                  </a:moveTo>
                  <a:lnTo>
                    <a:pt x="25808" y="51936"/>
                  </a:lnTo>
                  <a:lnTo>
                    <a:pt x="0" y="103873"/>
                  </a:lnTo>
                  <a:lnTo>
                    <a:pt x="121326" y="51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944784" y="2565083"/>
              <a:ext cx="824230" cy="0"/>
            </a:xfrm>
            <a:custGeom>
              <a:avLst/>
              <a:gdLst/>
              <a:ahLst/>
              <a:cxnLst/>
              <a:rect l="l" t="t" r="r" b="b"/>
              <a:pathLst>
                <a:path w="824229">
                  <a:moveTo>
                    <a:pt x="0" y="0"/>
                  </a:moveTo>
                  <a:lnTo>
                    <a:pt x="824106" y="0"/>
                  </a:lnTo>
                </a:path>
              </a:pathLst>
            </a:custGeom>
            <a:ln w="87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22098" y="2213027"/>
              <a:ext cx="95885" cy="130175"/>
            </a:xfrm>
            <a:custGeom>
              <a:avLst/>
              <a:gdLst/>
              <a:ahLst/>
              <a:cxnLst/>
              <a:rect l="l" t="t" r="r" b="b"/>
              <a:pathLst>
                <a:path w="95885" h="130175">
                  <a:moveTo>
                    <a:pt x="95264" y="0"/>
                  </a:moveTo>
                  <a:lnTo>
                    <a:pt x="60726" y="43217"/>
                  </a:lnTo>
                  <a:lnTo>
                    <a:pt x="0" y="34877"/>
                  </a:lnTo>
                  <a:lnTo>
                    <a:pt x="86534" y="130030"/>
                  </a:lnTo>
                  <a:lnTo>
                    <a:pt x="95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406212" y="1725253"/>
              <a:ext cx="208279" cy="614680"/>
            </a:xfrm>
            <a:custGeom>
              <a:avLst/>
              <a:gdLst/>
              <a:ahLst/>
              <a:cxnLst/>
              <a:rect l="l" t="t" r="r" b="b"/>
              <a:pathLst>
                <a:path w="208279" h="614680">
                  <a:moveTo>
                    <a:pt x="0" y="0"/>
                  </a:moveTo>
                  <a:lnTo>
                    <a:pt x="207987" y="614645"/>
                  </a:lnTo>
                </a:path>
              </a:pathLst>
            </a:custGeom>
            <a:ln w="87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971464" y="1282478"/>
            <a:ext cx="55435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h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65" dirty="0">
                <a:latin typeface="Times New Roman"/>
                <a:cs typeface="Times New Roman"/>
              </a:rPr>
              <a:t>a</a:t>
            </a:r>
            <a:r>
              <a:rPr sz="2150" spc="15" dirty="0">
                <a:latin typeface="Times New Roman"/>
                <a:cs typeface="Times New Roman"/>
              </a:rPr>
              <a:t>d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37860" y="2113968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20848" y="2105248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78026" y="2105248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7851323" y="2378759"/>
            <a:ext cx="225425" cy="303530"/>
            <a:chOff x="7851323" y="2378759"/>
            <a:chExt cx="225425" cy="303530"/>
          </a:xfrm>
        </p:grpSpPr>
        <p:sp>
          <p:nvSpPr>
            <p:cNvPr id="45" name="object 45"/>
            <p:cNvSpPr/>
            <p:nvPr/>
          </p:nvSpPr>
          <p:spPr>
            <a:xfrm>
              <a:off x="7851323" y="2439415"/>
              <a:ext cx="216699" cy="2251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864155" y="2383115"/>
              <a:ext cx="208279" cy="294640"/>
            </a:xfrm>
            <a:custGeom>
              <a:avLst/>
              <a:gdLst/>
              <a:ahLst/>
              <a:cxnLst/>
              <a:rect l="l" t="t" r="r" b="b"/>
              <a:pathLst>
                <a:path w="208279" h="294639">
                  <a:moveTo>
                    <a:pt x="208240" y="0"/>
                  </a:moveTo>
                  <a:lnTo>
                    <a:pt x="0" y="294433"/>
                  </a:lnTo>
                </a:path>
              </a:pathLst>
            </a:custGeom>
            <a:ln w="87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650500" y="2087810"/>
            <a:ext cx="5016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5" dirty="0">
                <a:latin typeface="Times New Roman"/>
                <a:cs typeface="Times New Roman"/>
              </a:rPr>
              <a:t>n</a:t>
            </a:r>
            <a:r>
              <a:rPr sz="2150" dirty="0">
                <a:latin typeface="Times New Roman"/>
                <a:cs typeface="Times New Roman"/>
              </a:rPr>
              <a:t>e</a:t>
            </a:r>
            <a:r>
              <a:rPr sz="2150" spc="10" dirty="0">
                <a:latin typeface="Times New Roman"/>
                <a:cs typeface="Times New Roman"/>
              </a:rPr>
              <a:t>xt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19885" y="2908661"/>
            <a:ext cx="2983230" cy="80137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1677670" algn="l"/>
              </a:tabLst>
            </a:pPr>
            <a:r>
              <a:rPr sz="2150" spc="15" dirty="0">
                <a:latin typeface="Times New Roman"/>
                <a:cs typeface="Times New Roman"/>
              </a:rPr>
              <a:t>element	element</a:t>
            </a:r>
            <a:endParaRPr sz="2150">
              <a:latin typeface="Times New Roman"/>
              <a:cs typeface="Times New Roman"/>
            </a:endParaRPr>
          </a:p>
          <a:p>
            <a:pPr marL="819150">
              <a:lnSpc>
                <a:spcPct val="100000"/>
              </a:lnSpc>
              <a:spcBef>
                <a:spcPts val="585"/>
              </a:spcBef>
              <a:tabLst>
                <a:tab pos="2414905" algn="l"/>
              </a:tabLst>
            </a:pPr>
            <a:r>
              <a:rPr sz="1850" spc="-5" dirty="0">
                <a:latin typeface="Times New Roman"/>
                <a:cs typeface="Times New Roman"/>
              </a:rPr>
              <a:t>Ba</a:t>
            </a:r>
            <a:r>
              <a:rPr sz="1850" spc="-40" dirty="0">
                <a:latin typeface="Times New Roman"/>
                <a:cs typeface="Times New Roman"/>
              </a:rPr>
              <a:t>l</a:t>
            </a:r>
            <a:r>
              <a:rPr sz="1850" spc="25" dirty="0">
                <a:latin typeface="Times New Roman"/>
                <a:cs typeface="Times New Roman"/>
              </a:rPr>
              <a:t>t</a:t>
            </a:r>
            <a:r>
              <a:rPr sz="1850" spc="-40" dirty="0">
                <a:latin typeface="Times New Roman"/>
                <a:cs typeface="Times New Roman"/>
              </a:rPr>
              <a:t>i</a:t>
            </a:r>
            <a:r>
              <a:rPr sz="1850" spc="-10" dirty="0">
                <a:latin typeface="Times New Roman"/>
                <a:cs typeface="Times New Roman"/>
              </a:rPr>
              <a:t>m</a:t>
            </a:r>
            <a:r>
              <a:rPr sz="1850" spc="-40" dirty="0">
                <a:latin typeface="Times New Roman"/>
                <a:cs typeface="Times New Roman"/>
              </a:rPr>
              <a:t>o</a:t>
            </a:r>
            <a:r>
              <a:rPr sz="1850" spc="-5" dirty="0">
                <a:latin typeface="Times New Roman"/>
                <a:cs typeface="Times New Roman"/>
              </a:rPr>
              <a:t>re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2775" spc="-7" baseline="1501" dirty="0">
                <a:latin typeface="Times New Roman"/>
                <a:cs typeface="Times New Roman"/>
              </a:rPr>
              <a:t>R</a:t>
            </a:r>
            <a:r>
              <a:rPr sz="2775" spc="-60" baseline="1501" dirty="0">
                <a:latin typeface="Times New Roman"/>
                <a:cs typeface="Times New Roman"/>
              </a:rPr>
              <a:t>o</a:t>
            </a:r>
            <a:r>
              <a:rPr sz="2775" spc="-7" baseline="1501" dirty="0">
                <a:latin typeface="Times New Roman"/>
                <a:cs typeface="Times New Roman"/>
              </a:rPr>
              <a:t>me</a:t>
            </a:r>
            <a:endParaRPr sz="2775" baseline="1501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77134" y="2853951"/>
            <a:ext cx="1360805" cy="83883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150" spc="15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715010">
              <a:lnSpc>
                <a:spcPct val="100000"/>
              </a:lnSpc>
              <a:spcBef>
                <a:spcPts val="720"/>
              </a:spcBef>
            </a:pPr>
            <a:r>
              <a:rPr sz="1850" spc="-5" dirty="0">
                <a:latin typeface="Times New Roman"/>
                <a:cs typeface="Times New Roman"/>
              </a:rPr>
              <a:t>Sea</a:t>
            </a:r>
            <a:r>
              <a:rPr sz="1850" spc="-40" dirty="0">
                <a:latin typeface="Times New Roman"/>
                <a:cs typeface="Times New Roman"/>
              </a:rPr>
              <a:t>t</a:t>
            </a:r>
            <a:r>
              <a:rPr sz="1850" spc="25" dirty="0">
                <a:latin typeface="Times New Roman"/>
                <a:cs typeface="Times New Roman"/>
              </a:rPr>
              <a:t>t</a:t>
            </a:r>
            <a:r>
              <a:rPr sz="1850" spc="-40" dirty="0">
                <a:latin typeface="Times New Roman"/>
                <a:cs typeface="Times New Roman"/>
              </a:rPr>
              <a:t>l</a:t>
            </a:r>
            <a:r>
              <a:rPr sz="1850" spc="-5" dirty="0">
                <a:latin typeface="Times New Roman"/>
                <a:cs typeface="Times New Roman"/>
              </a:rPr>
              <a:t>e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68850" y="2795188"/>
            <a:ext cx="1443355" cy="91503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150" spc="15" dirty="0">
                <a:latin typeface="Times New Roman"/>
                <a:cs typeface="Times New Roman"/>
              </a:rPr>
              <a:t>element</a:t>
            </a:r>
            <a:endParaRPr sz="2150">
              <a:latin typeface="Times New Roman"/>
              <a:cs typeface="Times New Roman"/>
            </a:endParaRPr>
          </a:p>
          <a:p>
            <a:pPr marL="680720">
              <a:lnSpc>
                <a:spcPct val="100000"/>
              </a:lnSpc>
              <a:spcBef>
                <a:spcPts val="994"/>
              </a:spcBef>
            </a:pPr>
            <a:r>
              <a:rPr sz="1850" spc="-40" dirty="0">
                <a:latin typeface="Times New Roman"/>
                <a:cs typeface="Times New Roman"/>
              </a:rPr>
              <a:t>T</a:t>
            </a:r>
            <a:r>
              <a:rPr sz="1850" spc="25" dirty="0">
                <a:latin typeface="Times New Roman"/>
                <a:cs typeface="Times New Roman"/>
              </a:rPr>
              <a:t>o</a:t>
            </a:r>
            <a:r>
              <a:rPr sz="1850" spc="-5" dirty="0">
                <a:latin typeface="Times New Roman"/>
                <a:cs typeface="Times New Roman"/>
              </a:rPr>
              <a:t>r</a:t>
            </a:r>
            <a:r>
              <a:rPr sz="1850" spc="-40" dirty="0">
                <a:latin typeface="Times New Roman"/>
                <a:cs typeface="Times New Roman"/>
              </a:rPr>
              <a:t>on</a:t>
            </a:r>
            <a:r>
              <a:rPr sz="1850" spc="25" dirty="0">
                <a:latin typeface="Times New Roman"/>
                <a:cs typeface="Times New Roman"/>
              </a:rPr>
              <a:t>t</a:t>
            </a:r>
            <a:r>
              <a:rPr sz="1850" spc="-5" dirty="0">
                <a:latin typeface="Times New Roman"/>
                <a:cs typeface="Times New Roman"/>
              </a:rPr>
              <a:t>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58646" y="4487926"/>
            <a:ext cx="3034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head </a:t>
            </a:r>
            <a:r>
              <a:rPr sz="1800" dirty="0">
                <a:latin typeface="Courier New"/>
                <a:cs typeface="Courier New"/>
              </a:rPr>
              <a:t>=</a:t>
            </a:r>
            <a:r>
              <a:rPr sz="1800" spc="-8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head.getNext();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578418"/>
            <a:ext cx="22663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After the</a:t>
            </a:r>
            <a:r>
              <a:rPr sz="2400" b="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deletion: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36007" y="1711556"/>
            <a:ext cx="4805045" cy="2291715"/>
            <a:chOff x="1736007" y="1711556"/>
            <a:chExt cx="4805045" cy="2291715"/>
          </a:xfrm>
        </p:grpSpPr>
        <p:sp>
          <p:nvSpPr>
            <p:cNvPr id="4" name="object 4"/>
            <p:cNvSpPr/>
            <p:nvPr/>
          </p:nvSpPr>
          <p:spPr>
            <a:xfrm>
              <a:off x="1740683" y="2403440"/>
              <a:ext cx="913130" cy="455930"/>
            </a:xfrm>
            <a:custGeom>
              <a:avLst/>
              <a:gdLst/>
              <a:ahLst/>
              <a:cxnLst/>
              <a:rect l="l" t="t" r="r" b="b"/>
              <a:pathLst>
                <a:path w="913130" h="455930">
                  <a:moveTo>
                    <a:pt x="0" y="455645"/>
                  </a:moveTo>
                  <a:lnTo>
                    <a:pt x="912603" y="455645"/>
                  </a:lnTo>
                  <a:lnTo>
                    <a:pt x="912603" y="0"/>
                  </a:lnTo>
                  <a:lnTo>
                    <a:pt x="0" y="0"/>
                  </a:lnTo>
                  <a:lnTo>
                    <a:pt x="0" y="455645"/>
                  </a:lnTo>
                  <a:close/>
                </a:path>
              </a:pathLst>
            </a:custGeom>
            <a:ln w="9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12068" y="2409064"/>
              <a:ext cx="0" cy="446405"/>
            </a:xfrm>
            <a:custGeom>
              <a:avLst/>
              <a:gdLst/>
              <a:ahLst/>
              <a:cxnLst/>
              <a:rect l="l" t="t" r="r" b="b"/>
              <a:pathLst>
                <a:path h="446405">
                  <a:moveTo>
                    <a:pt x="0" y="0"/>
                  </a:moveTo>
                  <a:lnTo>
                    <a:pt x="0" y="446221"/>
                  </a:lnTo>
                </a:path>
              </a:pathLst>
            </a:custGeom>
            <a:ln w="9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31007" y="2631225"/>
              <a:ext cx="94794" cy="951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0683" y="3542541"/>
              <a:ext cx="1150620" cy="455930"/>
            </a:xfrm>
            <a:custGeom>
              <a:avLst/>
              <a:gdLst/>
              <a:ahLst/>
              <a:cxnLst/>
              <a:rect l="l" t="t" r="r" b="b"/>
              <a:pathLst>
                <a:path w="1150620" h="455929">
                  <a:moveTo>
                    <a:pt x="0" y="341854"/>
                  </a:moveTo>
                  <a:lnTo>
                    <a:pt x="8497" y="387625"/>
                  </a:lnTo>
                  <a:lnTo>
                    <a:pt x="32176" y="423613"/>
                  </a:lnTo>
                  <a:lnTo>
                    <a:pt x="68315" y="447155"/>
                  </a:lnTo>
                  <a:lnTo>
                    <a:pt x="114194" y="455594"/>
                  </a:lnTo>
                  <a:lnTo>
                    <a:pt x="1036143" y="455594"/>
                  </a:lnTo>
                  <a:lnTo>
                    <a:pt x="1081964" y="447155"/>
                  </a:lnTo>
                  <a:lnTo>
                    <a:pt x="1117991" y="423613"/>
                  </a:lnTo>
                  <a:lnTo>
                    <a:pt x="1141559" y="387625"/>
                  </a:lnTo>
                  <a:lnTo>
                    <a:pt x="1150007" y="341854"/>
                  </a:lnTo>
                  <a:lnTo>
                    <a:pt x="1150007" y="114120"/>
                  </a:lnTo>
                  <a:lnTo>
                    <a:pt x="1141559" y="68289"/>
                  </a:lnTo>
                  <a:lnTo>
                    <a:pt x="1117991" y="32171"/>
                  </a:lnTo>
                  <a:lnTo>
                    <a:pt x="1081964" y="8498"/>
                  </a:lnTo>
                  <a:lnTo>
                    <a:pt x="1036143" y="0"/>
                  </a:lnTo>
                  <a:lnTo>
                    <a:pt x="114194" y="0"/>
                  </a:lnTo>
                  <a:lnTo>
                    <a:pt x="68315" y="8498"/>
                  </a:lnTo>
                  <a:lnTo>
                    <a:pt x="32176" y="32171"/>
                  </a:lnTo>
                  <a:lnTo>
                    <a:pt x="8497" y="68289"/>
                  </a:lnTo>
                  <a:lnTo>
                    <a:pt x="0" y="114120"/>
                  </a:lnTo>
                  <a:lnTo>
                    <a:pt x="0" y="341854"/>
                  </a:lnTo>
                  <a:close/>
                </a:path>
              </a:pathLst>
            </a:custGeom>
            <a:ln w="9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21027" y="3400176"/>
              <a:ext cx="104775" cy="142875"/>
            </a:xfrm>
            <a:custGeom>
              <a:avLst/>
              <a:gdLst/>
              <a:ahLst/>
              <a:cxnLst/>
              <a:rect l="l" t="t" r="r" b="b"/>
              <a:pathLst>
                <a:path w="104775" h="142875">
                  <a:moveTo>
                    <a:pt x="104481" y="0"/>
                  </a:moveTo>
                  <a:lnTo>
                    <a:pt x="57059" y="37997"/>
                  </a:lnTo>
                  <a:lnTo>
                    <a:pt x="0" y="28625"/>
                  </a:lnTo>
                  <a:lnTo>
                    <a:pt x="85461" y="142365"/>
                  </a:lnTo>
                  <a:lnTo>
                    <a:pt x="1044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74321" y="2636798"/>
              <a:ext cx="238125" cy="902335"/>
            </a:xfrm>
            <a:custGeom>
              <a:avLst/>
              <a:gdLst/>
              <a:ahLst/>
              <a:cxnLst/>
              <a:rect l="l" t="t" r="r" b="b"/>
              <a:pathLst>
                <a:path w="238125" h="902335">
                  <a:moveTo>
                    <a:pt x="0" y="0"/>
                  </a:moveTo>
                  <a:lnTo>
                    <a:pt x="237746" y="902069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34598" y="2583854"/>
              <a:ext cx="95098" cy="9512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13899" y="2574482"/>
              <a:ext cx="133350" cy="114300"/>
            </a:xfrm>
            <a:custGeom>
              <a:avLst/>
              <a:gdLst/>
              <a:ahLst/>
              <a:cxnLst/>
              <a:rect l="l" t="t" r="r" b="b"/>
              <a:pathLst>
                <a:path w="133350" h="114300">
                  <a:moveTo>
                    <a:pt x="0" y="0"/>
                  </a:moveTo>
                  <a:lnTo>
                    <a:pt x="28402" y="56743"/>
                  </a:lnTo>
                  <a:lnTo>
                    <a:pt x="0" y="113740"/>
                  </a:lnTo>
                  <a:lnTo>
                    <a:pt x="133011" y="567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40177" y="2636798"/>
              <a:ext cx="902969" cy="0"/>
            </a:xfrm>
            <a:custGeom>
              <a:avLst/>
              <a:gdLst/>
              <a:ahLst/>
              <a:cxnLst/>
              <a:rect l="l" t="t" r="r" b="b"/>
              <a:pathLst>
                <a:path w="902970">
                  <a:moveTo>
                    <a:pt x="0" y="0"/>
                  </a:moveTo>
                  <a:lnTo>
                    <a:pt x="902929" y="0"/>
                  </a:lnTo>
                </a:path>
              </a:pathLst>
            </a:custGeom>
            <a:ln w="9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46911" y="2403440"/>
              <a:ext cx="913130" cy="455930"/>
            </a:xfrm>
            <a:custGeom>
              <a:avLst/>
              <a:gdLst/>
              <a:ahLst/>
              <a:cxnLst/>
              <a:rect l="l" t="t" r="r" b="b"/>
              <a:pathLst>
                <a:path w="913129" h="455930">
                  <a:moveTo>
                    <a:pt x="0" y="455645"/>
                  </a:moveTo>
                  <a:lnTo>
                    <a:pt x="912603" y="455645"/>
                  </a:lnTo>
                  <a:lnTo>
                    <a:pt x="912603" y="0"/>
                  </a:lnTo>
                  <a:lnTo>
                    <a:pt x="0" y="0"/>
                  </a:lnTo>
                  <a:lnTo>
                    <a:pt x="0" y="455645"/>
                  </a:lnTo>
                  <a:close/>
                </a:path>
              </a:pathLst>
            </a:custGeom>
            <a:ln w="9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08963" y="2409064"/>
              <a:ext cx="0" cy="446405"/>
            </a:xfrm>
            <a:custGeom>
              <a:avLst/>
              <a:gdLst/>
              <a:ahLst/>
              <a:cxnLst/>
              <a:rect l="l" t="t" r="r" b="b"/>
              <a:pathLst>
                <a:path h="446405">
                  <a:moveTo>
                    <a:pt x="0" y="0"/>
                  </a:moveTo>
                  <a:lnTo>
                    <a:pt x="0" y="446221"/>
                  </a:lnTo>
                </a:path>
              </a:pathLst>
            </a:custGeom>
            <a:ln w="9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46911" y="3542541"/>
              <a:ext cx="1141095" cy="455930"/>
            </a:xfrm>
            <a:custGeom>
              <a:avLst/>
              <a:gdLst/>
              <a:ahLst/>
              <a:cxnLst/>
              <a:rect l="l" t="t" r="r" b="b"/>
              <a:pathLst>
                <a:path w="1141095" h="455929">
                  <a:moveTo>
                    <a:pt x="0" y="341854"/>
                  </a:moveTo>
                  <a:lnTo>
                    <a:pt x="8487" y="387625"/>
                  </a:lnTo>
                  <a:lnTo>
                    <a:pt x="32143" y="423613"/>
                  </a:lnTo>
                  <a:lnTo>
                    <a:pt x="68256" y="447155"/>
                  </a:lnTo>
                  <a:lnTo>
                    <a:pt x="114118" y="455594"/>
                  </a:lnTo>
                  <a:lnTo>
                    <a:pt x="1026430" y="455594"/>
                  </a:lnTo>
                  <a:lnTo>
                    <a:pt x="1072471" y="447155"/>
                  </a:lnTo>
                  <a:lnTo>
                    <a:pt x="1108611" y="423613"/>
                  </a:lnTo>
                  <a:lnTo>
                    <a:pt x="1132221" y="387625"/>
                  </a:lnTo>
                  <a:lnTo>
                    <a:pt x="1140675" y="341854"/>
                  </a:lnTo>
                  <a:lnTo>
                    <a:pt x="1140675" y="114120"/>
                  </a:lnTo>
                  <a:lnTo>
                    <a:pt x="1132221" y="68289"/>
                  </a:lnTo>
                  <a:lnTo>
                    <a:pt x="1108611" y="32171"/>
                  </a:lnTo>
                  <a:lnTo>
                    <a:pt x="1072471" y="8498"/>
                  </a:lnTo>
                  <a:lnTo>
                    <a:pt x="1026430" y="0"/>
                  </a:lnTo>
                  <a:lnTo>
                    <a:pt x="114118" y="0"/>
                  </a:lnTo>
                  <a:lnTo>
                    <a:pt x="68256" y="8498"/>
                  </a:lnTo>
                  <a:lnTo>
                    <a:pt x="32143" y="32171"/>
                  </a:lnTo>
                  <a:lnTo>
                    <a:pt x="8487" y="68289"/>
                  </a:lnTo>
                  <a:lnTo>
                    <a:pt x="0" y="114120"/>
                  </a:lnTo>
                  <a:lnTo>
                    <a:pt x="0" y="341854"/>
                  </a:lnTo>
                  <a:close/>
                </a:path>
              </a:pathLst>
            </a:custGeom>
            <a:ln w="9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37234" y="2631225"/>
              <a:ext cx="94844" cy="9512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17541" y="3400176"/>
              <a:ext cx="105410" cy="142875"/>
            </a:xfrm>
            <a:custGeom>
              <a:avLst/>
              <a:gdLst/>
              <a:ahLst/>
              <a:cxnLst/>
              <a:rect l="l" t="t" r="r" b="b"/>
              <a:pathLst>
                <a:path w="105410" h="142875">
                  <a:moveTo>
                    <a:pt x="104862" y="0"/>
                  </a:moveTo>
                  <a:lnTo>
                    <a:pt x="57059" y="37997"/>
                  </a:lnTo>
                  <a:lnTo>
                    <a:pt x="0" y="28625"/>
                  </a:lnTo>
                  <a:lnTo>
                    <a:pt x="85842" y="142365"/>
                  </a:lnTo>
                  <a:lnTo>
                    <a:pt x="1048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80853" y="2636798"/>
              <a:ext cx="228600" cy="902335"/>
            </a:xfrm>
            <a:custGeom>
              <a:avLst/>
              <a:gdLst/>
              <a:ahLst/>
              <a:cxnLst/>
              <a:rect l="l" t="t" r="r" b="b"/>
              <a:pathLst>
                <a:path w="228600" h="902335">
                  <a:moveTo>
                    <a:pt x="0" y="0"/>
                  </a:moveTo>
                  <a:lnTo>
                    <a:pt x="228109" y="902069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31366" y="2583854"/>
              <a:ext cx="94844" cy="9512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10794" y="2574482"/>
              <a:ext cx="133350" cy="114300"/>
            </a:xfrm>
            <a:custGeom>
              <a:avLst/>
              <a:gdLst/>
              <a:ahLst/>
              <a:cxnLst/>
              <a:rect l="l" t="t" r="r" b="b"/>
              <a:pathLst>
                <a:path w="133350" h="114300">
                  <a:moveTo>
                    <a:pt x="0" y="0"/>
                  </a:moveTo>
                  <a:lnTo>
                    <a:pt x="28402" y="56743"/>
                  </a:lnTo>
                  <a:lnTo>
                    <a:pt x="0" y="113740"/>
                  </a:lnTo>
                  <a:lnTo>
                    <a:pt x="132884" y="567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37072" y="2636798"/>
              <a:ext cx="902969" cy="0"/>
            </a:xfrm>
            <a:custGeom>
              <a:avLst/>
              <a:gdLst/>
              <a:ahLst/>
              <a:cxnLst/>
              <a:rect l="l" t="t" r="r" b="b"/>
              <a:pathLst>
                <a:path w="902970">
                  <a:moveTo>
                    <a:pt x="0" y="0"/>
                  </a:moveTo>
                  <a:lnTo>
                    <a:pt x="902929" y="0"/>
                  </a:lnTo>
                </a:path>
              </a:pathLst>
            </a:custGeom>
            <a:ln w="9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43679" y="2403440"/>
              <a:ext cx="912494" cy="455930"/>
            </a:xfrm>
            <a:custGeom>
              <a:avLst/>
              <a:gdLst/>
              <a:ahLst/>
              <a:cxnLst/>
              <a:rect l="l" t="t" r="r" b="b"/>
              <a:pathLst>
                <a:path w="912495" h="455930">
                  <a:moveTo>
                    <a:pt x="0" y="455645"/>
                  </a:moveTo>
                  <a:lnTo>
                    <a:pt x="912299" y="455645"/>
                  </a:lnTo>
                  <a:lnTo>
                    <a:pt x="912299" y="0"/>
                  </a:lnTo>
                  <a:lnTo>
                    <a:pt x="0" y="0"/>
                  </a:lnTo>
                  <a:lnTo>
                    <a:pt x="0" y="455645"/>
                  </a:lnTo>
                  <a:close/>
                </a:path>
              </a:pathLst>
            </a:custGeom>
            <a:ln w="9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05477" y="2409064"/>
              <a:ext cx="0" cy="446405"/>
            </a:xfrm>
            <a:custGeom>
              <a:avLst/>
              <a:gdLst/>
              <a:ahLst/>
              <a:cxnLst/>
              <a:rect l="l" t="t" r="r" b="b"/>
              <a:pathLst>
                <a:path h="446405">
                  <a:moveTo>
                    <a:pt x="0" y="0"/>
                  </a:moveTo>
                  <a:lnTo>
                    <a:pt x="0" y="446221"/>
                  </a:lnTo>
                </a:path>
              </a:pathLst>
            </a:custGeom>
            <a:ln w="9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43679" y="3542541"/>
              <a:ext cx="1141095" cy="455930"/>
            </a:xfrm>
            <a:custGeom>
              <a:avLst/>
              <a:gdLst/>
              <a:ahLst/>
              <a:cxnLst/>
              <a:rect l="l" t="t" r="r" b="b"/>
              <a:pathLst>
                <a:path w="1141095" h="455929">
                  <a:moveTo>
                    <a:pt x="0" y="341854"/>
                  </a:moveTo>
                  <a:lnTo>
                    <a:pt x="8453" y="387625"/>
                  </a:lnTo>
                  <a:lnTo>
                    <a:pt x="32064" y="423613"/>
                  </a:lnTo>
                  <a:lnTo>
                    <a:pt x="68203" y="447155"/>
                  </a:lnTo>
                  <a:lnTo>
                    <a:pt x="114245" y="455594"/>
                  </a:lnTo>
                  <a:lnTo>
                    <a:pt x="1026557" y="455594"/>
                  </a:lnTo>
                  <a:lnTo>
                    <a:pt x="1072418" y="447155"/>
                  </a:lnTo>
                  <a:lnTo>
                    <a:pt x="1108532" y="423613"/>
                  </a:lnTo>
                  <a:lnTo>
                    <a:pt x="1132187" y="387625"/>
                  </a:lnTo>
                  <a:lnTo>
                    <a:pt x="1140675" y="341854"/>
                  </a:lnTo>
                  <a:lnTo>
                    <a:pt x="1140675" y="114120"/>
                  </a:lnTo>
                  <a:lnTo>
                    <a:pt x="1132187" y="68289"/>
                  </a:lnTo>
                  <a:lnTo>
                    <a:pt x="1108532" y="32171"/>
                  </a:lnTo>
                  <a:lnTo>
                    <a:pt x="1072418" y="8498"/>
                  </a:lnTo>
                  <a:lnTo>
                    <a:pt x="1026557" y="0"/>
                  </a:lnTo>
                  <a:lnTo>
                    <a:pt x="114245" y="0"/>
                  </a:lnTo>
                  <a:lnTo>
                    <a:pt x="68203" y="8498"/>
                  </a:lnTo>
                  <a:lnTo>
                    <a:pt x="32064" y="32171"/>
                  </a:lnTo>
                  <a:lnTo>
                    <a:pt x="8453" y="68289"/>
                  </a:lnTo>
                  <a:lnTo>
                    <a:pt x="0" y="114120"/>
                  </a:lnTo>
                  <a:lnTo>
                    <a:pt x="0" y="341854"/>
                  </a:lnTo>
                  <a:close/>
                </a:path>
              </a:pathLst>
            </a:custGeom>
            <a:ln w="9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33749" y="2631225"/>
              <a:ext cx="95098" cy="9512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14309" y="3400176"/>
              <a:ext cx="104775" cy="142875"/>
            </a:xfrm>
            <a:custGeom>
              <a:avLst/>
              <a:gdLst/>
              <a:ahLst/>
              <a:cxnLst/>
              <a:rect l="l" t="t" r="r" b="b"/>
              <a:pathLst>
                <a:path w="104775" h="142875">
                  <a:moveTo>
                    <a:pt x="104608" y="0"/>
                  </a:moveTo>
                  <a:lnTo>
                    <a:pt x="57185" y="37997"/>
                  </a:lnTo>
                  <a:lnTo>
                    <a:pt x="0" y="28625"/>
                  </a:lnTo>
                  <a:lnTo>
                    <a:pt x="85588" y="142365"/>
                  </a:lnTo>
                  <a:lnTo>
                    <a:pt x="104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177367" y="2636798"/>
              <a:ext cx="228600" cy="902335"/>
            </a:xfrm>
            <a:custGeom>
              <a:avLst/>
              <a:gdLst/>
              <a:ahLst/>
              <a:cxnLst/>
              <a:rect l="l" t="t" r="r" b="b"/>
              <a:pathLst>
                <a:path w="228600" h="902335">
                  <a:moveTo>
                    <a:pt x="0" y="0"/>
                  </a:moveTo>
                  <a:lnTo>
                    <a:pt x="228109" y="902069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627881" y="2583854"/>
              <a:ext cx="95225" cy="9512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07309" y="2574482"/>
              <a:ext cx="133350" cy="114300"/>
            </a:xfrm>
            <a:custGeom>
              <a:avLst/>
              <a:gdLst/>
              <a:ahLst/>
              <a:cxnLst/>
              <a:rect l="l" t="t" r="r" b="b"/>
              <a:pathLst>
                <a:path w="133350" h="114300">
                  <a:moveTo>
                    <a:pt x="0" y="0"/>
                  </a:moveTo>
                  <a:lnTo>
                    <a:pt x="28656" y="56743"/>
                  </a:lnTo>
                  <a:lnTo>
                    <a:pt x="0" y="113740"/>
                  </a:lnTo>
                  <a:lnTo>
                    <a:pt x="133264" y="567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633587" y="2636798"/>
              <a:ext cx="902969" cy="0"/>
            </a:xfrm>
            <a:custGeom>
              <a:avLst/>
              <a:gdLst/>
              <a:ahLst/>
              <a:cxnLst/>
              <a:rect l="l" t="t" r="r" b="b"/>
              <a:pathLst>
                <a:path w="902970">
                  <a:moveTo>
                    <a:pt x="0" y="0"/>
                  </a:moveTo>
                  <a:lnTo>
                    <a:pt x="902929" y="0"/>
                  </a:lnTo>
                </a:path>
              </a:pathLst>
            </a:custGeom>
            <a:ln w="9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83268" y="2251626"/>
              <a:ext cx="104775" cy="142875"/>
            </a:xfrm>
            <a:custGeom>
              <a:avLst/>
              <a:gdLst/>
              <a:ahLst/>
              <a:cxnLst/>
              <a:rect l="l" t="t" r="r" b="b"/>
              <a:pathLst>
                <a:path w="104775" h="142875">
                  <a:moveTo>
                    <a:pt x="104494" y="0"/>
                  </a:moveTo>
                  <a:lnTo>
                    <a:pt x="66454" y="47370"/>
                  </a:lnTo>
                  <a:lnTo>
                    <a:pt x="0" y="37997"/>
                  </a:lnTo>
                  <a:lnTo>
                    <a:pt x="95111" y="142492"/>
                  </a:lnTo>
                  <a:lnTo>
                    <a:pt x="1044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55975" y="1716236"/>
              <a:ext cx="228600" cy="674370"/>
            </a:xfrm>
            <a:custGeom>
              <a:avLst/>
              <a:gdLst/>
              <a:ahLst/>
              <a:cxnLst/>
              <a:rect l="l" t="t" r="r" b="b"/>
              <a:pathLst>
                <a:path w="228600" h="674369">
                  <a:moveTo>
                    <a:pt x="0" y="0"/>
                  </a:moveTo>
                  <a:lnTo>
                    <a:pt x="228109" y="674082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281502" y="1232603"/>
            <a:ext cx="605155" cy="390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spc="-25" dirty="0">
                <a:latin typeface="Times New Roman"/>
                <a:cs typeface="Times New Roman"/>
              </a:rPr>
              <a:t>e</a:t>
            </a:r>
            <a:r>
              <a:rPr sz="2400" spc="5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69028" y="2143919"/>
            <a:ext cx="546735" cy="390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spc="-25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xt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94199" y="2124920"/>
            <a:ext cx="546735" cy="390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spc="-25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xt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00350" y="2124920"/>
            <a:ext cx="546735" cy="390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spc="-25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xt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636320" y="2423385"/>
            <a:ext cx="247650" cy="341630"/>
            <a:chOff x="6636320" y="2423385"/>
            <a:chExt cx="247650" cy="341630"/>
          </a:xfrm>
        </p:grpSpPr>
        <p:sp>
          <p:nvSpPr>
            <p:cNvPr id="38" name="object 38"/>
            <p:cNvSpPr/>
            <p:nvPr/>
          </p:nvSpPr>
          <p:spPr>
            <a:xfrm>
              <a:off x="6636320" y="2499381"/>
              <a:ext cx="237464" cy="23721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50634" y="2428063"/>
              <a:ext cx="228600" cy="332740"/>
            </a:xfrm>
            <a:custGeom>
              <a:avLst/>
              <a:gdLst/>
              <a:ahLst/>
              <a:cxnLst/>
              <a:rect l="l" t="t" r="r" b="b"/>
              <a:pathLst>
                <a:path w="228600" h="332739">
                  <a:moveTo>
                    <a:pt x="228109" y="0"/>
                  </a:moveTo>
                  <a:lnTo>
                    <a:pt x="0" y="332228"/>
                  </a:lnTo>
                </a:path>
              </a:pathLst>
            </a:custGeom>
            <a:ln w="93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58268" y="3026510"/>
            <a:ext cx="1450975" cy="85598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dirty="0">
                <a:latin typeface="Times New Roman"/>
                <a:cs typeface="Times New Roman"/>
              </a:rPr>
              <a:t>element</a:t>
            </a:r>
            <a:endParaRPr sz="2400">
              <a:latin typeface="Times New Roman"/>
              <a:cs typeface="Times New Roman"/>
            </a:endParaRPr>
          </a:p>
          <a:p>
            <a:pPr marL="829944">
              <a:lnSpc>
                <a:spcPct val="100000"/>
              </a:lnSpc>
              <a:spcBef>
                <a:spcPts val="585"/>
              </a:spcBef>
            </a:pPr>
            <a:r>
              <a:rPr sz="2000" spc="1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me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02586" y="2965976"/>
            <a:ext cx="1489075" cy="89725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2400" dirty="0">
                <a:latin typeface="Times New Roman"/>
                <a:cs typeface="Times New Roman"/>
              </a:rPr>
              <a:t>element</a:t>
            </a:r>
            <a:endParaRPr sz="2400">
              <a:latin typeface="Times New Roman"/>
              <a:cs typeface="Times New Roman"/>
            </a:endParaRPr>
          </a:p>
          <a:p>
            <a:pPr marL="782320">
              <a:lnSpc>
                <a:spcPct val="100000"/>
              </a:lnSpc>
              <a:spcBef>
                <a:spcPts val="735"/>
              </a:spcBef>
            </a:pPr>
            <a:r>
              <a:rPr sz="2000" spc="5" dirty="0">
                <a:latin typeface="Times New Roman"/>
                <a:cs typeface="Times New Roman"/>
              </a:rPr>
              <a:t>Sea</a:t>
            </a:r>
            <a:r>
              <a:rPr sz="2000" spc="-30" dirty="0">
                <a:latin typeface="Times New Roman"/>
                <a:cs typeface="Times New Roman"/>
              </a:rPr>
              <a:t>t</a:t>
            </a:r>
            <a:r>
              <a:rPr sz="2000" spc="4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l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37140" y="2870298"/>
            <a:ext cx="1578610" cy="1021080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400" dirty="0">
                <a:latin typeface="Times New Roman"/>
                <a:cs typeface="Times New Roman"/>
              </a:rPr>
              <a:t>element</a:t>
            </a:r>
            <a:endParaRPr sz="2400">
              <a:latin typeface="Times New Roman"/>
              <a:cs typeface="Times New Roman"/>
            </a:endParaRPr>
          </a:p>
          <a:p>
            <a:pPr marL="744220">
              <a:lnSpc>
                <a:spcPct val="100000"/>
              </a:lnSpc>
              <a:spcBef>
                <a:spcPts val="1180"/>
              </a:spcBef>
            </a:pPr>
            <a:r>
              <a:rPr sz="2000" spc="-30" dirty="0">
                <a:latin typeface="Times New Roman"/>
                <a:cs typeface="Times New Roman"/>
              </a:rPr>
              <a:t>T</a:t>
            </a:r>
            <a:r>
              <a:rPr sz="2000" spc="35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on</a:t>
            </a:r>
            <a:r>
              <a:rPr sz="2000" spc="40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0436" y="693892"/>
            <a:ext cx="7818120" cy="1254125"/>
            <a:chOff x="440436" y="693892"/>
            <a:chExt cx="7818120" cy="1254125"/>
          </a:xfrm>
        </p:grpSpPr>
        <p:sp>
          <p:nvSpPr>
            <p:cNvPr id="3" name="object 3"/>
            <p:cNvSpPr/>
            <p:nvPr/>
          </p:nvSpPr>
          <p:spPr>
            <a:xfrm>
              <a:off x="802270" y="693892"/>
              <a:ext cx="7455688" cy="4574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0436" y="1118616"/>
              <a:ext cx="1597152" cy="8290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2475" y="1118616"/>
              <a:ext cx="839724" cy="8290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25" dirty="0"/>
              <a:t>Insertion </a:t>
            </a:r>
            <a:r>
              <a:rPr spc="80" dirty="0"/>
              <a:t>of </a:t>
            </a:r>
            <a:r>
              <a:rPr spc="20" dirty="0"/>
              <a:t>an </a:t>
            </a:r>
            <a:r>
              <a:rPr spc="-5" dirty="0"/>
              <a:t>Element </a:t>
            </a:r>
            <a:r>
              <a:rPr spc="80" dirty="0"/>
              <a:t>at </a:t>
            </a:r>
            <a:r>
              <a:rPr spc="75" dirty="0"/>
              <a:t>the  </a:t>
            </a:r>
            <a:r>
              <a:rPr spc="45" dirty="0"/>
              <a:t>Tail</a:t>
            </a:r>
            <a:r>
              <a:rPr spc="114" dirty="0"/>
              <a:t> </a:t>
            </a:r>
            <a:r>
              <a:rPr spc="-70" dirty="0"/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9925" y="1945630"/>
            <a:ext cx="4692015" cy="10426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Times New Roman"/>
                <a:cs typeface="Times New Roman"/>
              </a:rPr>
              <a:t>Before </a:t>
            </a:r>
            <a:r>
              <a:rPr sz="2400" dirty="0">
                <a:latin typeface="Times New Roman"/>
                <a:cs typeface="Times New Roman"/>
              </a:rPr>
              <a:t>the insertion:</a:t>
            </a:r>
            <a:endParaRPr sz="2400">
              <a:latin typeface="Times New Roman"/>
              <a:cs typeface="Times New Roman"/>
            </a:endParaRPr>
          </a:p>
          <a:p>
            <a:pPr marL="607060" algn="ctr">
              <a:lnSpc>
                <a:spcPct val="100000"/>
              </a:lnSpc>
              <a:spcBef>
                <a:spcPts val="2305"/>
              </a:spcBef>
              <a:tabLst>
                <a:tab pos="4278630" algn="l"/>
              </a:tabLst>
            </a:pPr>
            <a:r>
              <a:rPr sz="2350" spc="20" dirty="0">
                <a:latin typeface="Times New Roman"/>
                <a:cs typeface="Times New Roman"/>
              </a:rPr>
              <a:t>h</a:t>
            </a:r>
            <a:r>
              <a:rPr sz="2350" spc="-5" dirty="0">
                <a:latin typeface="Times New Roman"/>
                <a:cs typeface="Times New Roman"/>
              </a:rPr>
              <a:t>e</a:t>
            </a:r>
            <a:r>
              <a:rPr sz="2350" spc="70" dirty="0">
                <a:latin typeface="Times New Roman"/>
                <a:cs typeface="Times New Roman"/>
              </a:rPr>
              <a:t>a</a:t>
            </a:r>
            <a:r>
              <a:rPr sz="2350" spc="20" dirty="0">
                <a:latin typeface="Times New Roman"/>
                <a:cs typeface="Times New Roman"/>
              </a:rPr>
              <a:t>d</a:t>
            </a:r>
            <a:r>
              <a:rPr sz="2350" dirty="0">
                <a:latin typeface="Times New Roman"/>
                <a:cs typeface="Times New Roman"/>
              </a:rPr>
              <a:t>	</a:t>
            </a:r>
            <a:r>
              <a:rPr sz="3525" spc="22" baseline="1182" dirty="0">
                <a:latin typeface="Times New Roman"/>
                <a:cs typeface="Times New Roman"/>
              </a:rPr>
              <a:t>t</a:t>
            </a:r>
            <a:r>
              <a:rPr sz="3525" spc="-7" baseline="1182" dirty="0">
                <a:latin typeface="Times New Roman"/>
                <a:cs typeface="Times New Roman"/>
              </a:rPr>
              <a:t>a</a:t>
            </a:r>
            <a:r>
              <a:rPr sz="3525" spc="22" baseline="1182" dirty="0">
                <a:latin typeface="Times New Roman"/>
                <a:cs typeface="Times New Roman"/>
              </a:rPr>
              <a:t>i</a:t>
            </a:r>
            <a:r>
              <a:rPr sz="3525" spc="15" baseline="1182" dirty="0">
                <a:latin typeface="Times New Roman"/>
                <a:cs typeface="Times New Roman"/>
              </a:rPr>
              <a:t>l</a:t>
            </a:r>
            <a:endParaRPr sz="3525" baseline="1182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731021" y="3076545"/>
            <a:ext cx="4798060" cy="2288540"/>
            <a:chOff x="1731021" y="3076545"/>
            <a:chExt cx="4798060" cy="2288540"/>
          </a:xfrm>
        </p:grpSpPr>
        <p:sp>
          <p:nvSpPr>
            <p:cNvPr id="9" name="object 9"/>
            <p:cNvSpPr/>
            <p:nvPr/>
          </p:nvSpPr>
          <p:spPr>
            <a:xfrm>
              <a:off x="1735783" y="3767542"/>
              <a:ext cx="911225" cy="455295"/>
            </a:xfrm>
            <a:custGeom>
              <a:avLst/>
              <a:gdLst/>
              <a:ahLst/>
              <a:cxnLst/>
              <a:rect l="l" t="t" r="r" b="b"/>
              <a:pathLst>
                <a:path w="911225" h="455295">
                  <a:moveTo>
                    <a:pt x="0" y="454941"/>
                  </a:moveTo>
                  <a:lnTo>
                    <a:pt x="911111" y="454941"/>
                  </a:lnTo>
                  <a:lnTo>
                    <a:pt x="911111" y="0"/>
                  </a:lnTo>
                  <a:lnTo>
                    <a:pt x="0" y="0"/>
                  </a:lnTo>
                  <a:lnTo>
                    <a:pt x="0" y="454941"/>
                  </a:lnTo>
                  <a:close/>
                </a:path>
              </a:pathLst>
            </a:custGeom>
            <a:ln w="93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06397" y="3773217"/>
              <a:ext cx="0" cy="445770"/>
            </a:xfrm>
            <a:custGeom>
              <a:avLst/>
              <a:gdLst/>
              <a:ahLst/>
              <a:cxnLst/>
              <a:rect l="l" t="t" r="r" b="b"/>
              <a:pathLst>
                <a:path h="445770">
                  <a:moveTo>
                    <a:pt x="0" y="0"/>
                  </a:moveTo>
                  <a:lnTo>
                    <a:pt x="0" y="445601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25796" y="3995259"/>
              <a:ext cx="94639" cy="947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35783" y="4905091"/>
              <a:ext cx="1148715" cy="455295"/>
            </a:xfrm>
            <a:custGeom>
              <a:avLst/>
              <a:gdLst/>
              <a:ahLst/>
              <a:cxnLst/>
              <a:rect l="l" t="t" r="r" b="b"/>
              <a:pathLst>
                <a:path w="1148714" h="455295">
                  <a:moveTo>
                    <a:pt x="0" y="341126"/>
                  </a:moveTo>
                  <a:lnTo>
                    <a:pt x="8483" y="386852"/>
                  </a:lnTo>
                  <a:lnTo>
                    <a:pt x="32123" y="422871"/>
                  </a:lnTo>
                  <a:lnTo>
                    <a:pt x="68204" y="446471"/>
                  </a:lnTo>
                  <a:lnTo>
                    <a:pt x="114007" y="454941"/>
                  </a:lnTo>
                  <a:lnTo>
                    <a:pt x="1034448" y="454941"/>
                  </a:lnTo>
                  <a:lnTo>
                    <a:pt x="1080195" y="446471"/>
                  </a:lnTo>
                  <a:lnTo>
                    <a:pt x="1116163" y="422871"/>
                  </a:lnTo>
                  <a:lnTo>
                    <a:pt x="1139693" y="386852"/>
                  </a:lnTo>
                  <a:lnTo>
                    <a:pt x="1148127" y="341126"/>
                  </a:lnTo>
                  <a:lnTo>
                    <a:pt x="1148127" y="113498"/>
                  </a:lnTo>
                  <a:lnTo>
                    <a:pt x="1139693" y="67821"/>
                  </a:lnTo>
                  <a:lnTo>
                    <a:pt x="1116163" y="31911"/>
                  </a:lnTo>
                  <a:lnTo>
                    <a:pt x="1080195" y="8420"/>
                  </a:lnTo>
                  <a:lnTo>
                    <a:pt x="1034448" y="0"/>
                  </a:lnTo>
                  <a:lnTo>
                    <a:pt x="114007" y="0"/>
                  </a:lnTo>
                  <a:lnTo>
                    <a:pt x="68204" y="8420"/>
                  </a:lnTo>
                  <a:lnTo>
                    <a:pt x="32123" y="31911"/>
                  </a:lnTo>
                  <a:lnTo>
                    <a:pt x="8483" y="67821"/>
                  </a:lnTo>
                  <a:lnTo>
                    <a:pt x="0" y="113498"/>
                  </a:lnTo>
                  <a:lnTo>
                    <a:pt x="0" y="341126"/>
                  </a:lnTo>
                  <a:close/>
                </a:path>
              </a:pathLst>
            </a:custGeom>
            <a:ln w="93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15505" y="4762994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310" y="0"/>
                  </a:moveTo>
                  <a:lnTo>
                    <a:pt x="56965" y="37660"/>
                  </a:lnTo>
                  <a:lnTo>
                    <a:pt x="0" y="28308"/>
                  </a:lnTo>
                  <a:lnTo>
                    <a:pt x="85322" y="142097"/>
                  </a:lnTo>
                  <a:lnTo>
                    <a:pt x="1043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69039" y="4000820"/>
              <a:ext cx="237490" cy="900430"/>
            </a:xfrm>
            <a:custGeom>
              <a:avLst/>
              <a:gdLst/>
              <a:ahLst/>
              <a:cxnLst/>
              <a:rect l="l" t="t" r="r" b="b"/>
              <a:pathLst>
                <a:path w="237489" h="900429">
                  <a:moveTo>
                    <a:pt x="0" y="0"/>
                  </a:moveTo>
                  <a:lnTo>
                    <a:pt x="237357" y="900227"/>
                  </a:lnTo>
                </a:path>
              </a:pathLst>
            </a:custGeom>
            <a:ln w="9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28564" y="3947616"/>
              <a:ext cx="94943" cy="949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06590" y="3938264"/>
              <a:ext cx="133350" cy="114300"/>
            </a:xfrm>
            <a:custGeom>
              <a:avLst/>
              <a:gdLst/>
              <a:ahLst/>
              <a:cxnLst/>
              <a:rect l="l" t="t" r="r" b="b"/>
              <a:pathLst>
                <a:path w="133350" h="114300">
                  <a:moveTo>
                    <a:pt x="0" y="0"/>
                  </a:moveTo>
                  <a:lnTo>
                    <a:pt x="28356" y="56995"/>
                  </a:lnTo>
                  <a:lnTo>
                    <a:pt x="0" y="113864"/>
                  </a:lnTo>
                  <a:lnTo>
                    <a:pt x="132793" y="56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34134" y="4000820"/>
              <a:ext cx="901700" cy="0"/>
            </a:xfrm>
            <a:custGeom>
              <a:avLst/>
              <a:gdLst/>
              <a:ahLst/>
              <a:cxnLst/>
              <a:rect l="l" t="t" r="r" b="b"/>
              <a:pathLst>
                <a:path w="901700">
                  <a:moveTo>
                    <a:pt x="0" y="0"/>
                  </a:moveTo>
                  <a:lnTo>
                    <a:pt x="901452" y="0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39384" y="3767542"/>
              <a:ext cx="911225" cy="455295"/>
            </a:xfrm>
            <a:custGeom>
              <a:avLst/>
              <a:gdLst/>
              <a:ahLst/>
              <a:cxnLst/>
              <a:rect l="l" t="t" r="r" b="b"/>
              <a:pathLst>
                <a:path w="911225" h="455295">
                  <a:moveTo>
                    <a:pt x="0" y="454941"/>
                  </a:moveTo>
                  <a:lnTo>
                    <a:pt x="911111" y="454941"/>
                  </a:lnTo>
                  <a:lnTo>
                    <a:pt x="911111" y="0"/>
                  </a:lnTo>
                  <a:lnTo>
                    <a:pt x="0" y="0"/>
                  </a:lnTo>
                  <a:lnTo>
                    <a:pt x="0" y="454941"/>
                  </a:lnTo>
                  <a:close/>
                </a:path>
              </a:pathLst>
            </a:custGeom>
            <a:ln w="93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00680" y="3773217"/>
              <a:ext cx="0" cy="445770"/>
            </a:xfrm>
            <a:custGeom>
              <a:avLst/>
              <a:gdLst/>
              <a:ahLst/>
              <a:cxnLst/>
              <a:rect l="l" t="t" r="r" b="b"/>
              <a:pathLst>
                <a:path h="445770">
                  <a:moveTo>
                    <a:pt x="0" y="0"/>
                  </a:moveTo>
                  <a:lnTo>
                    <a:pt x="0" y="445601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39384" y="4905091"/>
              <a:ext cx="1139190" cy="455295"/>
            </a:xfrm>
            <a:custGeom>
              <a:avLst/>
              <a:gdLst/>
              <a:ahLst/>
              <a:cxnLst/>
              <a:rect l="l" t="t" r="r" b="b"/>
              <a:pathLst>
                <a:path w="1139189" h="455295">
                  <a:moveTo>
                    <a:pt x="0" y="341126"/>
                  </a:moveTo>
                  <a:lnTo>
                    <a:pt x="8473" y="386852"/>
                  </a:lnTo>
                  <a:lnTo>
                    <a:pt x="32090" y="422871"/>
                  </a:lnTo>
                  <a:lnTo>
                    <a:pt x="68145" y="446471"/>
                  </a:lnTo>
                  <a:lnTo>
                    <a:pt x="113931" y="454941"/>
                  </a:lnTo>
                  <a:lnTo>
                    <a:pt x="1024751" y="454941"/>
                  </a:lnTo>
                  <a:lnTo>
                    <a:pt x="1070718" y="446471"/>
                  </a:lnTo>
                  <a:lnTo>
                    <a:pt x="1106798" y="422871"/>
                  </a:lnTo>
                  <a:lnTo>
                    <a:pt x="1130370" y="386852"/>
                  </a:lnTo>
                  <a:lnTo>
                    <a:pt x="1138810" y="341126"/>
                  </a:lnTo>
                  <a:lnTo>
                    <a:pt x="1138810" y="113498"/>
                  </a:lnTo>
                  <a:lnTo>
                    <a:pt x="1130370" y="67821"/>
                  </a:lnTo>
                  <a:lnTo>
                    <a:pt x="1106798" y="31911"/>
                  </a:lnTo>
                  <a:lnTo>
                    <a:pt x="1070718" y="8420"/>
                  </a:lnTo>
                  <a:lnTo>
                    <a:pt x="1024751" y="0"/>
                  </a:lnTo>
                  <a:lnTo>
                    <a:pt x="113931" y="0"/>
                  </a:lnTo>
                  <a:lnTo>
                    <a:pt x="68145" y="8420"/>
                  </a:lnTo>
                  <a:lnTo>
                    <a:pt x="32090" y="31911"/>
                  </a:lnTo>
                  <a:lnTo>
                    <a:pt x="8473" y="67821"/>
                  </a:lnTo>
                  <a:lnTo>
                    <a:pt x="0" y="113498"/>
                  </a:lnTo>
                  <a:lnTo>
                    <a:pt x="0" y="341126"/>
                  </a:lnTo>
                  <a:close/>
                </a:path>
              </a:pathLst>
            </a:custGeom>
            <a:ln w="93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29396" y="3995259"/>
              <a:ext cx="94689" cy="9478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09409" y="4762994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690" y="0"/>
                  </a:moveTo>
                  <a:lnTo>
                    <a:pt x="56965" y="37660"/>
                  </a:lnTo>
                  <a:lnTo>
                    <a:pt x="0" y="28308"/>
                  </a:lnTo>
                  <a:lnTo>
                    <a:pt x="85701" y="142097"/>
                  </a:lnTo>
                  <a:lnTo>
                    <a:pt x="1046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72944" y="4000820"/>
              <a:ext cx="227965" cy="900430"/>
            </a:xfrm>
            <a:custGeom>
              <a:avLst/>
              <a:gdLst/>
              <a:ahLst/>
              <a:cxnLst/>
              <a:rect l="l" t="t" r="r" b="b"/>
              <a:pathLst>
                <a:path w="227964" h="900429">
                  <a:moveTo>
                    <a:pt x="0" y="0"/>
                  </a:moveTo>
                  <a:lnTo>
                    <a:pt x="227736" y="900227"/>
                  </a:lnTo>
                </a:path>
              </a:pathLst>
            </a:custGeom>
            <a:ln w="9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22721" y="3947616"/>
              <a:ext cx="94689" cy="949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800874" y="3938264"/>
              <a:ext cx="132715" cy="114300"/>
            </a:xfrm>
            <a:custGeom>
              <a:avLst/>
              <a:gdLst/>
              <a:ahLst/>
              <a:cxnLst/>
              <a:rect l="l" t="t" r="r" b="b"/>
              <a:pathLst>
                <a:path w="132714" h="114300">
                  <a:moveTo>
                    <a:pt x="0" y="0"/>
                  </a:moveTo>
                  <a:lnTo>
                    <a:pt x="28356" y="56995"/>
                  </a:lnTo>
                  <a:lnTo>
                    <a:pt x="0" y="113864"/>
                  </a:lnTo>
                  <a:lnTo>
                    <a:pt x="132667" y="56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28417" y="4000820"/>
              <a:ext cx="901700" cy="0"/>
            </a:xfrm>
            <a:custGeom>
              <a:avLst/>
              <a:gdLst/>
              <a:ahLst/>
              <a:cxnLst/>
              <a:rect l="l" t="t" r="r" b="b"/>
              <a:pathLst>
                <a:path w="901700">
                  <a:moveTo>
                    <a:pt x="0" y="0"/>
                  </a:moveTo>
                  <a:lnTo>
                    <a:pt x="901452" y="0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33541" y="3767542"/>
              <a:ext cx="911225" cy="455295"/>
            </a:xfrm>
            <a:custGeom>
              <a:avLst/>
              <a:gdLst/>
              <a:ahLst/>
              <a:cxnLst/>
              <a:rect l="l" t="t" r="r" b="b"/>
              <a:pathLst>
                <a:path w="911225" h="455295">
                  <a:moveTo>
                    <a:pt x="0" y="454941"/>
                  </a:moveTo>
                  <a:lnTo>
                    <a:pt x="910807" y="454941"/>
                  </a:lnTo>
                  <a:lnTo>
                    <a:pt x="910807" y="0"/>
                  </a:lnTo>
                  <a:lnTo>
                    <a:pt x="0" y="0"/>
                  </a:lnTo>
                  <a:lnTo>
                    <a:pt x="0" y="454941"/>
                  </a:lnTo>
                  <a:close/>
                </a:path>
              </a:pathLst>
            </a:custGeom>
            <a:ln w="93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94584" y="3773217"/>
              <a:ext cx="0" cy="445770"/>
            </a:xfrm>
            <a:custGeom>
              <a:avLst/>
              <a:gdLst/>
              <a:ahLst/>
              <a:cxnLst/>
              <a:rect l="l" t="t" r="r" b="b"/>
              <a:pathLst>
                <a:path h="445770">
                  <a:moveTo>
                    <a:pt x="0" y="0"/>
                  </a:moveTo>
                  <a:lnTo>
                    <a:pt x="0" y="445601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33541" y="4905091"/>
              <a:ext cx="1139190" cy="455295"/>
            </a:xfrm>
            <a:custGeom>
              <a:avLst/>
              <a:gdLst/>
              <a:ahLst/>
              <a:cxnLst/>
              <a:rect l="l" t="t" r="r" b="b"/>
              <a:pathLst>
                <a:path w="1139189" h="455295">
                  <a:moveTo>
                    <a:pt x="0" y="341126"/>
                  </a:moveTo>
                  <a:lnTo>
                    <a:pt x="8440" y="386852"/>
                  </a:lnTo>
                  <a:lnTo>
                    <a:pt x="32011" y="422871"/>
                  </a:lnTo>
                  <a:lnTo>
                    <a:pt x="68091" y="446471"/>
                  </a:lnTo>
                  <a:lnTo>
                    <a:pt x="114058" y="454941"/>
                  </a:lnTo>
                  <a:lnTo>
                    <a:pt x="1024878" y="454941"/>
                  </a:lnTo>
                  <a:lnTo>
                    <a:pt x="1070664" y="446471"/>
                  </a:lnTo>
                  <a:lnTo>
                    <a:pt x="1106719" y="422871"/>
                  </a:lnTo>
                  <a:lnTo>
                    <a:pt x="1130336" y="386852"/>
                  </a:lnTo>
                  <a:lnTo>
                    <a:pt x="1138810" y="341126"/>
                  </a:lnTo>
                  <a:lnTo>
                    <a:pt x="1138810" y="113498"/>
                  </a:lnTo>
                  <a:lnTo>
                    <a:pt x="1130336" y="67821"/>
                  </a:lnTo>
                  <a:lnTo>
                    <a:pt x="1106719" y="31911"/>
                  </a:lnTo>
                  <a:lnTo>
                    <a:pt x="1070664" y="8420"/>
                  </a:lnTo>
                  <a:lnTo>
                    <a:pt x="1024878" y="0"/>
                  </a:lnTo>
                  <a:lnTo>
                    <a:pt x="114058" y="0"/>
                  </a:lnTo>
                  <a:lnTo>
                    <a:pt x="68091" y="8420"/>
                  </a:lnTo>
                  <a:lnTo>
                    <a:pt x="32011" y="31911"/>
                  </a:lnTo>
                  <a:lnTo>
                    <a:pt x="8440" y="67821"/>
                  </a:lnTo>
                  <a:lnTo>
                    <a:pt x="0" y="113498"/>
                  </a:lnTo>
                  <a:lnTo>
                    <a:pt x="0" y="341126"/>
                  </a:lnTo>
                  <a:close/>
                </a:path>
              </a:pathLst>
            </a:custGeom>
            <a:ln w="93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123300" y="3995259"/>
              <a:ext cx="94943" cy="9478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03566" y="4762994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437" y="0"/>
                  </a:moveTo>
                  <a:lnTo>
                    <a:pt x="57092" y="37660"/>
                  </a:lnTo>
                  <a:lnTo>
                    <a:pt x="0" y="28308"/>
                  </a:lnTo>
                  <a:lnTo>
                    <a:pt x="85448" y="142097"/>
                  </a:lnTo>
                  <a:lnTo>
                    <a:pt x="1044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166847" y="4000820"/>
              <a:ext cx="227965" cy="900430"/>
            </a:xfrm>
            <a:custGeom>
              <a:avLst/>
              <a:gdLst/>
              <a:ahLst/>
              <a:cxnLst/>
              <a:rect l="l" t="t" r="r" b="b"/>
              <a:pathLst>
                <a:path w="227964" h="900429">
                  <a:moveTo>
                    <a:pt x="0" y="0"/>
                  </a:moveTo>
                  <a:lnTo>
                    <a:pt x="227736" y="900227"/>
                  </a:lnTo>
                </a:path>
              </a:pathLst>
            </a:custGeom>
            <a:ln w="9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16624" y="3947616"/>
              <a:ext cx="95069" cy="9490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94777" y="3938264"/>
              <a:ext cx="133350" cy="114300"/>
            </a:xfrm>
            <a:custGeom>
              <a:avLst/>
              <a:gdLst/>
              <a:ahLst/>
              <a:cxnLst/>
              <a:rect l="l" t="t" r="r" b="b"/>
              <a:pathLst>
                <a:path w="133350" h="114300">
                  <a:moveTo>
                    <a:pt x="0" y="0"/>
                  </a:moveTo>
                  <a:lnTo>
                    <a:pt x="28609" y="56995"/>
                  </a:lnTo>
                  <a:lnTo>
                    <a:pt x="0" y="113864"/>
                  </a:lnTo>
                  <a:lnTo>
                    <a:pt x="133046" y="56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22321" y="4000820"/>
              <a:ext cx="901700" cy="0"/>
            </a:xfrm>
            <a:custGeom>
              <a:avLst/>
              <a:gdLst/>
              <a:ahLst/>
              <a:cxnLst/>
              <a:rect l="l" t="t" r="r" b="b"/>
              <a:pathLst>
                <a:path w="901700">
                  <a:moveTo>
                    <a:pt x="0" y="0"/>
                  </a:moveTo>
                  <a:lnTo>
                    <a:pt x="901452" y="0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78135" y="3616131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323" y="0"/>
                  </a:moveTo>
                  <a:lnTo>
                    <a:pt x="66346" y="47264"/>
                  </a:lnTo>
                  <a:lnTo>
                    <a:pt x="0" y="37912"/>
                  </a:lnTo>
                  <a:lnTo>
                    <a:pt x="94955" y="142173"/>
                  </a:lnTo>
                  <a:lnTo>
                    <a:pt x="1043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51050" y="3081308"/>
              <a:ext cx="227965" cy="673100"/>
            </a:xfrm>
            <a:custGeom>
              <a:avLst/>
              <a:gdLst/>
              <a:ahLst/>
              <a:cxnLst/>
              <a:rect l="l" t="t" r="r" b="b"/>
              <a:pathLst>
                <a:path w="227964" h="673100">
                  <a:moveTo>
                    <a:pt x="0" y="0"/>
                  </a:moveTo>
                  <a:lnTo>
                    <a:pt x="227736" y="672952"/>
                  </a:lnTo>
                </a:path>
              </a:pathLst>
            </a:custGeom>
            <a:ln w="9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662589" y="3508636"/>
            <a:ext cx="546100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350" spc="20" dirty="0">
                <a:latin typeface="Times New Roman"/>
                <a:cs typeface="Times New Roman"/>
              </a:rPr>
              <a:t>n</a:t>
            </a:r>
            <a:r>
              <a:rPr sz="2350" spc="-5" dirty="0">
                <a:latin typeface="Times New Roman"/>
                <a:cs typeface="Times New Roman"/>
              </a:rPr>
              <a:t>e</a:t>
            </a:r>
            <a:r>
              <a:rPr sz="2350" spc="15" dirty="0">
                <a:latin typeface="Times New Roman"/>
                <a:cs typeface="Times New Roman"/>
              </a:rPr>
              <a:t>xt</a:t>
            </a:r>
            <a:endParaRPr sz="235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623415" y="3787503"/>
            <a:ext cx="247015" cy="341630"/>
            <a:chOff x="6623415" y="3787503"/>
            <a:chExt cx="247015" cy="341630"/>
          </a:xfrm>
        </p:grpSpPr>
        <p:sp>
          <p:nvSpPr>
            <p:cNvPr id="40" name="object 40"/>
            <p:cNvSpPr/>
            <p:nvPr/>
          </p:nvSpPr>
          <p:spPr>
            <a:xfrm>
              <a:off x="6623415" y="3863330"/>
              <a:ext cx="237073" cy="23694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37705" y="3792173"/>
              <a:ext cx="227965" cy="332105"/>
            </a:xfrm>
            <a:custGeom>
              <a:avLst/>
              <a:gdLst/>
              <a:ahLst/>
              <a:cxnLst/>
              <a:rect l="l" t="t" r="r" b="b"/>
              <a:pathLst>
                <a:path w="227965" h="332104">
                  <a:moveTo>
                    <a:pt x="227736" y="0"/>
                  </a:moveTo>
                  <a:lnTo>
                    <a:pt x="0" y="331737"/>
                  </a:lnTo>
                </a:path>
              </a:pathLst>
            </a:custGeom>
            <a:ln w="93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954627" y="4389974"/>
            <a:ext cx="1449070" cy="85407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350" spc="20" dirty="0">
                <a:latin typeface="Times New Roman"/>
                <a:cs typeface="Times New Roman"/>
              </a:rPr>
              <a:t>element</a:t>
            </a:r>
            <a:endParaRPr sz="2350">
              <a:latin typeface="Times New Roman"/>
              <a:cs typeface="Times New Roman"/>
            </a:endParaRPr>
          </a:p>
          <a:p>
            <a:pPr marL="828675">
              <a:lnSpc>
                <a:spcPct val="100000"/>
              </a:lnSpc>
              <a:spcBef>
                <a:spcPts val="590"/>
              </a:spcBef>
            </a:pPr>
            <a:r>
              <a:rPr sz="2000" spc="10" dirty="0">
                <a:latin typeface="Times New Roman"/>
                <a:cs typeface="Times New Roman"/>
              </a:rPr>
              <a:t>R</a:t>
            </a:r>
            <a:r>
              <a:rPr sz="2000" spc="-4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me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96255" y="4329619"/>
            <a:ext cx="1486535" cy="89535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350" spc="20" dirty="0">
                <a:latin typeface="Times New Roman"/>
                <a:cs typeface="Times New Roman"/>
              </a:rPr>
              <a:t>element</a:t>
            </a:r>
            <a:endParaRPr sz="2350">
              <a:latin typeface="Times New Roman"/>
              <a:cs typeface="Times New Roman"/>
            </a:endParaRPr>
          </a:p>
          <a:p>
            <a:pPr marL="781050">
              <a:lnSpc>
                <a:spcPct val="100000"/>
              </a:lnSpc>
              <a:spcBef>
                <a:spcPts val="740"/>
              </a:spcBef>
            </a:pPr>
            <a:r>
              <a:rPr sz="2000" spc="5" dirty="0">
                <a:latin typeface="Times New Roman"/>
                <a:cs typeface="Times New Roman"/>
              </a:rPr>
              <a:t>Sea</a:t>
            </a:r>
            <a:r>
              <a:rPr sz="2000" spc="-35" dirty="0">
                <a:latin typeface="Times New Roman"/>
                <a:cs typeface="Times New Roman"/>
              </a:rPr>
              <a:t>t</a:t>
            </a:r>
            <a:r>
              <a:rPr sz="2000" spc="35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l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28136" y="3489680"/>
            <a:ext cx="2206625" cy="17640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35"/>
              </a:spcBef>
              <a:tabLst>
                <a:tab pos="1672589" algn="l"/>
              </a:tabLst>
            </a:pPr>
            <a:r>
              <a:rPr sz="2350" spc="20" dirty="0">
                <a:latin typeface="Times New Roman"/>
                <a:cs typeface="Times New Roman"/>
              </a:rPr>
              <a:t>n</a:t>
            </a:r>
            <a:r>
              <a:rPr sz="2350" spc="-5" dirty="0">
                <a:latin typeface="Times New Roman"/>
                <a:cs typeface="Times New Roman"/>
              </a:rPr>
              <a:t>e</a:t>
            </a:r>
            <a:r>
              <a:rPr sz="2350" spc="15" dirty="0">
                <a:latin typeface="Times New Roman"/>
                <a:cs typeface="Times New Roman"/>
              </a:rPr>
              <a:t>xt</a:t>
            </a:r>
            <a:r>
              <a:rPr sz="2350" dirty="0">
                <a:latin typeface="Times New Roman"/>
                <a:cs typeface="Times New Roman"/>
              </a:rPr>
              <a:t>	</a:t>
            </a:r>
            <a:r>
              <a:rPr sz="2350" spc="20" dirty="0">
                <a:latin typeface="Times New Roman"/>
                <a:cs typeface="Times New Roman"/>
              </a:rPr>
              <a:t>n</a:t>
            </a:r>
            <a:r>
              <a:rPr sz="2350" spc="-5" dirty="0">
                <a:latin typeface="Times New Roman"/>
                <a:cs typeface="Times New Roman"/>
              </a:rPr>
              <a:t>e</a:t>
            </a:r>
            <a:r>
              <a:rPr sz="2350" spc="15" dirty="0">
                <a:latin typeface="Times New Roman"/>
                <a:cs typeface="Times New Roman"/>
              </a:rPr>
              <a:t>xt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350" spc="20" dirty="0">
                <a:latin typeface="Times New Roman"/>
                <a:cs typeface="Times New Roman"/>
              </a:rPr>
              <a:t>element</a:t>
            </a:r>
            <a:endParaRPr sz="2350">
              <a:latin typeface="Times New Roman"/>
              <a:cs typeface="Times New Roman"/>
            </a:endParaRPr>
          </a:p>
          <a:p>
            <a:pPr marL="742950">
              <a:lnSpc>
                <a:spcPct val="100000"/>
              </a:lnSpc>
              <a:spcBef>
                <a:spcPts val="1185"/>
              </a:spcBef>
            </a:pPr>
            <a:r>
              <a:rPr sz="2000" dirty="0">
                <a:latin typeface="Times New Roman"/>
                <a:cs typeface="Times New Roman"/>
              </a:rPr>
              <a:t>Toronto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5418522" y="3067285"/>
            <a:ext cx="247015" cy="682625"/>
            <a:chOff x="5418522" y="3067285"/>
            <a:chExt cx="247015" cy="682625"/>
          </a:xfrm>
        </p:grpSpPr>
        <p:sp>
          <p:nvSpPr>
            <p:cNvPr id="46" name="object 46"/>
            <p:cNvSpPr/>
            <p:nvPr/>
          </p:nvSpPr>
          <p:spPr>
            <a:xfrm>
              <a:off x="5560038" y="3606527"/>
              <a:ext cx="104775" cy="142240"/>
            </a:xfrm>
            <a:custGeom>
              <a:avLst/>
              <a:gdLst/>
              <a:ahLst/>
              <a:cxnLst/>
              <a:rect l="l" t="t" r="r" b="b"/>
              <a:pathLst>
                <a:path w="104775" h="142239">
                  <a:moveTo>
                    <a:pt x="104310" y="0"/>
                  </a:moveTo>
                  <a:lnTo>
                    <a:pt x="56586" y="47517"/>
                  </a:lnTo>
                  <a:lnTo>
                    <a:pt x="0" y="37912"/>
                  </a:lnTo>
                  <a:lnTo>
                    <a:pt x="94689" y="142046"/>
                  </a:lnTo>
                  <a:lnTo>
                    <a:pt x="1043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423194" y="3071956"/>
              <a:ext cx="237490" cy="673100"/>
            </a:xfrm>
            <a:custGeom>
              <a:avLst/>
              <a:gdLst/>
              <a:ahLst/>
              <a:cxnLst/>
              <a:rect l="l" t="t" r="r" b="b"/>
              <a:pathLst>
                <a:path w="237489" h="673100">
                  <a:moveTo>
                    <a:pt x="0" y="0"/>
                  </a:moveTo>
                  <a:lnTo>
                    <a:pt x="237104" y="672952"/>
                  </a:lnTo>
                </a:path>
              </a:pathLst>
            </a:custGeom>
            <a:ln w="9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Footer Placeholder 4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925" y="580031"/>
            <a:ext cx="2217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Have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 new</a:t>
            </a:r>
            <a:r>
              <a:rPr sz="24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node: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433728" y="2365172"/>
            <a:ext cx="1659255" cy="1424305"/>
            <a:chOff x="6433728" y="2365172"/>
            <a:chExt cx="1659255" cy="1424305"/>
          </a:xfrm>
        </p:grpSpPr>
        <p:sp>
          <p:nvSpPr>
            <p:cNvPr id="4" name="object 4"/>
            <p:cNvSpPr/>
            <p:nvPr/>
          </p:nvSpPr>
          <p:spPr>
            <a:xfrm>
              <a:off x="6438173" y="2369617"/>
              <a:ext cx="805815" cy="401955"/>
            </a:xfrm>
            <a:custGeom>
              <a:avLst/>
              <a:gdLst/>
              <a:ahLst/>
              <a:cxnLst/>
              <a:rect l="l" t="t" r="r" b="b"/>
              <a:pathLst>
                <a:path w="805815" h="401955">
                  <a:moveTo>
                    <a:pt x="0" y="401628"/>
                  </a:moveTo>
                  <a:lnTo>
                    <a:pt x="805594" y="401628"/>
                  </a:lnTo>
                  <a:lnTo>
                    <a:pt x="805594" y="0"/>
                  </a:lnTo>
                  <a:lnTo>
                    <a:pt x="0" y="0"/>
                  </a:lnTo>
                  <a:lnTo>
                    <a:pt x="0" y="401628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5089" y="2383394"/>
              <a:ext cx="0" cy="393700"/>
            </a:xfrm>
            <a:custGeom>
              <a:avLst/>
              <a:gdLst/>
              <a:ahLst/>
              <a:cxnLst/>
              <a:rect l="l" t="t" r="r" b="b"/>
              <a:pathLst>
                <a:path h="393700">
                  <a:moveTo>
                    <a:pt x="0" y="0"/>
                  </a:moveTo>
                  <a:lnTo>
                    <a:pt x="0" y="393422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606055" y="2570292"/>
              <a:ext cx="83941" cy="838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38173" y="3382590"/>
              <a:ext cx="1007110" cy="401955"/>
            </a:xfrm>
            <a:custGeom>
              <a:avLst/>
              <a:gdLst/>
              <a:ahLst/>
              <a:cxnLst/>
              <a:rect l="l" t="t" r="r" b="b"/>
              <a:pathLst>
                <a:path w="1007109" h="401954">
                  <a:moveTo>
                    <a:pt x="0" y="301620"/>
                  </a:moveTo>
                  <a:lnTo>
                    <a:pt x="7495" y="341969"/>
                  </a:lnTo>
                  <a:lnTo>
                    <a:pt x="28387" y="373701"/>
                  </a:lnTo>
                  <a:lnTo>
                    <a:pt x="60287" y="394463"/>
                  </a:lnTo>
                  <a:lnTo>
                    <a:pt x="100805" y="401906"/>
                  </a:lnTo>
                  <a:lnTo>
                    <a:pt x="906361" y="401906"/>
                  </a:lnTo>
                  <a:lnTo>
                    <a:pt x="946840" y="394463"/>
                  </a:lnTo>
                  <a:lnTo>
                    <a:pt x="978653" y="373701"/>
                  </a:lnTo>
                  <a:lnTo>
                    <a:pt x="999458" y="341969"/>
                  </a:lnTo>
                  <a:lnTo>
                    <a:pt x="1006913" y="301620"/>
                  </a:lnTo>
                  <a:lnTo>
                    <a:pt x="1006913" y="100666"/>
                  </a:lnTo>
                  <a:lnTo>
                    <a:pt x="999458" y="60204"/>
                  </a:lnTo>
                  <a:lnTo>
                    <a:pt x="978653" y="28348"/>
                  </a:lnTo>
                  <a:lnTo>
                    <a:pt x="946840" y="7484"/>
                  </a:lnTo>
                  <a:lnTo>
                    <a:pt x="906361" y="0"/>
                  </a:lnTo>
                  <a:lnTo>
                    <a:pt x="100805" y="0"/>
                  </a:lnTo>
                  <a:lnTo>
                    <a:pt x="60287" y="7484"/>
                  </a:lnTo>
                  <a:lnTo>
                    <a:pt x="28387" y="28348"/>
                  </a:lnTo>
                  <a:lnTo>
                    <a:pt x="7495" y="60204"/>
                  </a:lnTo>
                  <a:lnTo>
                    <a:pt x="0" y="100666"/>
                  </a:lnTo>
                  <a:lnTo>
                    <a:pt x="0" y="301620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65442" y="3248621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09" h="125729">
                  <a:moveTo>
                    <a:pt x="92436" y="0"/>
                  </a:moveTo>
                  <a:lnTo>
                    <a:pt x="50339" y="33682"/>
                  </a:lnTo>
                  <a:lnTo>
                    <a:pt x="0" y="25198"/>
                  </a:lnTo>
                  <a:lnTo>
                    <a:pt x="75572" y="125611"/>
                  </a:lnTo>
                  <a:lnTo>
                    <a:pt x="924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45363" y="2575864"/>
              <a:ext cx="201295" cy="796290"/>
            </a:xfrm>
            <a:custGeom>
              <a:avLst/>
              <a:gdLst/>
              <a:ahLst/>
              <a:cxnLst/>
              <a:rect l="l" t="t" r="r" b="b"/>
              <a:pathLst>
                <a:path w="201295" h="796289">
                  <a:moveTo>
                    <a:pt x="0" y="0"/>
                  </a:moveTo>
                  <a:lnTo>
                    <a:pt x="201230" y="795836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74531" y="2471368"/>
              <a:ext cx="209649" cy="217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887109" y="2416950"/>
              <a:ext cx="201930" cy="285115"/>
            </a:xfrm>
            <a:custGeom>
              <a:avLst/>
              <a:gdLst/>
              <a:ahLst/>
              <a:cxnLst/>
              <a:rect l="l" t="t" r="r" b="b"/>
              <a:pathLst>
                <a:path w="201929" h="285114">
                  <a:moveTo>
                    <a:pt x="201357" y="0"/>
                  </a:moveTo>
                  <a:lnTo>
                    <a:pt x="0" y="284778"/>
                  </a:lnTo>
                </a:path>
              </a:pathLst>
            </a:custGeom>
            <a:ln w="84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701868" y="1717462"/>
            <a:ext cx="4243705" cy="2021839"/>
            <a:chOff x="1701868" y="1717462"/>
            <a:chExt cx="4243705" cy="2021839"/>
          </a:xfrm>
        </p:grpSpPr>
        <p:sp>
          <p:nvSpPr>
            <p:cNvPr id="13" name="object 13"/>
            <p:cNvSpPr/>
            <p:nvPr/>
          </p:nvSpPr>
          <p:spPr>
            <a:xfrm>
              <a:off x="1706313" y="2319170"/>
              <a:ext cx="805815" cy="401955"/>
            </a:xfrm>
            <a:custGeom>
              <a:avLst/>
              <a:gdLst/>
              <a:ahLst/>
              <a:cxnLst/>
              <a:rect l="l" t="t" r="r" b="b"/>
              <a:pathLst>
                <a:path w="805814" h="401955">
                  <a:moveTo>
                    <a:pt x="0" y="401932"/>
                  </a:moveTo>
                  <a:lnTo>
                    <a:pt x="805289" y="401932"/>
                  </a:lnTo>
                  <a:lnTo>
                    <a:pt x="805289" y="0"/>
                  </a:lnTo>
                  <a:lnTo>
                    <a:pt x="0" y="0"/>
                  </a:lnTo>
                  <a:lnTo>
                    <a:pt x="0" y="401932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22811" y="2333251"/>
              <a:ext cx="0" cy="393700"/>
            </a:xfrm>
            <a:custGeom>
              <a:avLst/>
              <a:gdLst/>
              <a:ahLst/>
              <a:cxnLst/>
              <a:rect l="l" t="t" r="r" b="b"/>
              <a:pathLst>
                <a:path h="393700">
                  <a:moveTo>
                    <a:pt x="0" y="0"/>
                  </a:moveTo>
                  <a:lnTo>
                    <a:pt x="0" y="393422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74170" y="2528506"/>
              <a:ext cx="83674" cy="838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06313" y="3332446"/>
              <a:ext cx="1007110" cy="401955"/>
            </a:xfrm>
            <a:custGeom>
              <a:avLst/>
              <a:gdLst/>
              <a:ahLst/>
              <a:cxnLst/>
              <a:rect l="l" t="t" r="r" b="b"/>
              <a:pathLst>
                <a:path w="1007110" h="401954">
                  <a:moveTo>
                    <a:pt x="0" y="301240"/>
                  </a:moveTo>
                  <a:lnTo>
                    <a:pt x="7450" y="341809"/>
                  </a:lnTo>
                  <a:lnTo>
                    <a:pt x="28241" y="373653"/>
                  </a:lnTo>
                  <a:lnTo>
                    <a:pt x="60030" y="394457"/>
                  </a:lnTo>
                  <a:lnTo>
                    <a:pt x="100475" y="401906"/>
                  </a:lnTo>
                  <a:lnTo>
                    <a:pt x="906069" y="401906"/>
                  </a:lnTo>
                  <a:lnTo>
                    <a:pt x="946588" y="394457"/>
                  </a:lnTo>
                  <a:lnTo>
                    <a:pt x="978488" y="373653"/>
                  </a:lnTo>
                  <a:lnTo>
                    <a:pt x="999380" y="341809"/>
                  </a:lnTo>
                  <a:lnTo>
                    <a:pt x="1006875" y="301240"/>
                  </a:lnTo>
                  <a:lnTo>
                    <a:pt x="1006875" y="100666"/>
                  </a:lnTo>
                  <a:lnTo>
                    <a:pt x="999380" y="60097"/>
                  </a:lnTo>
                  <a:lnTo>
                    <a:pt x="978488" y="28253"/>
                  </a:lnTo>
                  <a:lnTo>
                    <a:pt x="946588" y="7449"/>
                  </a:lnTo>
                  <a:lnTo>
                    <a:pt x="906069" y="0"/>
                  </a:lnTo>
                  <a:lnTo>
                    <a:pt x="100475" y="0"/>
                  </a:lnTo>
                  <a:lnTo>
                    <a:pt x="60030" y="7449"/>
                  </a:lnTo>
                  <a:lnTo>
                    <a:pt x="28241" y="28253"/>
                  </a:lnTo>
                  <a:lnTo>
                    <a:pt x="7450" y="60097"/>
                  </a:lnTo>
                  <a:lnTo>
                    <a:pt x="0" y="100666"/>
                  </a:lnTo>
                  <a:lnTo>
                    <a:pt x="0" y="301240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33291" y="3206834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10" h="125729">
                  <a:moveTo>
                    <a:pt x="92309" y="0"/>
                  </a:moveTo>
                  <a:lnTo>
                    <a:pt x="50592" y="33302"/>
                  </a:lnTo>
                  <a:lnTo>
                    <a:pt x="0" y="25198"/>
                  </a:lnTo>
                  <a:lnTo>
                    <a:pt x="75572" y="125611"/>
                  </a:lnTo>
                  <a:lnTo>
                    <a:pt x="92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13174" y="2534204"/>
              <a:ext cx="201295" cy="795655"/>
            </a:xfrm>
            <a:custGeom>
              <a:avLst/>
              <a:gdLst/>
              <a:ahLst/>
              <a:cxnLst/>
              <a:rect l="l" t="t" r="r" b="b"/>
              <a:pathLst>
                <a:path w="201294" h="795654">
                  <a:moveTo>
                    <a:pt x="0" y="0"/>
                  </a:moveTo>
                  <a:lnTo>
                    <a:pt x="201268" y="795456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10347" y="2486846"/>
              <a:ext cx="83941" cy="83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06729" y="2478363"/>
              <a:ext cx="117475" cy="100965"/>
            </a:xfrm>
            <a:custGeom>
              <a:avLst/>
              <a:gdLst/>
              <a:ahLst/>
              <a:cxnLst/>
              <a:rect l="l" t="t" r="r" b="b"/>
              <a:pathLst>
                <a:path w="117475" h="100964">
                  <a:moveTo>
                    <a:pt x="0" y="0"/>
                  </a:moveTo>
                  <a:lnTo>
                    <a:pt x="25359" y="50143"/>
                  </a:lnTo>
                  <a:lnTo>
                    <a:pt x="0" y="100413"/>
                  </a:lnTo>
                  <a:lnTo>
                    <a:pt x="117289" y="50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15927" y="2534204"/>
              <a:ext cx="805815" cy="0"/>
            </a:xfrm>
            <a:custGeom>
              <a:avLst/>
              <a:gdLst/>
              <a:ahLst/>
              <a:cxnLst/>
              <a:rect l="l" t="t" r="r" b="b"/>
              <a:pathLst>
                <a:path w="805814">
                  <a:moveTo>
                    <a:pt x="0" y="0"/>
                  </a:moveTo>
                  <a:lnTo>
                    <a:pt x="805302" y="0"/>
                  </a:lnTo>
                </a:path>
              </a:pathLst>
            </a:custGeom>
            <a:ln w="84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15650" y="2319170"/>
              <a:ext cx="805815" cy="401955"/>
            </a:xfrm>
            <a:custGeom>
              <a:avLst/>
              <a:gdLst/>
              <a:ahLst/>
              <a:cxnLst/>
              <a:rect l="l" t="t" r="r" b="b"/>
              <a:pathLst>
                <a:path w="805814" h="401955">
                  <a:moveTo>
                    <a:pt x="0" y="401932"/>
                  </a:moveTo>
                  <a:lnTo>
                    <a:pt x="805594" y="401932"/>
                  </a:lnTo>
                  <a:lnTo>
                    <a:pt x="805594" y="0"/>
                  </a:lnTo>
                  <a:lnTo>
                    <a:pt x="0" y="0"/>
                  </a:lnTo>
                  <a:lnTo>
                    <a:pt x="0" y="401932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32439" y="2333251"/>
              <a:ext cx="0" cy="393700"/>
            </a:xfrm>
            <a:custGeom>
              <a:avLst/>
              <a:gdLst/>
              <a:ahLst/>
              <a:cxnLst/>
              <a:rect l="l" t="t" r="r" b="b"/>
              <a:pathLst>
                <a:path h="393700">
                  <a:moveTo>
                    <a:pt x="0" y="0"/>
                  </a:moveTo>
                  <a:lnTo>
                    <a:pt x="0" y="393422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15650" y="3332446"/>
              <a:ext cx="1015365" cy="401955"/>
            </a:xfrm>
            <a:custGeom>
              <a:avLst/>
              <a:gdLst/>
              <a:ahLst/>
              <a:cxnLst/>
              <a:rect l="l" t="t" r="r" b="b"/>
              <a:pathLst>
                <a:path w="1015364" h="401954">
                  <a:moveTo>
                    <a:pt x="0" y="301240"/>
                  </a:moveTo>
                  <a:lnTo>
                    <a:pt x="7495" y="341809"/>
                  </a:lnTo>
                  <a:lnTo>
                    <a:pt x="28387" y="373653"/>
                  </a:lnTo>
                  <a:lnTo>
                    <a:pt x="60287" y="394457"/>
                  </a:lnTo>
                  <a:lnTo>
                    <a:pt x="100805" y="401906"/>
                  </a:lnTo>
                  <a:lnTo>
                    <a:pt x="914857" y="401906"/>
                  </a:lnTo>
                  <a:lnTo>
                    <a:pt x="955262" y="394457"/>
                  </a:lnTo>
                  <a:lnTo>
                    <a:pt x="987037" y="373653"/>
                  </a:lnTo>
                  <a:lnTo>
                    <a:pt x="1007828" y="341809"/>
                  </a:lnTo>
                  <a:lnTo>
                    <a:pt x="1015282" y="301240"/>
                  </a:lnTo>
                  <a:lnTo>
                    <a:pt x="1015282" y="100666"/>
                  </a:lnTo>
                  <a:lnTo>
                    <a:pt x="1007828" y="60097"/>
                  </a:lnTo>
                  <a:lnTo>
                    <a:pt x="987037" y="28253"/>
                  </a:lnTo>
                  <a:lnTo>
                    <a:pt x="955262" y="7449"/>
                  </a:lnTo>
                  <a:lnTo>
                    <a:pt x="914857" y="0"/>
                  </a:lnTo>
                  <a:lnTo>
                    <a:pt x="100805" y="0"/>
                  </a:lnTo>
                  <a:lnTo>
                    <a:pt x="60287" y="7449"/>
                  </a:lnTo>
                  <a:lnTo>
                    <a:pt x="28387" y="28253"/>
                  </a:lnTo>
                  <a:lnTo>
                    <a:pt x="7495" y="60097"/>
                  </a:lnTo>
                  <a:lnTo>
                    <a:pt x="0" y="100666"/>
                  </a:lnTo>
                  <a:lnTo>
                    <a:pt x="0" y="301240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91901" y="2528506"/>
              <a:ext cx="83941" cy="838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51415" y="3206834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10" h="125729">
                  <a:moveTo>
                    <a:pt x="92309" y="0"/>
                  </a:moveTo>
                  <a:lnTo>
                    <a:pt x="50212" y="33302"/>
                  </a:lnTo>
                  <a:lnTo>
                    <a:pt x="0" y="25198"/>
                  </a:lnTo>
                  <a:lnTo>
                    <a:pt x="75445" y="125611"/>
                  </a:lnTo>
                  <a:lnTo>
                    <a:pt x="92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31209" y="2534204"/>
              <a:ext cx="201295" cy="795655"/>
            </a:xfrm>
            <a:custGeom>
              <a:avLst/>
              <a:gdLst/>
              <a:ahLst/>
              <a:cxnLst/>
              <a:rect l="l" t="t" r="r" b="b"/>
              <a:pathLst>
                <a:path w="201295" h="795654">
                  <a:moveTo>
                    <a:pt x="0" y="0"/>
                  </a:moveTo>
                  <a:lnTo>
                    <a:pt x="201230" y="795456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728091" y="2486846"/>
              <a:ext cx="83941" cy="83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16357" y="2478363"/>
              <a:ext cx="117475" cy="100965"/>
            </a:xfrm>
            <a:custGeom>
              <a:avLst/>
              <a:gdLst/>
              <a:ahLst/>
              <a:cxnLst/>
              <a:rect l="l" t="t" r="r" b="b"/>
              <a:pathLst>
                <a:path w="117475" h="100964">
                  <a:moveTo>
                    <a:pt x="0" y="0"/>
                  </a:moveTo>
                  <a:lnTo>
                    <a:pt x="24979" y="50143"/>
                  </a:lnTo>
                  <a:lnTo>
                    <a:pt x="0" y="100413"/>
                  </a:lnTo>
                  <a:lnTo>
                    <a:pt x="117416" y="50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33797" y="2534204"/>
              <a:ext cx="797560" cy="0"/>
            </a:xfrm>
            <a:custGeom>
              <a:avLst/>
              <a:gdLst/>
              <a:ahLst/>
              <a:cxnLst/>
              <a:rect l="l" t="t" r="r" b="b"/>
              <a:pathLst>
                <a:path w="797560">
                  <a:moveTo>
                    <a:pt x="0" y="0"/>
                  </a:moveTo>
                  <a:lnTo>
                    <a:pt x="797060" y="0"/>
                  </a:lnTo>
                </a:path>
              </a:pathLst>
            </a:custGeom>
            <a:ln w="84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3774" y="2319170"/>
              <a:ext cx="797560" cy="401955"/>
            </a:xfrm>
            <a:custGeom>
              <a:avLst/>
              <a:gdLst/>
              <a:ahLst/>
              <a:cxnLst/>
              <a:rect l="l" t="t" r="r" b="b"/>
              <a:pathLst>
                <a:path w="797560" h="401955">
                  <a:moveTo>
                    <a:pt x="0" y="401932"/>
                  </a:moveTo>
                  <a:lnTo>
                    <a:pt x="797174" y="401932"/>
                  </a:lnTo>
                  <a:lnTo>
                    <a:pt x="797174" y="0"/>
                  </a:lnTo>
                  <a:lnTo>
                    <a:pt x="0" y="0"/>
                  </a:lnTo>
                  <a:lnTo>
                    <a:pt x="0" y="401932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42194" y="2333251"/>
              <a:ext cx="0" cy="393700"/>
            </a:xfrm>
            <a:custGeom>
              <a:avLst/>
              <a:gdLst/>
              <a:ahLst/>
              <a:cxnLst/>
              <a:rect l="l" t="t" r="r" b="b"/>
              <a:pathLst>
                <a:path h="393700">
                  <a:moveTo>
                    <a:pt x="0" y="0"/>
                  </a:moveTo>
                  <a:lnTo>
                    <a:pt x="0" y="393422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3774" y="3332446"/>
              <a:ext cx="1007110" cy="401955"/>
            </a:xfrm>
            <a:custGeom>
              <a:avLst/>
              <a:gdLst/>
              <a:ahLst/>
              <a:cxnLst/>
              <a:rect l="l" t="t" r="r" b="b"/>
              <a:pathLst>
                <a:path w="1007110" h="401954">
                  <a:moveTo>
                    <a:pt x="0" y="301240"/>
                  </a:moveTo>
                  <a:lnTo>
                    <a:pt x="7439" y="341809"/>
                  </a:lnTo>
                  <a:lnTo>
                    <a:pt x="28228" y="373653"/>
                  </a:lnTo>
                  <a:lnTo>
                    <a:pt x="60073" y="394457"/>
                  </a:lnTo>
                  <a:lnTo>
                    <a:pt x="100678" y="401906"/>
                  </a:lnTo>
                  <a:lnTo>
                    <a:pt x="905981" y="401906"/>
                  </a:lnTo>
                  <a:lnTo>
                    <a:pt x="946499" y="394457"/>
                  </a:lnTo>
                  <a:lnTo>
                    <a:pt x="978399" y="373653"/>
                  </a:lnTo>
                  <a:lnTo>
                    <a:pt x="999291" y="341809"/>
                  </a:lnTo>
                  <a:lnTo>
                    <a:pt x="1006786" y="301240"/>
                  </a:lnTo>
                  <a:lnTo>
                    <a:pt x="1006786" y="100666"/>
                  </a:lnTo>
                  <a:lnTo>
                    <a:pt x="999291" y="60097"/>
                  </a:lnTo>
                  <a:lnTo>
                    <a:pt x="978399" y="28253"/>
                  </a:lnTo>
                  <a:lnTo>
                    <a:pt x="946499" y="7449"/>
                  </a:lnTo>
                  <a:lnTo>
                    <a:pt x="905981" y="0"/>
                  </a:lnTo>
                  <a:lnTo>
                    <a:pt x="100678" y="0"/>
                  </a:lnTo>
                  <a:lnTo>
                    <a:pt x="60073" y="7449"/>
                  </a:lnTo>
                  <a:lnTo>
                    <a:pt x="28228" y="28253"/>
                  </a:lnTo>
                  <a:lnTo>
                    <a:pt x="7439" y="60097"/>
                  </a:lnTo>
                  <a:lnTo>
                    <a:pt x="0" y="100666"/>
                  </a:lnTo>
                  <a:lnTo>
                    <a:pt x="0" y="301240"/>
                  </a:lnTo>
                  <a:close/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701529" y="2528506"/>
              <a:ext cx="83941" cy="8382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61043" y="3206834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10" h="125729">
                  <a:moveTo>
                    <a:pt x="92309" y="0"/>
                  </a:moveTo>
                  <a:lnTo>
                    <a:pt x="50212" y="33302"/>
                  </a:lnTo>
                  <a:lnTo>
                    <a:pt x="0" y="25198"/>
                  </a:lnTo>
                  <a:lnTo>
                    <a:pt x="75445" y="125611"/>
                  </a:lnTo>
                  <a:lnTo>
                    <a:pt x="92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740583" y="2534204"/>
              <a:ext cx="201930" cy="795655"/>
            </a:xfrm>
            <a:custGeom>
              <a:avLst/>
              <a:gdLst/>
              <a:ahLst/>
              <a:cxnLst/>
              <a:rect l="l" t="t" r="r" b="b"/>
              <a:pathLst>
                <a:path w="201929" h="795654">
                  <a:moveTo>
                    <a:pt x="0" y="0"/>
                  </a:moveTo>
                  <a:lnTo>
                    <a:pt x="201610" y="795456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37719" y="2486846"/>
              <a:ext cx="83941" cy="8344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5732" y="2478363"/>
              <a:ext cx="118110" cy="100965"/>
            </a:xfrm>
            <a:custGeom>
              <a:avLst/>
              <a:gdLst/>
              <a:ahLst/>
              <a:cxnLst/>
              <a:rect l="l" t="t" r="r" b="b"/>
              <a:pathLst>
                <a:path w="118110" h="100964">
                  <a:moveTo>
                    <a:pt x="0" y="0"/>
                  </a:moveTo>
                  <a:lnTo>
                    <a:pt x="25233" y="50143"/>
                  </a:lnTo>
                  <a:lnTo>
                    <a:pt x="0" y="100413"/>
                  </a:lnTo>
                  <a:lnTo>
                    <a:pt x="117669" y="50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43425" y="2534204"/>
              <a:ext cx="797560" cy="0"/>
            </a:xfrm>
            <a:custGeom>
              <a:avLst/>
              <a:gdLst/>
              <a:ahLst/>
              <a:cxnLst/>
              <a:rect l="l" t="t" r="r" b="b"/>
              <a:pathLst>
                <a:path w="797560">
                  <a:moveTo>
                    <a:pt x="0" y="0"/>
                  </a:moveTo>
                  <a:lnTo>
                    <a:pt x="797187" y="0"/>
                  </a:lnTo>
                </a:path>
              </a:pathLst>
            </a:custGeom>
            <a:ln w="84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32060" y="2193584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10" h="125730">
                  <a:moveTo>
                    <a:pt x="92347" y="0"/>
                  </a:moveTo>
                  <a:lnTo>
                    <a:pt x="58657" y="42039"/>
                  </a:lnTo>
                  <a:lnTo>
                    <a:pt x="0" y="33682"/>
                  </a:lnTo>
                  <a:lnTo>
                    <a:pt x="83928" y="125611"/>
                  </a:lnTo>
                  <a:lnTo>
                    <a:pt x="923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20363" y="1721907"/>
              <a:ext cx="201295" cy="594995"/>
            </a:xfrm>
            <a:custGeom>
              <a:avLst/>
              <a:gdLst/>
              <a:ahLst/>
              <a:cxnLst/>
              <a:rect l="l" t="t" r="r" b="b"/>
              <a:pathLst>
                <a:path w="201294" h="594994">
                  <a:moveTo>
                    <a:pt x="0" y="0"/>
                  </a:moveTo>
                  <a:lnTo>
                    <a:pt x="201243" y="594502"/>
                  </a:lnTo>
                </a:path>
              </a:pathLst>
            </a:custGeom>
            <a:ln w="84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299242" y="1285128"/>
            <a:ext cx="5365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h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spc="55" dirty="0">
                <a:latin typeface="Times New Roman"/>
                <a:cs typeface="Times New Roman"/>
              </a:rPr>
              <a:t>a</a:t>
            </a:r>
            <a:r>
              <a:rPr sz="2100" spc="5" dirty="0">
                <a:latin typeface="Times New Roman"/>
                <a:cs typeface="Times New Roman"/>
              </a:rPr>
              <a:t>d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15742" y="2097045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58845" y="2080584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68473" y="2080584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64504" y="2113887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87247" y="2907440"/>
            <a:ext cx="1711325" cy="77660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801370">
              <a:lnSpc>
                <a:spcPct val="100000"/>
              </a:lnSpc>
              <a:spcBef>
                <a:spcPts val="600"/>
              </a:spcBef>
            </a:pPr>
            <a:r>
              <a:rPr sz="1750" spc="15" dirty="0">
                <a:latin typeface="Times New Roman"/>
                <a:cs typeface="Times New Roman"/>
              </a:rPr>
              <a:t>Ba</a:t>
            </a:r>
            <a:r>
              <a:rPr sz="1750" spc="-30" dirty="0">
                <a:latin typeface="Times New Roman"/>
                <a:cs typeface="Times New Roman"/>
              </a:rPr>
              <a:t>l</a:t>
            </a:r>
            <a:r>
              <a:rPr sz="1750" spc="35" dirty="0">
                <a:latin typeface="Times New Roman"/>
                <a:cs typeface="Times New Roman"/>
              </a:rPr>
              <a:t>t</a:t>
            </a:r>
            <a:r>
              <a:rPr sz="1750" spc="-30" dirty="0">
                <a:latin typeface="Times New Roman"/>
                <a:cs typeface="Times New Roman"/>
              </a:rPr>
              <a:t>i</a:t>
            </a:r>
            <a:r>
              <a:rPr sz="1750" spc="20" dirty="0">
                <a:latin typeface="Times New Roman"/>
                <a:cs typeface="Times New Roman"/>
              </a:rPr>
              <a:t>m</a:t>
            </a:r>
            <a:r>
              <a:rPr sz="1750" spc="-15" dirty="0">
                <a:latin typeface="Times New Roman"/>
                <a:cs typeface="Times New Roman"/>
              </a:rPr>
              <a:t>o</a:t>
            </a:r>
            <a:r>
              <a:rPr sz="1750" spc="10" dirty="0">
                <a:latin typeface="Times New Roman"/>
                <a:cs typeface="Times New Roman"/>
              </a:rPr>
              <a:t>re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14071" y="2885930"/>
            <a:ext cx="1283335" cy="7391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734060">
              <a:lnSpc>
                <a:spcPct val="100000"/>
              </a:lnSpc>
              <a:spcBef>
                <a:spcPts val="465"/>
              </a:spcBef>
            </a:pPr>
            <a:r>
              <a:rPr sz="1750" spc="20" dirty="0">
                <a:latin typeface="Times New Roman"/>
                <a:cs typeface="Times New Roman"/>
              </a:rPr>
              <a:t>R</a:t>
            </a:r>
            <a:r>
              <a:rPr sz="1750" spc="-20" dirty="0">
                <a:latin typeface="Times New Roman"/>
                <a:cs typeface="Times New Roman"/>
              </a:rPr>
              <a:t>o</a:t>
            </a:r>
            <a:r>
              <a:rPr sz="1750" spc="15" dirty="0">
                <a:latin typeface="Times New Roman"/>
                <a:cs typeface="Times New Roman"/>
              </a:rPr>
              <a:t>me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65530" y="2822184"/>
            <a:ext cx="1316990" cy="79438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692150">
              <a:lnSpc>
                <a:spcPct val="100000"/>
              </a:lnSpc>
              <a:spcBef>
                <a:spcPts val="665"/>
              </a:spcBef>
            </a:pPr>
            <a:r>
              <a:rPr sz="1750" spc="10" dirty="0">
                <a:latin typeface="Times New Roman"/>
                <a:cs typeface="Times New Roman"/>
              </a:rPr>
              <a:t>Sea</a:t>
            </a:r>
            <a:r>
              <a:rPr sz="1750" spc="-25" dirty="0">
                <a:latin typeface="Times New Roman"/>
                <a:cs typeface="Times New Roman"/>
              </a:rPr>
              <a:t>t</a:t>
            </a:r>
            <a:r>
              <a:rPr sz="1750" spc="35" dirty="0">
                <a:latin typeface="Times New Roman"/>
                <a:cs typeface="Times New Roman"/>
              </a:rPr>
              <a:t>t</a:t>
            </a:r>
            <a:r>
              <a:rPr sz="1750" spc="-30" dirty="0">
                <a:latin typeface="Times New Roman"/>
                <a:cs typeface="Times New Roman"/>
              </a:rPr>
              <a:t>l</a:t>
            </a:r>
            <a:r>
              <a:rPr sz="1750" spc="10" dirty="0">
                <a:latin typeface="Times New Roman"/>
                <a:cs typeface="Times New Roman"/>
              </a:rPr>
              <a:t>e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08506" y="2737232"/>
            <a:ext cx="1397000" cy="904240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658495">
              <a:lnSpc>
                <a:spcPct val="100000"/>
              </a:lnSpc>
              <a:spcBef>
                <a:spcPts val="1060"/>
              </a:spcBef>
            </a:pPr>
            <a:r>
              <a:rPr sz="1750" spc="5" dirty="0">
                <a:latin typeface="Times New Roman"/>
                <a:cs typeface="Times New Roman"/>
              </a:rPr>
              <a:t>Toronto</a:t>
            </a:r>
            <a:endParaRPr sz="1750">
              <a:latin typeface="Times New Roman"/>
              <a:cs typeface="Times New Roman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7042245" y="2528506"/>
            <a:ext cx="805815" cy="100965"/>
            <a:chOff x="7042245" y="2528506"/>
            <a:chExt cx="805815" cy="100965"/>
          </a:xfrm>
        </p:grpSpPr>
        <p:sp>
          <p:nvSpPr>
            <p:cNvPr id="52" name="object 52"/>
            <p:cNvSpPr/>
            <p:nvPr/>
          </p:nvSpPr>
          <p:spPr>
            <a:xfrm>
              <a:off x="7042245" y="2536990"/>
              <a:ext cx="83941" cy="8382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730512" y="2528506"/>
              <a:ext cx="117475" cy="100965"/>
            </a:xfrm>
            <a:custGeom>
              <a:avLst/>
              <a:gdLst/>
              <a:ahLst/>
              <a:cxnLst/>
              <a:rect l="l" t="t" r="r" b="b"/>
              <a:pathLst>
                <a:path w="117475" h="100964">
                  <a:moveTo>
                    <a:pt x="0" y="0"/>
                  </a:moveTo>
                  <a:lnTo>
                    <a:pt x="24979" y="50270"/>
                  </a:lnTo>
                  <a:lnTo>
                    <a:pt x="0" y="100666"/>
                  </a:lnTo>
                  <a:lnTo>
                    <a:pt x="117289" y="50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47824" y="2584348"/>
              <a:ext cx="797560" cy="0"/>
            </a:xfrm>
            <a:custGeom>
              <a:avLst/>
              <a:gdLst/>
              <a:ahLst/>
              <a:cxnLst/>
              <a:rect l="l" t="t" r="r" b="b"/>
              <a:pathLst>
                <a:path w="797559">
                  <a:moveTo>
                    <a:pt x="0" y="0"/>
                  </a:moveTo>
                  <a:lnTo>
                    <a:pt x="797187" y="0"/>
                  </a:lnTo>
                </a:path>
              </a:pathLst>
            </a:custGeom>
            <a:ln w="84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6020217" y="2345755"/>
            <a:ext cx="218440" cy="301625"/>
            <a:chOff x="6020217" y="2345755"/>
            <a:chExt cx="218440" cy="301625"/>
          </a:xfrm>
        </p:grpSpPr>
        <p:sp>
          <p:nvSpPr>
            <p:cNvPr id="56" name="object 56"/>
            <p:cNvSpPr/>
            <p:nvPr/>
          </p:nvSpPr>
          <p:spPr>
            <a:xfrm>
              <a:off x="6020217" y="2412740"/>
              <a:ext cx="218144" cy="20949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041291" y="2349965"/>
              <a:ext cx="193040" cy="293370"/>
            </a:xfrm>
            <a:custGeom>
              <a:avLst/>
              <a:gdLst/>
              <a:ahLst/>
              <a:cxnLst/>
              <a:rect l="l" t="t" r="r" b="b"/>
              <a:pathLst>
                <a:path w="193039" h="293369">
                  <a:moveTo>
                    <a:pt x="192861" y="0"/>
                  </a:moveTo>
                  <a:lnTo>
                    <a:pt x="0" y="292882"/>
                  </a:lnTo>
                </a:path>
              </a:pathLst>
            </a:custGeom>
            <a:ln w="84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4904254" y="1701107"/>
            <a:ext cx="210185" cy="603250"/>
            <a:chOff x="4904254" y="1701107"/>
            <a:chExt cx="210185" cy="603250"/>
          </a:xfrm>
        </p:grpSpPr>
        <p:sp>
          <p:nvSpPr>
            <p:cNvPr id="59" name="object 59"/>
            <p:cNvSpPr/>
            <p:nvPr/>
          </p:nvSpPr>
          <p:spPr>
            <a:xfrm>
              <a:off x="5020429" y="2176743"/>
              <a:ext cx="92710" cy="126364"/>
            </a:xfrm>
            <a:custGeom>
              <a:avLst/>
              <a:gdLst/>
              <a:ahLst/>
              <a:cxnLst/>
              <a:rect l="l" t="t" r="r" b="b"/>
              <a:pathLst>
                <a:path w="92710" h="126364">
                  <a:moveTo>
                    <a:pt x="92309" y="0"/>
                  </a:moveTo>
                  <a:lnTo>
                    <a:pt x="58708" y="42039"/>
                  </a:lnTo>
                  <a:lnTo>
                    <a:pt x="0" y="33682"/>
                  </a:lnTo>
                  <a:lnTo>
                    <a:pt x="83941" y="125864"/>
                  </a:lnTo>
                  <a:lnTo>
                    <a:pt x="92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908466" y="1705319"/>
              <a:ext cx="201930" cy="594995"/>
            </a:xfrm>
            <a:custGeom>
              <a:avLst/>
              <a:gdLst/>
              <a:ahLst/>
              <a:cxnLst/>
              <a:rect l="l" t="t" r="r" b="b"/>
              <a:pathLst>
                <a:path w="201929" h="594994">
                  <a:moveTo>
                    <a:pt x="0" y="0"/>
                  </a:moveTo>
                  <a:lnTo>
                    <a:pt x="201484" y="594502"/>
                  </a:lnTo>
                </a:path>
              </a:pathLst>
            </a:custGeom>
            <a:ln w="84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4487345" y="1285128"/>
            <a:ext cx="36766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dirty="0">
                <a:latin typeface="Times New Roman"/>
                <a:cs typeface="Times New Roman"/>
              </a:rPr>
              <a:t>t</a:t>
            </a:r>
            <a:r>
              <a:rPr sz="2100" spc="-10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il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282446" y="4259326"/>
            <a:ext cx="521906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Node </a:t>
            </a:r>
            <a:r>
              <a:rPr sz="1800" dirty="0">
                <a:latin typeface="Courier New"/>
                <a:cs typeface="Courier New"/>
              </a:rPr>
              <a:t>x = </a:t>
            </a:r>
            <a:r>
              <a:rPr sz="1800" spc="-5" dirty="0">
                <a:latin typeface="Courier New"/>
                <a:cs typeface="Courier New"/>
              </a:rPr>
              <a:t>new Node(</a:t>
            </a:r>
            <a:r>
              <a:rPr sz="1800" spc="-1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);</a:t>
            </a:r>
            <a:endParaRPr sz="18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x.setElement(new String(“Baltimore”));  x.setNext(null);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tail.setNext(x);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ourier New"/>
                <a:cs typeface="Courier New"/>
              </a:rPr>
              <a:t>tail </a:t>
            </a:r>
            <a:r>
              <a:rPr sz="1800" dirty="0">
                <a:latin typeface="Courier New"/>
                <a:cs typeface="Courier New"/>
              </a:rPr>
              <a:t>=</a:t>
            </a:r>
            <a:r>
              <a:rPr sz="1800" spc="-6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x;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578418"/>
            <a:ext cx="23520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After the</a:t>
            </a:r>
            <a:r>
              <a:rPr sz="24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insertion: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55270" y="1743518"/>
            <a:ext cx="5651500" cy="2171700"/>
            <a:chOff x="1755270" y="1743518"/>
            <a:chExt cx="5651500" cy="2171700"/>
          </a:xfrm>
        </p:grpSpPr>
        <p:sp>
          <p:nvSpPr>
            <p:cNvPr id="4" name="object 4"/>
            <p:cNvSpPr/>
            <p:nvPr/>
          </p:nvSpPr>
          <p:spPr>
            <a:xfrm>
              <a:off x="6318423" y="2399311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436" y="431656"/>
                  </a:lnTo>
                  <a:lnTo>
                    <a:pt x="866436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66147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98730" y="2615013"/>
              <a:ext cx="90533" cy="900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18423" y="3478705"/>
              <a:ext cx="1083310" cy="431800"/>
            </a:xfrm>
            <a:custGeom>
              <a:avLst/>
              <a:gdLst/>
              <a:ahLst/>
              <a:cxnLst/>
              <a:rect l="l" t="t" r="r" b="b"/>
              <a:pathLst>
                <a:path w="1083309" h="431800">
                  <a:moveTo>
                    <a:pt x="0" y="323742"/>
                  </a:moveTo>
                  <a:lnTo>
                    <a:pt x="8004" y="367160"/>
                  </a:lnTo>
                  <a:lnTo>
                    <a:pt x="30368" y="401305"/>
                  </a:lnTo>
                  <a:lnTo>
                    <a:pt x="64619" y="423646"/>
                  </a:lnTo>
                  <a:lnTo>
                    <a:pt x="108285" y="431656"/>
                  </a:lnTo>
                  <a:lnTo>
                    <a:pt x="974696" y="431656"/>
                  </a:lnTo>
                  <a:lnTo>
                    <a:pt x="1018309" y="423646"/>
                  </a:lnTo>
                  <a:lnTo>
                    <a:pt x="1052566" y="401305"/>
                  </a:lnTo>
                  <a:lnTo>
                    <a:pt x="1074960" y="367160"/>
                  </a:lnTo>
                  <a:lnTo>
                    <a:pt x="1082982" y="323742"/>
                  </a:lnTo>
                  <a:lnTo>
                    <a:pt x="1082982" y="107787"/>
                  </a:lnTo>
                  <a:lnTo>
                    <a:pt x="1074960" y="64388"/>
                  </a:lnTo>
                  <a:lnTo>
                    <a:pt x="1052566" y="30287"/>
                  </a:lnTo>
                  <a:lnTo>
                    <a:pt x="1018309" y="7989"/>
                  </a:lnTo>
                  <a:lnTo>
                    <a:pt x="974696" y="0"/>
                  </a:lnTo>
                  <a:lnTo>
                    <a:pt x="108285" y="0"/>
                  </a:lnTo>
                  <a:lnTo>
                    <a:pt x="64619" y="7989"/>
                  </a:lnTo>
                  <a:lnTo>
                    <a:pt x="30368" y="30287"/>
                  </a:lnTo>
                  <a:lnTo>
                    <a:pt x="8004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70288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4">
                  <a:moveTo>
                    <a:pt x="99282" y="0"/>
                  </a:moveTo>
                  <a:lnTo>
                    <a:pt x="54269" y="35844"/>
                  </a:lnTo>
                  <a:lnTo>
                    <a:pt x="0" y="27105"/>
                  </a:lnTo>
                  <a:lnTo>
                    <a:pt x="81150" y="135019"/>
                  </a:lnTo>
                  <a:lnTo>
                    <a:pt x="992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40574" y="2620712"/>
              <a:ext cx="216535" cy="854710"/>
            </a:xfrm>
            <a:custGeom>
              <a:avLst/>
              <a:gdLst/>
              <a:ahLst/>
              <a:cxnLst/>
              <a:rect l="l" t="t" r="r" b="b"/>
              <a:pathLst>
                <a:path w="216534" h="854710">
                  <a:moveTo>
                    <a:pt x="0" y="0"/>
                  </a:moveTo>
                  <a:lnTo>
                    <a:pt x="216444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92006" y="2561183"/>
              <a:ext cx="127000" cy="108585"/>
            </a:xfrm>
            <a:custGeom>
              <a:avLst/>
              <a:gdLst/>
              <a:ahLst/>
              <a:cxnLst/>
              <a:rect l="l" t="t" r="r" b="b"/>
              <a:pathLst>
                <a:path w="127000" h="108585">
                  <a:moveTo>
                    <a:pt x="0" y="0"/>
                  </a:moveTo>
                  <a:lnTo>
                    <a:pt x="26881" y="53830"/>
                  </a:lnTo>
                  <a:lnTo>
                    <a:pt x="0" y="108040"/>
                  </a:lnTo>
                  <a:lnTo>
                    <a:pt x="126417" y="53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0033" y="2390319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436" y="431656"/>
                  </a:lnTo>
                  <a:lnTo>
                    <a:pt x="866436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07757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40365" y="2615013"/>
              <a:ext cx="90508" cy="900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60033" y="3478705"/>
              <a:ext cx="1083310" cy="431800"/>
            </a:xfrm>
            <a:custGeom>
              <a:avLst/>
              <a:gdLst/>
              <a:ahLst/>
              <a:cxnLst/>
              <a:rect l="l" t="t" r="r" b="b"/>
              <a:pathLst>
                <a:path w="1083310" h="431800">
                  <a:moveTo>
                    <a:pt x="0" y="323742"/>
                  </a:moveTo>
                  <a:lnTo>
                    <a:pt x="8009" y="367160"/>
                  </a:lnTo>
                  <a:lnTo>
                    <a:pt x="30379" y="401305"/>
                  </a:lnTo>
                  <a:lnTo>
                    <a:pt x="64624" y="423646"/>
                  </a:lnTo>
                  <a:lnTo>
                    <a:pt x="108260" y="431656"/>
                  </a:lnTo>
                  <a:lnTo>
                    <a:pt x="974696" y="431656"/>
                  </a:lnTo>
                  <a:lnTo>
                    <a:pt x="1018309" y="423646"/>
                  </a:lnTo>
                  <a:lnTo>
                    <a:pt x="1052566" y="401305"/>
                  </a:lnTo>
                  <a:lnTo>
                    <a:pt x="1074960" y="367160"/>
                  </a:lnTo>
                  <a:lnTo>
                    <a:pt x="1082982" y="323742"/>
                  </a:lnTo>
                  <a:lnTo>
                    <a:pt x="1082982" y="107787"/>
                  </a:lnTo>
                  <a:lnTo>
                    <a:pt x="1074960" y="64388"/>
                  </a:lnTo>
                  <a:lnTo>
                    <a:pt x="1052566" y="30287"/>
                  </a:lnTo>
                  <a:lnTo>
                    <a:pt x="1018309" y="7989"/>
                  </a:lnTo>
                  <a:lnTo>
                    <a:pt x="974696" y="0"/>
                  </a:lnTo>
                  <a:lnTo>
                    <a:pt x="108260" y="0"/>
                  </a:lnTo>
                  <a:lnTo>
                    <a:pt x="64624" y="7989"/>
                  </a:lnTo>
                  <a:lnTo>
                    <a:pt x="30379" y="30287"/>
                  </a:lnTo>
                  <a:lnTo>
                    <a:pt x="8009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12024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4" h="135254">
                  <a:moveTo>
                    <a:pt x="99156" y="0"/>
                  </a:moveTo>
                  <a:lnTo>
                    <a:pt x="54269" y="35844"/>
                  </a:lnTo>
                  <a:lnTo>
                    <a:pt x="0" y="27105"/>
                  </a:lnTo>
                  <a:lnTo>
                    <a:pt x="81023" y="135019"/>
                  </a:lnTo>
                  <a:lnTo>
                    <a:pt x="991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82183" y="2620712"/>
              <a:ext cx="217170" cy="854710"/>
            </a:xfrm>
            <a:custGeom>
              <a:avLst/>
              <a:gdLst/>
              <a:ahLst/>
              <a:cxnLst/>
              <a:rect l="l" t="t" r="r" b="b"/>
              <a:pathLst>
                <a:path w="217169" h="854710">
                  <a:moveTo>
                    <a:pt x="0" y="0"/>
                  </a:moveTo>
                  <a:lnTo>
                    <a:pt x="216571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09873" y="2570175"/>
              <a:ext cx="90280" cy="9005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58996" y="2561183"/>
              <a:ext cx="127000" cy="108585"/>
            </a:xfrm>
            <a:custGeom>
              <a:avLst/>
              <a:gdLst/>
              <a:ahLst/>
              <a:cxnLst/>
              <a:rect l="l" t="t" r="r" b="b"/>
              <a:pathLst>
                <a:path w="127000" h="108585">
                  <a:moveTo>
                    <a:pt x="0" y="0"/>
                  </a:moveTo>
                  <a:lnTo>
                    <a:pt x="27134" y="53830"/>
                  </a:lnTo>
                  <a:lnTo>
                    <a:pt x="0" y="108040"/>
                  </a:lnTo>
                  <a:lnTo>
                    <a:pt x="126417" y="53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15579" y="2620712"/>
              <a:ext cx="866775" cy="0"/>
            </a:xfrm>
            <a:custGeom>
              <a:avLst/>
              <a:gdLst/>
              <a:ahLst/>
              <a:cxnLst/>
              <a:rect l="l" t="t" r="r" b="b"/>
              <a:pathLst>
                <a:path w="866775">
                  <a:moveTo>
                    <a:pt x="0" y="0"/>
                  </a:moveTo>
                  <a:lnTo>
                    <a:pt x="866411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76411" y="2390319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436" y="431656"/>
                  </a:lnTo>
                  <a:lnTo>
                    <a:pt x="866436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24388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76411" y="3478705"/>
              <a:ext cx="1092835" cy="431800"/>
            </a:xfrm>
            <a:custGeom>
              <a:avLst/>
              <a:gdLst/>
              <a:ahLst/>
              <a:cxnLst/>
              <a:rect l="l" t="t" r="r" b="b"/>
              <a:pathLst>
                <a:path w="1092835" h="431800">
                  <a:moveTo>
                    <a:pt x="0" y="323742"/>
                  </a:moveTo>
                  <a:lnTo>
                    <a:pt x="8037" y="367160"/>
                  </a:lnTo>
                  <a:lnTo>
                    <a:pt x="30447" y="401305"/>
                  </a:lnTo>
                  <a:lnTo>
                    <a:pt x="64672" y="423646"/>
                  </a:lnTo>
                  <a:lnTo>
                    <a:pt x="108158" y="431656"/>
                  </a:lnTo>
                  <a:lnTo>
                    <a:pt x="983699" y="431656"/>
                  </a:lnTo>
                  <a:lnTo>
                    <a:pt x="1027351" y="423646"/>
                  </a:lnTo>
                  <a:lnTo>
                    <a:pt x="1061696" y="401305"/>
                  </a:lnTo>
                  <a:lnTo>
                    <a:pt x="1084176" y="367160"/>
                  </a:lnTo>
                  <a:lnTo>
                    <a:pt x="1092238" y="323742"/>
                  </a:lnTo>
                  <a:lnTo>
                    <a:pt x="1092238" y="107787"/>
                  </a:lnTo>
                  <a:lnTo>
                    <a:pt x="1084176" y="64388"/>
                  </a:lnTo>
                  <a:lnTo>
                    <a:pt x="1061696" y="30287"/>
                  </a:lnTo>
                  <a:lnTo>
                    <a:pt x="1027351" y="7989"/>
                  </a:lnTo>
                  <a:lnTo>
                    <a:pt x="983699" y="0"/>
                  </a:lnTo>
                  <a:lnTo>
                    <a:pt x="108158" y="0"/>
                  </a:lnTo>
                  <a:lnTo>
                    <a:pt x="64672" y="7989"/>
                  </a:lnTo>
                  <a:lnTo>
                    <a:pt x="30447" y="30287"/>
                  </a:lnTo>
                  <a:lnTo>
                    <a:pt x="8037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66101" y="2615013"/>
              <a:ext cx="90153" cy="9005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37405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4">
                  <a:moveTo>
                    <a:pt x="99536" y="0"/>
                  </a:moveTo>
                  <a:lnTo>
                    <a:pt x="54269" y="35844"/>
                  </a:lnTo>
                  <a:lnTo>
                    <a:pt x="0" y="27105"/>
                  </a:lnTo>
                  <a:lnTo>
                    <a:pt x="81404" y="135019"/>
                  </a:lnTo>
                  <a:lnTo>
                    <a:pt x="995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07564" y="2620712"/>
              <a:ext cx="217170" cy="854710"/>
            </a:xfrm>
            <a:custGeom>
              <a:avLst/>
              <a:gdLst/>
              <a:ahLst/>
              <a:cxnLst/>
              <a:rect l="l" t="t" r="r" b="b"/>
              <a:pathLst>
                <a:path w="217170" h="854710">
                  <a:moveTo>
                    <a:pt x="0" y="0"/>
                  </a:moveTo>
                  <a:lnTo>
                    <a:pt x="216824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35254" y="2570175"/>
              <a:ext cx="90280" cy="900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75374" y="2561183"/>
              <a:ext cx="127000" cy="108585"/>
            </a:xfrm>
            <a:custGeom>
              <a:avLst/>
              <a:gdLst/>
              <a:ahLst/>
              <a:cxnLst/>
              <a:rect l="l" t="t" r="r" b="b"/>
              <a:pathLst>
                <a:path w="127000" h="108585">
                  <a:moveTo>
                    <a:pt x="0" y="0"/>
                  </a:moveTo>
                  <a:lnTo>
                    <a:pt x="27134" y="53830"/>
                  </a:lnTo>
                  <a:lnTo>
                    <a:pt x="0" y="108040"/>
                  </a:lnTo>
                  <a:lnTo>
                    <a:pt x="126417" y="53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40960" y="2620712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5">
                  <a:moveTo>
                    <a:pt x="0" y="0"/>
                  </a:moveTo>
                  <a:lnTo>
                    <a:pt x="857408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01792" y="2390319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740" y="431656"/>
                  </a:lnTo>
                  <a:lnTo>
                    <a:pt x="866740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40766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01792" y="3478705"/>
              <a:ext cx="1083310" cy="431800"/>
            </a:xfrm>
            <a:custGeom>
              <a:avLst/>
              <a:gdLst/>
              <a:ahLst/>
              <a:cxnLst/>
              <a:rect l="l" t="t" r="r" b="b"/>
              <a:pathLst>
                <a:path w="1083310" h="431800">
                  <a:moveTo>
                    <a:pt x="0" y="323742"/>
                  </a:moveTo>
                  <a:lnTo>
                    <a:pt x="8037" y="367160"/>
                  </a:lnTo>
                  <a:lnTo>
                    <a:pt x="30447" y="401305"/>
                  </a:lnTo>
                  <a:lnTo>
                    <a:pt x="64672" y="423646"/>
                  </a:lnTo>
                  <a:lnTo>
                    <a:pt x="108158" y="431656"/>
                  </a:lnTo>
                  <a:lnTo>
                    <a:pt x="974950" y="431656"/>
                  </a:lnTo>
                  <a:lnTo>
                    <a:pt x="1018455" y="423646"/>
                  </a:lnTo>
                  <a:lnTo>
                    <a:pt x="1052725" y="401305"/>
                  </a:lnTo>
                  <a:lnTo>
                    <a:pt x="1075178" y="367160"/>
                  </a:lnTo>
                  <a:lnTo>
                    <a:pt x="1083235" y="323742"/>
                  </a:lnTo>
                  <a:lnTo>
                    <a:pt x="1083235" y="107787"/>
                  </a:lnTo>
                  <a:lnTo>
                    <a:pt x="1075178" y="64388"/>
                  </a:lnTo>
                  <a:lnTo>
                    <a:pt x="1052725" y="30287"/>
                  </a:lnTo>
                  <a:lnTo>
                    <a:pt x="1018455" y="7989"/>
                  </a:lnTo>
                  <a:lnTo>
                    <a:pt x="974950" y="0"/>
                  </a:lnTo>
                  <a:lnTo>
                    <a:pt x="108158" y="0"/>
                  </a:lnTo>
                  <a:lnTo>
                    <a:pt x="64672" y="7989"/>
                  </a:lnTo>
                  <a:lnTo>
                    <a:pt x="30447" y="30287"/>
                  </a:lnTo>
                  <a:lnTo>
                    <a:pt x="8037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82352" y="2615013"/>
              <a:ext cx="90153" cy="900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54037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4">
                  <a:moveTo>
                    <a:pt x="99156" y="0"/>
                  </a:moveTo>
                  <a:lnTo>
                    <a:pt x="53889" y="35844"/>
                  </a:lnTo>
                  <a:lnTo>
                    <a:pt x="0" y="27105"/>
                  </a:lnTo>
                  <a:lnTo>
                    <a:pt x="81023" y="135019"/>
                  </a:lnTo>
                  <a:lnTo>
                    <a:pt x="991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24196" y="2620712"/>
              <a:ext cx="217170" cy="854710"/>
            </a:xfrm>
            <a:custGeom>
              <a:avLst/>
              <a:gdLst/>
              <a:ahLst/>
              <a:cxnLst/>
              <a:rect l="l" t="t" r="r" b="b"/>
              <a:pathLst>
                <a:path w="217170" h="854710">
                  <a:moveTo>
                    <a:pt x="0" y="0"/>
                  </a:moveTo>
                  <a:lnTo>
                    <a:pt x="216571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51632" y="2570175"/>
              <a:ext cx="90533" cy="9005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57211" y="2620712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5">
                  <a:moveTo>
                    <a:pt x="0" y="0"/>
                  </a:moveTo>
                  <a:lnTo>
                    <a:pt x="857788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95440" y="225542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4" h="135255">
                  <a:moveTo>
                    <a:pt x="99168" y="0"/>
                  </a:moveTo>
                  <a:lnTo>
                    <a:pt x="63031" y="44837"/>
                  </a:lnTo>
                  <a:lnTo>
                    <a:pt x="0" y="36097"/>
                  </a:lnTo>
                  <a:lnTo>
                    <a:pt x="90166" y="134892"/>
                  </a:lnTo>
                  <a:lnTo>
                    <a:pt x="991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74691" y="1748281"/>
              <a:ext cx="216535" cy="638810"/>
            </a:xfrm>
            <a:custGeom>
              <a:avLst/>
              <a:gdLst/>
              <a:ahLst/>
              <a:cxnLst/>
              <a:rect l="l" t="t" r="r" b="b"/>
              <a:pathLst>
                <a:path w="216535" h="638810">
                  <a:moveTo>
                    <a:pt x="0" y="0"/>
                  </a:moveTo>
                  <a:lnTo>
                    <a:pt x="216495" y="638617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323003" y="1289587"/>
            <a:ext cx="57531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h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60" dirty="0">
                <a:latin typeface="Times New Roman"/>
                <a:cs typeface="Times New Roman"/>
              </a:rPr>
              <a:t>a</a:t>
            </a:r>
            <a:r>
              <a:rPr sz="2250" spc="5" dirty="0">
                <a:latin typeface="Times New Roman"/>
                <a:cs typeface="Times New Roman"/>
              </a:rPr>
              <a:t>d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40879" y="2152899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11333" y="3070421"/>
            <a:ext cx="94361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l</a:t>
            </a:r>
            <a:r>
              <a:rPr sz="2250" spc="60" dirty="0">
                <a:latin typeface="Times New Roman"/>
                <a:cs typeface="Times New Roman"/>
              </a:rPr>
              <a:t>e</a:t>
            </a:r>
            <a:r>
              <a:rPr sz="2250" spc="15" dirty="0">
                <a:latin typeface="Times New Roman"/>
                <a:cs typeface="Times New Roman"/>
              </a:rPr>
              <a:t>m</a:t>
            </a: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nt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84392" y="2134786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00770" y="2134786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6364365" y="1752877"/>
            <a:ext cx="1733550" cy="1007744"/>
            <a:chOff x="6364365" y="1752877"/>
            <a:chExt cx="1733550" cy="1007744"/>
          </a:xfrm>
        </p:grpSpPr>
        <p:sp>
          <p:nvSpPr>
            <p:cNvPr id="45" name="object 45"/>
            <p:cNvSpPr/>
            <p:nvPr/>
          </p:nvSpPr>
          <p:spPr>
            <a:xfrm>
              <a:off x="6968263" y="2579168"/>
              <a:ext cx="90153" cy="9005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862993" y="2508277"/>
              <a:ext cx="225487" cy="23411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876518" y="2449849"/>
              <a:ext cx="217170" cy="306070"/>
            </a:xfrm>
            <a:custGeom>
              <a:avLst/>
              <a:gdLst/>
              <a:ahLst/>
              <a:cxnLst/>
              <a:rect l="l" t="t" r="r" b="b"/>
              <a:pathLst>
                <a:path w="217170" h="306069">
                  <a:moveTo>
                    <a:pt x="216571" y="0"/>
                  </a:moveTo>
                  <a:lnTo>
                    <a:pt x="0" y="305756"/>
                  </a:lnTo>
                </a:path>
              </a:pathLst>
            </a:custGeom>
            <a:ln w="90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708384" y="2570175"/>
              <a:ext cx="126364" cy="107950"/>
            </a:xfrm>
            <a:custGeom>
              <a:avLst/>
              <a:gdLst/>
              <a:ahLst/>
              <a:cxnLst/>
              <a:rect l="l" t="t" r="r" b="b"/>
              <a:pathLst>
                <a:path w="126365" h="107950">
                  <a:moveTo>
                    <a:pt x="0" y="0"/>
                  </a:moveTo>
                  <a:lnTo>
                    <a:pt x="27134" y="53957"/>
                  </a:lnTo>
                  <a:lnTo>
                    <a:pt x="0" y="107787"/>
                  </a:lnTo>
                  <a:lnTo>
                    <a:pt x="126290" y="539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973969" y="2629705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4">
                  <a:moveTo>
                    <a:pt x="0" y="0"/>
                  </a:moveTo>
                  <a:lnTo>
                    <a:pt x="857281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89727" y="2264419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5">
                  <a:moveTo>
                    <a:pt x="99536" y="0"/>
                  </a:moveTo>
                  <a:lnTo>
                    <a:pt x="63272" y="44837"/>
                  </a:lnTo>
                  <a:lnTo>
                    <a:pt x="0" y="35844"/>
                  </a:lnTo>
                  <a:lnTo>
                    <a:pt x="90407" y="134892"/>
                  </a:lnTo>
                  <a:lnTo>
                    <a:pt x="995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68889" y="1757401"/>
              <a:ext cx="217170" cy="638810"/>
            </a:xfrm>
            <a:custGeom>
              <a:avLst/>
              <a:gdLst/>
              <a:ahLst/>
              <a:cxnLst/>
              <a:rect l="l" t="t" r="r" b="b"/>
              <a:pathLst>
                <a:path w="217170" h="638810">
                  <a:moveTo>
                    <a:pt x="0" y="0"/>
                  </a:moveTo>
                  <a:lnTo>
                    <a:pt x="216951" y="638491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7208272" y="2125794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30122" y="3007472"/>
            <a:ext cx="94361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l</a:t>
            </a:r>
            <a:r>
              <a:rPr sz="2250" spc="60" dirty="0">
                <a:latin typeface="Times New Roman"/>
                <a:cs typeface="Times New Roman"/>
              </a:rPr>
              <a:t>e</a:t>
            </a:r>
            <a:r>
              <a:rPr sz="2250" spc="15" dirty="0">
                <a:latin typeface="Times New Roman"/>
                <a:cs typeface="Times New Roman"/>
              </a:rPr>
              <a:t>m</a:t>
            </a: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nt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25040" y="2989385"/>
            <a:ext cx="1369695" cy="81153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250" spc="10" dirty="0">
                <a:latin typeface="Times New Roman"/>
                <a:cs typeface="Times New Roman"/>
              </a:rPr>
              <a:t>element</a:t>
            </a:r>
            <a:endParaRPr sz="2250">
              <a:latin typeface="Times New Roman"/>
              <a:cs typeface="Times New Roman"/>
            </a:endParaRPr>
          </a:p>
          <a:p>
            <a:pPr marL="779780">
              <a:lnSpc>
                <a:spcPct val="100000"/>
              </a:lnSpc>
              <a:spcBef>
                <a:spcPts val="555"/>
              </a:spcBef>
            </a:pPr>
            <a:r>
              <a:rPr sz="1900" spc="5" dirty="0">
                <a:latin typeface="Times New Roman"/>
                <a:cs typeface="Times New Roman"/>
              </a:rPr>
              <a:t>R</a:t>
            </a:r>
            <a:r>
              <a:rPr sz="1900" spc="-30" dirty="0">
                <a:latin typeface="Times New Roman"/>
                <a:cs typeface="Times New Roman"/>
              </a:rPr>
              <a:t>o</a:t>
            </a:r>
            <a:r>
              <a:rPr sz="1900" spc="5" dirty="0">
                <a:latin typeface="Times New Roman"/>
                <a:cs typeface="Times New Roman"/>
              </a:rPr>
              <a:t>me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77607" y="2931977"/>
            <a:ext cx="1415415" cy="85090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250" spc="10" dirty="0">
                <a:latin typeface="Times New Roman"/>
                <a:cs typeface="Times New Roman"/>
              </a:rPr>
              <a:t>element</a:t>
            </a:r>
            <a:endParaRPr sz="2250">
              <a:latin typeface="Times New Roman"/>
              <a:cs typeface="Times New Roman"/>
            </a:endParaRPr>
          </a:p>
          <a:p>
            <a:pPr marL="743585">
              <a:lnSpc>
                <a:spcPct val="100000"/>
              </a:lnSpc>
              <a:spcBef>
                <a:spcPts val="695"/>
              </a:spcBef>
            </a:pPr>
            <a:r>
              <a:rPr sz="1900" spc="5" dirty="0">
                <a:latin typeface="Times New Roman"/>
                <a:cs typeface="Times New Roman"/>
              </a:rPr>
              <a:t>Se</a:t>
            </a:r>
            <a:r>
              <a:rPr sz="1900" spc="10" dirty="0">
                <a:latin typeface="Times New Roman"/>
                <a:cs typeface="Times New Roman"/>
              </a:rPr>
              <a:t>a</a:t>
            </a:r>
            <a:r>
              <a:rPr sz="1900" spc="-35" dirty="0">
                <a:latin typeface="Times New Roman"/>
                <a:cs typeface="Times New Roman"/>
              </a:rPr>
              <a:t>t</a:t>
            </a:r>
            <a:r>
              <a:rPr sz="1900" spc="30" dirty="0">
                <a:latin typeface="Times New Roman"/>
                <a:cs typeface="Times New Roman"/>
              </a:rPr>
              <a:t>t</a:t>
            </a:r>
            <a:r>
              <a:rPr sz="1900" spc="-35" dirty="0">
                <a:latin typeface="Times New Roman"/>
                <a:cs typeface="Times New Roman"/>
              </a:rPr>
              <a:t>l</a:t>
            </a:r>
            <a:r>
              <a:rPr sz="1900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25229" y="3493135"/>
            <a:ext cx="2515870" cy="316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537970" algn="l"/>
              </a:tabLst>
            </a:pPr>
            <a:r>
              <a:rPr sz="1900" dirty="0">
                <a:latin typeface="Times New Roman"/>
                <a:cs typeface="Times New Roman"/>
              </a:rPr>
              <a:t>Toronto	</a:t>
            </a:r>
            <a:r>
              <a:rPr sz="1900" spc="-5" dirty="0">
                <a:latin typeface="Times New Roman"/>
                <a:cs typeface="Times New Roman"/>
              </a:rPr>
              <a:t>Baltimore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17594" y="1298326"/>
            <a:ext cx="39370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t</a:t>
            </a:r>
            <a:r>
              <a:rPr sz="2250" spc="-10" dirty="0">
                <a:latin typeface="Times New Roman"/>
                <a:cs typeface="Times New Roman"/>
              </a:rPr>
              <a:t>a</a:t>
            </a:r>
            <a:r>
              <a:rPr sz="2250" spc="5" dirty="0">
                <a:latin typeface="Times New Roman"/>
                <a:cs typeface="Times New Roman"/>
              </a:rPr>
              <a:t>i</a:t>
            </a:r>
            <a:r>
              <a:rPr sz="2250" dirty="0">
                <a:latin typeface="Times New Roman"/>
                <a:cs typeface="Times New Roman"/>
              </a:rPr>
              <a:t>l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0436" y="693892"/>
            <a:ext cx="7033259" cy="1254125"/>
            <a:chOff x="440436" y="693892"/>
            <a:chExt cx="7033259" cy="1254125"/>
          </a:xfrm>
        </p:grpSpPr>
        <p:sp>
          <p:nvSpPr>
            <p:cNvPr id="3" name="object 3"/>
            <p:cNvSpPr/>
            <p:nvPr/>
          </p:nvSpPr>
          <p:spPr>
            <a:xfrm>
              <a:off x="802550" y="693892"/>
              <a:ext cx="6670534" cy="5527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0436" y="1118616"/>
              <a:ext cx="1597152" cy="8290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2475" y="1118616"/>
              <a:ext cx="839724" cy="8290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4540" y="567893"/>
            <a:ext cx="6727825" cy="1276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60" dirty="0"/>
              <a:t>Deleting </a:t>
            </a:r>
            <a:r>
              <a:rPr spc="20" dirty="0"/>
              <a:t>an </a:t>
            </a:r>
            <a:r>
              <a:rPr spc="-5" dirty="0"/>
              <a:t>Element </a:t>
            </a:r>
            <a:r>
              <a:rPr spc="80" dirty="0"/>
              <a:t>at </a:t>
            </a:r>
            <a:r>
              <a:rPr spc="75" dirty="0"/>
              <a:t>the  </a:t>
            </a:r>
            <a:r>
              <a:rPr spc="45" dirty="0"/>
              <a:t>Tail</a:t>
            </a:r>
            <a:r>
              <a:rPr spc="114" dirty="0"/>
              <a:t> </a:t>
            </a:r>
            <a:r>
              <a:rPr spc="-70" dirty="0"/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9925" y="1945882"/>
            <a:ext cx="7642225" cy="211264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370840">
              <a:lnSpc>
                <a:spcPts val="2720"/>
              </a:lnSpc>
              <a:spcBef>
                <a:spcPts val="285"/>
              </a:spcBef>
            </a:pPr>
            <a:r>
              <a:rPr sz="2350" spc="5" dirty="0">
                <a:latin typeface="Times New Roman"/>
                <a:cs typeface="Times New Roman"/>
              </a:rPr>
              <a:t>Deletion of an element at the tail of a singly linked list takes  more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effort.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ts val="2720"/>
              </a:lnSpc>
            </a:pPr>
            <a:r>
              <a:rPr sz="2350" spc="5" dirty="0">
                <a:latin typeface="Times New Roman"/>
                <a:cs typeface="Times New Roman"/>
              </a:rPr>
              <a:t>The difficulty is related with the fact that the last node does not  have a link to the previous node which will become the new  tail of the</a:t>
            </a:r>
            <a:r>
              <a:rPr sz="2350" spc="-1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list.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578418"/>
            <a:ext cx="24523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Before the</a:t>
            </a:r>
            <a:r>
              <a:rPr sz="24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deletion: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55270" y="1743518"/>
            <a:ext cx="5651500" cy="2171700"/>
            <a:chOff x="1755270" y="1743518"/>
            <a:chExt cx="5651500" cy="2171700"/>
          </a:xfrm>
        </p:grpSpPr>
        <p:sp>
          <p:nvSpPr>
            <p:cNvPr id="4" name="object 4"/>
            <p:cNvSpPr/>
            <p:nvPr/>
          </p:nvSpPr>
          <p:spPr>
            <a:xfrm>
              <a:off x="6318423" y="2399311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436" y="431656"/>
                  </a:lnTo>
                  <a:lnTo>
                    <a:pt x="866436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66147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98730" y="2615013"/>
              <a:ext cx="90533" cy="900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18423" y="3478705"/>
              <a:ext cx="1083310" cy="431800"/>
            </a:xfrm>
            <a:custGeom>
              <a:avLst/>
              <a:gdLst/>
              <a:ahLst/>
              <a:cxnLst/>
              <a:rect l="l" t="t" r="r" b="b"/>
              <a:pathLst>
                <a:path w="1083309" h="431800">
                  <a:moveTo>
                    <a:pt x="0" y="323742"/>
                  </a:moveTo>
                  <a:lnTo>
                    <a:pt x="8004" y="367160"/>
                  </a:lnTo>
                  <a:lnTo>
                    <a:pt x="30368" y="401305"/>
                  </a:lnTo>
                  <a:lnTo>
                    <a:pt x="64619" y="423646"/>
                  </a:lnTo>
                  <a:lnTo>
                    <a:pt x="108285" y="431656"/>
                  </a:lnTo>
                  <a:lnTo>
                    <a:pt x="974696" y="431656"/>
                  </a:lnTo>
                  <a:lnTo>
                    <a:pt x="1018309" y="423646"/>
                  </a:lnTo>
                  <a:lnTo>
                    <a:pt x="1052566" y="401305"/>
                  </a:lnTo>
                  <a:lnTo>
                    <a:pt x="1074960" y="367160"/>
                  </a:lnTo>
                  <a:lnTo>
                    <a:pt x="1082982" y="323742"/>
                  </a:lnTo>
                  <a:lnTo>
                    <a:pt x="1082982" y="107787"/>
                  </a:lnTo>
                  <a:lnTo>
                    <a:pt x="1074960" y="64388"/>
                  </a:lnTo>
                  <a:lnTo>
                    <a:pt x="1052566" y="30287"/>
                  </a:lnTo>
                  <a:lnTo>
                    <a:pt x="1018309" y="7989"/>
                  </a:lnTo>
                  <a:lnTo>
                    <a:pt x="974696" y="0"/>
                  </a:lnTo>
                  <a:lnTo>
                    <a:pt x="108285" y="0"/>
                  </a:lnTo>
                  <a:lnTo>
                    <a:pt x="64619" y="7989"/>
                  </a:lnTo>
                  <a:lnTo>
                    <a:pt x="30368" y="30287"/>
                  </a:lnTo>
                  <a:lnTo>
                    <a:pt x="8004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70288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4">
                  <a:moveTo>
                    <a:pt x="99282" y="0"/>
                  </a:moveTo>
                  <a:lnTo>
                    <a:pt x="54269" y="35844"/>
                  </a:lnTo>
                  <a:lnTo>
                    <a:pt x="0" y="27105"/>
                  </a:lnTo>
                  <a:lnTo>
                    <a:pt x="81150" y="135019"/>
                  </a:lnTo>
                  <a:lnTo>
                    <a:pt x="992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40574" y="2620712"/>
              <a:ext cx="216535" cy="854710"/>
            </a:xfrm>
            <a:custGeom>
              <a:avLst/>
              <a:gdLst/>
              <a:ahLst/>
              <a:cxnLst/>
              <a:rect l="l" t="t" r="r" b="b"/>
              <a:pathLst>
                <a:path w="216534" h="854710">
                  <a:moveTo>
                    <a:pt x="0" y="0"/>
                  </a:moveTo>
                  <a:lnTo>
                    <a:pt x="216444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92006" y="2561183"/>
              <a:ext cx="127000" cy="108585"/>
            </a:xfrm>
            <a:custGeom>
              <a:avLst/>
              <a:gdLst/>
              <a:ahLst/>
              <a:cxnLst/>
              <a:rect l="l" t="t" r="r" b="b"/>
              <a:pathLst>
                <a:path w="127000" h="108585">
                  <a:moveTo>
                    <a:pt x="0" y="0"/>
                  </a:moveTo>
                  <a:lnTo>
                    <a:pt x="26881" y="53830"/>
                  </a:lnTo>
                  <a:lnTo>
                    <a:pt x="0" y="108040"/>
                  </a:lnTo>
                  <a:lnTo>
                    <a:pt x="126417" y="53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0033" y="2390319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436" y="431656"/>
                  </a:lnTo>
                  <a:lnTo>
                    <a:pt x="866436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07757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40365" y="2615013"/>
              <a:ext cx="90508" cy="900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60033" y="3478705"/>
              <a:ext cx="1083310" cy="431800"/>
            </a:xfrm>
            <a:custGeom>
              <a:avLst/>
              <a:gdLst/>
              <a:ahLst/>
              <a:cxnLst/>
              <a:rect l="l" t="t" r="r" b="b"/>
              <a:pathLst>
                <a:path w="1083310" h="431800">
                  <a:moveTo>
                    <a:pt x="0" y="323742"/>
                  </a:moveTo>
                  <a:lnTo>
                    <a:pt x="8009" y="367160"/>
                  </a:lnTo>
                  <a:lnTo>
                    <a:pt x="30379" y="401305"/>
                  </a:lnTo>
                  <a:lnTo>
                    <a:pt x="64624" y="423646"/>
                  </a:lnTo>
                  <a:lnTo>
                    <a:pt x="108260" y="431656"/>
                  </a:lnTo>
                  <a:lnTo>
                    <a:pt x="974696" y="431656"/>
                  </a:lnTo>
                  <a:lnTo>
                    <a:pt x="1018309" y="423646"/>
                  </a:lnTo>
                  <a:lnTo>
                    <a:pt x="1052566" y="401305"/>
                  </a:lnTo>
                  <a:lnTo>
                    <a:pt x="1074960" y="367160"/>
                  </a:lnTo>
                  <a:lnTo>
                    <a:pt x="1082982" y="323742"/>
                  </a:lnTo>
                  <a:lnTo>
                    <a:pt x="1082982" y="107787"/>
                  </a:lnTo>
                  <a:lnTo>
                    <a:pt x="1074960" y="64388"/>
                  </a:lnTo>
                  <a:lnTo>
                    <a:pt x="1052566" y="30287"/>
                  </a:lnTo>
                  <a:lnTo>
                    <a:pt x="1018309" y="7989"/>
                  </a:lnTo>
                  <a:lnTo>
                    <a:pt x="974696" y="0"/>
                  </a:lnTo>
                  <a:lnTo>
                    <a:pt x="108260" y="0"/>
                  </a:lnTo>
                  <a:lnTo>
                    <a:pt x="64624" y="7989"/>
                  </a:lnTo>
                  <a:lnTo>
                    <a:pt x="30379" y="30287"/>
                  </a:lnTo>
                  <a:lnTo>
                    <a:pt x="8009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12024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4" h="135254">
                  <a:moveTo>
                    <a:pt x="99156" y="0"/>
                  </a:moveTo>
                  <a:lnTo>
                    <a:pt x="54269" y="35844"/>
                  </a:lnTo>
                  <a:lnTo>
                    <a:pt x="0" y="27105"/>
                  </a:lnTo>
                  <a:lnTo>
                    <a:pt x="81023" y="135019"/>
                  </a:lnTo>
                  <a:lnTo>
                    <a:pt x="991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82183" y="2620712"/>
              <a:ext cx="217170" cy="854710"/>
            </a:xfrm>
            <a:custGeom>
              <a:avLst/>
              <a:gdLst/>
              <a:ahLst/>
              <a:cxnLst/>
              <a:rect l="l" t="t" r="r" b="b"/>
              <a:pathLst>
                <a:path w="217169" h="854710">
                  <a:moveTo>
                    <a:pt x="0" y="0"/>
                  </a:moveTo>
                  <a:lnTo>
                    <a:pt x="216571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09873" y="2570175"/>
              <a:ext cx="90280" cy="9005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58996" y="2561183"/>
              <a:ext cx="127000" cy="108585"/>
            </a:xfrm>
            <a:custGeom>
              <a:avLst/>
              <a:gdLst/>
              <a:ahLst/>
              <a:cxnLst/>
              <a:rect l="l" t="t" r="r" b="b"/>
              <a:pathLst>
                <a:path w="127000" h="108585">
                  <a:moveTo>
                    <a:pt x="0" y="0"/>
                  </a:moveTo>
                  <a:lnTo>
                    <a:pt x="27134" y="53830"/>
                  </a:lnTo>
                  <a:lnTo>
                    <a:pt x="0" y="108040"/>
                  </a:lnTo>
                  <a:lnTo>
                    <a:pt x="126417" y="53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15579" y="2620712"/>
              <a:ext cx="866775" cy="0"/>
            </a:xfrm>
            <a:custGeom>
              <a:avLst/>
              <a:gdLst/>
              <a:ahLst/>
              <a:cxnLst/>
              <a:rect l="l" t="t" r="r" b="b"/>
              <a:pathLst>
                <a:path w="866775">
                  <a:moveTo>
                    <a:pt x="0" y="0"/>
                  </a:moveTo>
                  <a:lnTo>
                    <a:pt x="866411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76411" y="2390319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436" y="431656"/>
                  </a:lnTo>
                  <a:lnTo>
                    <a:pt x="866436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24388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76411" y="3478705"/>
              <a:ext cx="1092835" cy="431800"/>
            </a:xfrm>
            <a:custGeom>
              <a:avLst/>
              <a:gdLst/>
              <a:ahLst/>
              <a:cxnLst/>
              <a:rect l="l" t="t" r="r" b="b"/>
              <a:pathLst>
                <a:path w="1092835" h="431800">
                  <a:moveTo>
                    <a:pt x="0" y="323742"/>
                  </a:moveTo>
                  <a:lnTo>
                    <a:pt x="8037" y="367160"/>
                  </a:lnTo>
                  <a:lnTo>
                    <a:pt x="30447" y="401305"/>
                  </a:lnTo>
                  <a:lnTo>
                    <a:pt x="64672" y="423646"/>
                  </a:lnTo>
                  <a:lnTo>
                    <a:pt x="108158" y="431656"/>
                  </a:lnTo>
                  <a:lnTo>
                    <a:pt x="983699" y="431656"/>
                  </a:lnTo>
                  <a:lnTo>
                    <a:pt x="1027351" y="423646"/>
                  </a:lnTo>
                  <a:lnTo>
                    <a:pt x="1061696" y="401305"/>
                  </a:lnTo>
                  <a:lnTo>
                    <a:pt x="1084176" y="367160"/>
                  </a:lnTo>
                  <a:lnTo>
                    <a:pt x="1092238" y="323742"/>
                  </a:lnTo>
                  <a:lnTo>
                    <a:pt x="1092238" y="107787"/>
                  </a:lnTo>
                  <a:lnTo>
                    <a:pt x="1084176" y="64388"/>
                  </a:lnTo>
                  <a:lnTo>
                    <a:pt x="1061696" y="30287"/>
                  </a:lnTo>
                  <a:lnTo>
                    <a:pt x="1027351" y="7989"/>
                  </a:lnTo>
                  <a:lnTo>
                    <a:pt x="983699" y="0"/>
                  </a:lnTo>
                  <a:lnTo>
                    <a:pt x="108158" y="0"/>
                  </a:lnTo>
                  <a:lnTo>
                    <a:pt x="64672" y="7989"/>
                  </a:lnTo>
                  <a:lnTo>
                    <a:pt x="30447" y="30287"/>
                  </a:lnTo>
                  <a:lnTo>
                    <a:pt x="8037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66101" y="2615013"/>
              <a:ext cx="90153" cy="9005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37405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4">
                  <a:moveTo>
                    <a:pt x="99536" y="0"/>
                  </a:moveTo>
                  <a:lnTo>
                    <a:pt x="54269" y="35844"/>
                  </a:lnTo>
                  <a:lnTo>
                    <a:pt x="0" y="27105"/>
                  </a:lnTo>
                  <a:lnTo>
                    <a:pt x="81404" y="135019"/>
                  </a:lnTo>
                  <a:lnTo>
                    <a:pt x="995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07564" y="2620712"/>
              <a:ext cx="217170" cy="854710"/>
            </a:xfrm>
            <a:custGeom>
              <a:avLst/>
              <a:gdLst/>
              <a:ahLst/>
              <a:cxnLst/>
              <a:rect l="l" t="t" r="r" b="b"/>
              <a:pathLst>
                <a:path w="217170" h="854710">
                  <a:moveTo>
                    <a:pt x="0" y="0"/>
                  </a:moveTo>
                  <a:lnTo>
                    <a:pt x="216824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35254" y="2570175"/>
              <a:ext cx="90280" cy="900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75374" y="2561183"/>
              <a:ext cx="127000" cy="108585"/>
            </a:xfrm>
            <a:custGeom>
              <a:avLst/>
              <a:gdLst/>
              <a:ahLst/>
              <a:cxnLst/>
              <a:rect l="l" t="t" r="r" b="b"/>
              <a:pathLst>
                <a:path w="127000" h="108585">
                  <a:moveTo>
                    <a:pt x="0" y="0"/>
                  </a:moveTo>
                  <a:lnTo>
                    <a:pt x="27134" y="53830"/>
                  </a:lnTo>
                  <a:lnTo>
                    <a:pt x="0" y="108040"/>
                  </a:lnTo>
                  <a:lnTo>
                    <a:pt x="126417" y="53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40960" y="2620712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5">
                  <a:moveTo>
                    <a:pt x="0" y="0"/>
                  </a:moveTo>
                  <a:lnTo>
                    <a:pt x="857408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01792" y="2390319"/>
              <a:ext cx="866775" cy="431800"/>
            </a:xfrm>
            <a:custGeom>
              <a:avLst/>
              <a:gdLst/>
              <a:ahLst/>
              <a:cxnLst/>
              <a:rect l="l" t="t" r="r" b="b"/>
              <a:pathLst>
                <a:path w="866775" h="431800">
                  <a:moveTo>
                    <a:pt x="0" y="431656"/>
                  </a:moveTo>
                  <a:lnTo>
                    <a:pt x="866740" y="431656"/>
                  </a:lnTo>
                  <a:lnTo>
                    <a:pt x="866740" y="0"/>
                  </a:lnTo>
                  <a:lnTo>
                    <a:pt x="0" y="0"/>
                  </a:lnTo>
                  <a:lnTo>
                    <a:pt x="0" y="431656"/>
                  </a:lnTo>
                  <a:close/>
                </a:path>
              </a:pathLst>
            </a:custGeom>
            <a:ln w="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40766" y="2405011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536"/>
                  </a:lnTo>
                </a:path>
              </a:pathLst>
            </a:custGeom>
            <a:ln w="9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01792" y="3478705"/>
              <a:ext cx="1083310" cy="431800"/>
            </a:xfrm>
            <a:custGeom>
              <a:avLst/>
              <a:gdLst/>
              <a:ahLst/>
              <a:cxnLst/>
              <a:rect l="l" t="t" r="r" b="b"/>
              <a:pathLst>
                <a:path w="1083310" h="431800">
                  <a:moveTo>
                    <a:pt x="0" y="323742"/>
                  </a:moveTo>
                  <a:lnTo>
                    <a:pt x="8037" y="367160"/>
                  </a:lnTo>
                  <a:lnTo>
                    <a:pt x="30447" y="401305"/>
                  </a:lnTo>
                  <a:lnTo>
                    <a:pt x="64672" y="423646"/>
                  </a:lnTo>
                  <a:lnTo>
                    <a:pt x="108158" y="431656"/>
                  </a:lnTo>
                  <a:lnTo>
                    <a:pt x="974950" y="431656"/>
                  </a:lnTo>
                  <a:lnTo>
                    <a:pt x="1018455" y="423646"/>
                  </a:lnTo>
                  <a:lnTo>
                    <a:pt x="1052725" y="401305"/>
                  </a:lnTo>
                  <a:lnTo>
                    <a:pt x="1075178" y="367160"/>
                  </a:lnTo>
                  <a:lnTo>
                    <a:pt x="1083235" y="323742"/>
                  </a:lnTo>
                  <a:lnTo>
                    <a:pt x="1083235" y="107787"/>
                  </a:lnTo>
                  <a:lnTo>
                    <a:pt x="1075178" y="64388"/>
                  </a:lnTo>
                  <a:lnTo>
                    <a:pt x="1052725" y="30287"/>
                  </a:lnTo>
                  <a:lnTo>
                    <a:pt x="1018455" y="7989"/>
                  </a:lnTo>
                  <a:lnTo>
                    <a:pt x="974950" y="0"/>
                  </a:lnTo>
                  <a:lnTo>
                    <a:pt x="108158" y="0"/>
                  </a:lnTo>
                  <a:lnTo>
                    <a:pt x="64672" y="7989"/>
                  </a:lnTo>
                  <a:lnTo>
                    <a:pt x="30447" y="30287"/>
                  </a:lnTo>
                  <a:lnTo>
                    <a:pt x="8037" y="64388"/>
                  </a:lnTo>
                  <a:lnTo>
                    <a:pt x="0" y="107787"/>
                  </a:lnTo>
                  <a:lnTo>
                    <a:pt x="0" y="323742"/>
                  </a:lnTo>
                  <a:close/>
                </a:path>
              </a:pathLst>
            </a:custGeom>
            <a:ln w="9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82352" y="2615013"/>
              <a:ext cx="90153" cy="900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54037" y="334368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4">
                  <a:moveTo>
                    <a:pt x="99156" y="0"/>
                  </a:moveTo>
                  <a:lnTo>
                    <a:pt x="53889" y="35844"/>
                  </a:lnTo>
                  <a:lnTo>
                    <a:pt x="0" y="27105"/>
                  </a:lnTo>
                  <a:lnTo>
                    <a:pt x="81023" y="135019"/>
                  </a:lnTo>
                  <a:lnTo>
                    <a:pt x="991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24196" y="2620712"/>
              <a:ext cx="217170" cy="854710"/>
            </a:xfrm>
            <a:custGeom>
              <a:avLst/>
              <a:gdLst/>
              <a:ahLst/>
              <a:cxnLst/>
              <a:rect l="l" t="t" r="r" b="b"/>
              <a:pathLst>
                <a:path w="217170" h="854710">
                  <a:moveTo>
                    <a:pt x="0" y="0"/>
                  </a:moveTo>
                  <a:lnTo>
                    <a:pt x="216571" y="854572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51632" y="2570175"/>
              <a:ext cx="90533" cy="9005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57211" y="2620712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5">
                  <a:moveTo>
                    <a:pt x="0" y="0"/>
                  </a:moveTo>
                  <a:lnTo>
                    <a:pt x="857788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95440" y="2255426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4" h="135255">
                  <a:moveTo>
                    <a:pt x="99168" y="0"/>
                  </a:moveTo>
                  <a:lnTo>
                    <a:pt x="63031" y="44837"/>
                  </a:lnTo>
                  <a:lnTo>
                    <a:pt x="0" y="36097"/>
                  </a:lnTo>
                  <a:lnTo>
                    <a:pt x="90166" y="134892"/>
                  </a:lnTo>
                  <a:lnTo>
                    <a:pt x="991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74691" y="1748281"/>
              <a:ext cx="216535" cy="638810"/>
            </a:xfrm>
            <a:custGeom>
              <a:avLst/>
              <a:gdLst/>
              <a:ahLst/>
              <a:cxnLst/>
              <a:rect l="l" t="t" r="r" b="b"/>
              <a:pathLst>
                <a:path w="216535" h="638810">
                  <a:moveTo>
                    <a:pt x="0" y="0"/>
                  </a:moveTo>
                  <a:lnTo>
                    <a:pt x="216495" y="638617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323003" y="1289587"/>
            <a:ext cx="57531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h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60" dirty="0">
                <a:latin typeface="Times New Roman"/>
                <a:cs typeface="Times New Roman"/>
              </a:rPr>
              <a:t>a</a:t>
            </a:r>
            <a:r>
              <a:rPr sz="2250" spc="5" dirty="0">
                <a:latin typeface="Times New Roman"/>
                <a:cs typeface="Times New Roman"/>
              </a:rPr>
              <a:t>d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40879" y="2152899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11333" y="3070421"/>
            <a:ext cx="94361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l</a:t>
            </a:r>
            <a:r>
              <a:rPr sz="2250" spc="60" dirty="0">
                <a:latin typeface="Times New Roman"/>
                <a:cs typeface="Times New Roman"/>
              </a:rPr>
              <a:t>e</a:t>
            </a:r>
            <a:r>
              <a:rPr sz="2250" spc="15" dirty="0">
                <a:latin typeface="Times New Roman"/>
                <a:cs typeface="Times New Roman"/>
              </a:rPr>
              <a:t>m</a:t>
            </a: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nt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84392" y="2134786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00770" y="2134786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6364365" y="1752877"/>
            <a:ext cx="1733550" cy="1007744"/>
            <a:chOff x="6364365" y="1752877"/>
            <a:chExt cx="1733550" cy="1007744"/>
          </a:xfrm>
        </p:grpSpPr>
        <p:sp>
          <p:nvSpPr>
            <p:cNvPr id="45" name="object 45"/>
            <p:cNvSpPr/>
            <p:nvPr/>
          </p:nvSpPr>
          <p:spPr>
            <a:xfrm>
              <a:off x="6968263" y="2579168"/>
              <a:ext cx="90153" cy="9005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862993" y="2508277"/>
              <a:ext cx="225487" cy="23411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876518" y="2449849"/>
              <a:ext cx="217170" cy="306070"/>
            </a:xfrm>
            <a:custGeom>
              <a:avLst/>
              <a:gdLst/>
              <a:ahLst/>
              <a:cxnLst/>
              <a:rect l="l" t="t" r="r" b="b"/>
              <a:pathLst>
                <a:path w="217170" h="306069">
                  <a:moveTo>
                    <a:pt x="216571" y="0"/>
                  </a:moveTo>
                  <a:lnTo>
                    <a:pt x="0" y="305756"/>
                  </a:lnTo>
                </a:path>
              </a:pathLst>
            </a:custGeom>
            <a:ln w="90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708384" y="2570175"/>
              <a:ext cx="126364" cy="107950"/>
            </a:xfrm>
            <a:custGeom>
              <a:avLst/>
              <a:gdLst/>
              <a:ahLst/>
              <a:cxnLst/>
              <a:rect l="l" t="t" r="r" b="b"/>
              <a:pathLst>
                <a:path w="126365" h="107950">
                  <a:moveTo>
                    <a:pt x="0" y="0"/>
                  </a:moveTo>
                  <a:lnTo>
                    <a:pt x="27134" y="53957"/>
                  </a:lnTo>
                  <a:lnTo>
                    <a:pt x="0" y="107787"/>
                  </a:lnTo>
                  <a:lnTo>
                    <a:pt x="126290" y="539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973969" y="2629705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4">
                  <a:moveTo>
                    <a:pt x="0" y="0"/>
                  </a:moveTo>
                  <a:lnTo>
                    <a:pt x="857281" y="0"/>
                  </a:lnTo>
                </a:path>
              </a:pathLst>
            </a:custGeom>
            <a:ln w="9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89727" y="2264419"/>
              <a:ext cx="99695" cy="135255"/>
            </a:xfrm>
            <a:custGeom>
              <a:avLst/>
              <a:gdLst/>
              <a:ahLst/>
              <a:cxnLst/>
              <a:rect l="l" t="t" r="r" b="b"/>
              <a:pathLst>
                <a:path w="99695" h="135255">
                  <a:moveTo>
                    <a:pt x="99536" y="0"/>
                  </a:moveTo>
                  <a:lnTo>
                    <a:pt x="63272" y="44837"/>
                  </a:lnTo>
                  <a:lnTo>
                    <a:pt x="0" y="35844"/>
                  </a:lnTo>
                  <a:lnTo>
                    <a:pt x="90407" y="134892"/>
                  </a:lnTo>
                  <a:lnTo>
                    <a:pt x="995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68889" y="1757401"/>
              <a:ext cx="217170" cy="638810"/>
            </a:xfrm>
            <a:custGeom>
              <a:avLst/>
              <a:gdLst/>
              <a:ahLst/>
              <a:cxnLst/>
              <a:rect l="l" t="t" r="r" b="b"/>
              <a:pathLst>
                <a:path w="217170" h="638810">
                  <a:moveTo>
                    <a:pt x="0" y="0"/>
                  </a:moveTo>
                  <a:lnTo>
                    <a:pt x="216951" y="638491"/>
                  </a:lnTo>
                </a:path>
              </a:pathLst>
            </a:custGeom>
            <a:ln w="9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7208272" y="2125794"/>
            <a:ext cx="520065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n</a:t>
            </a:r>
            <a:r>
              <a:rPr sz="2250" spc="-5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xt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30122" y="3007472"/>
            <a:ext cx="94361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l</a:t>
            </a:r>
            <a:r>
              <a:rPr sz="2250" spc="60" dirty="0">
                <a:latin typeface="Times New Roman"/>
                <a:cs typeface="Times New Roman"/>
              </a:rPr>
              <a:t>e</a:t>
            </a:r>
            <a:r>
              <a:rPr sz="2250" spc="15" dirty="0">
                <a:latin typeface="Times New Roman"/>
                <a:cs typeface="Times New Roman"/>
              </a:rPr>
              <a:t>m</a:t>
            </a:r>
            <a:r>
              <a:rPr sz="2250" spc="-10" dirty="0">
                <a:latin typeface="Times New Roman"/>
                <a:cs typeface="Times New Roman"/>
              </a:rPr>
              <a:t>e</a:t>
            </a:r>
            <a:r>
              <a:rPr sz="2250" spc="5" dirty="0">
                <a:latin typeface="Times New Roman"/>
                <a:cs typeface="Times New Roman"/>
              </a:rPr>
              <a:t>nt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25040" y="2989385"/>
            <a:ext cx="1369695" cy="81153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250" spc="10" dirty="0">
                <a:latin typeface="Times New Roman"/>
                <a:cs typeface="Times New Roman"/>
              </a:rPr>
              <a:t>element</a:t>
            </a:r>
            <a:endParaRPr sz="2250">
              <a:latin typeface="Times New Roman"/>
              <a:cs typeface="Times New Roman"/>
            </a:endParaRPr>
          </a:p>
          <a:p>
            <a:pPr marL="779780">
              <a:lnSpc>
                <a:spcPct val="100000"/>
              </a:lnSpc>
              <a:spcBef>
                <a:spcPts val="555"/>
              </a:spcBef>
            </a:pPr>
            <a:r>
              <a:rPr sz="1900" spc="5" dirty="0">
                <a:latin typeface="Times New Roman"/>
                <a:cs typeface="Times New Roman"/>
              </a:rPr>
              <a:t>R</a:t>
            </a:r>
            <a:r>
              <a:rPr sz="1900" spc="-30" dirty="0">
                <a:latin typeface="Times New Roman"/>
                <a:cs typeface="Times New Roman"/>
              </a:rPr>
              <a:t>o</a:t>
            </a:r>
            <a:r>
              <a:rPr sz="1900" spc="5" dirty="0">
                <a:latin typeface="Times New Roman"/>
                <a:cs typeface="Times New Roman"/>
              </a:rPr>
              <a:t>me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77607" y="2931977"/>
            <a:ext cx="1415415" cy="85090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250" spc="10" dirty="0">
                <a:latin typeface="Times New Roman"/>
                <a:cs typeface="Times New Roman"/>
              </a:rPr>
              <a:t>element</a:t>
            </a:r>
            <a:endParaRPr sz="2250">
              <a:latin typeface="Times New Roman"/>
              <a:cs typeface="Times New Roman"/>
            </a:endParaRPr>
          </a:p>
          <a:p>
            <a:pPr marL="743585">
              <a:lnSpc>
                <a:spcPct val="100000"/>
              </a:lnSpc>
              <a:spcBef>
                <a:spcPts val="695"/>
              </a:spcBef>
            </a:pPr>
            <a:r>
              <a:rPr sz="1900" spc="5" dirty="0">
                <a:latin typeface="Times New Roman"/>
                <a:cs typeface="Times New Roman"/>
              </a:rPr>
              <a:t>Se</a:t>
            </a:r>
            <a:r>
              <a:rPr sz="1900" spc="10" dirty="0">
                <a:latin typeface="Times New Roman"/>
                <a:cs typeface="Times New Roman"/>
              </a:rPr>
              <a:t>a</a:t>
            </a:r>
            <a:r>
              <a:rPr sz="1900" spc="-35" dirty="0">
                <a:latin typeface="Times New Roman"/>
                <a:cs typeface="Times New Roman"/>
              </a:rPr>
              <a:t>t</a:t>
            </a:r>
            <a:r>
              <a:rPr sz="1900" spc="30" dirty="0">
                <a:latin typeface="Times New Roman"/>
                <a:cs typeface="Times New Roman"/>
              </a:rPr>
              <a:t>t</a:t>
            </a:r>
            <a:r>
              <a:rPr sz="1900" spc="-35" dirty="0">
                <a:latin typeface="Times New Roman"/>
                <a:cs typeface="Times New Roman"/>
              </a:rPr>
              <a:t>l</a:t>
            </a:r>
            <a:r>
              <a:rPr sz="1900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25229" y="3493135"/>
            <a:ext cx="2515870" cy="316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537970" algn="l"/>
              </a:tabLst>
            </a:pPr>
            <a:r>
              <a:rPr sz="1900" dirty="0">
                <a:latin typeface="Times New Roman"/>
                <a:cs typeface="Times New Roman"/>
              </a:rPr>
              <a:t>Toronto	</a:t>
            </a:r>
            <a:r>
              <a:rPr sz="1900" spc="-5" dirty="0">
                <a:latin typeface="Times New Roman"/>
                <a:cs typeface="Times New Roman"/>
              </a:rPr>
              <a:t>Baltimore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17594" y="1298326"/>
            <a:ext cx="393700" cy="3708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5" dirty="0">
                <a:latin typeface="Times New Roman"/>
                <a:cs typeface="Times New Roman"/>
              </a:rPr>
              <a:t>t</a:t>
            </a:r>
            <a:r>
              <a:rPr sz="2250" spc="-10" dirty="0">
                <a:latin typeface="Times New Roman"/>
                <a:cs typeface="Times New Roman"/>
              </a:rPr>
              <a:t>a</a:t>
            </a:r>
            <a:r>
              <a:rPr sz="2250" spc="5" dirty="0">
                <a:latin typeface="Times New Roman"/>
                <a:cs typeface="Times New Roman"/>
              </a:rPr>
              <a:t>i</a:t>
            </a:r>
            <a:r>
              <a:rPr sz="2250" dirty="0">
                <a:latin typeface="Times New Roman"/>
                <a:cs typeface="Times New Roman"/>
              </a:rPr>
              <a:t>l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81550" y="1136650"/>
            <a:ext cx="6683375" cy="3289300"/>
            <a:chOff x="1781550" y="1136650"/>
            <a:chExt cx="6683375" cy="3289300"/>
          </a:xfrm>
        </p:grpSpPr>
        <p:sp>
          <p:nvSpPr>
            <p:cNvPr id="3" name="object 3"/>
            <p:cNvSpPr/>
            <p:nvPr/>
          </p:nvSpPr>
          <p:spPr>
            <a:xfrm>
              <a:off x="6248399" y="1143000"/>
              <a:ext cx="2209800" cy="3276600"/>
            </a:xfrm>
            <a:custGeom>
              <a:avLst/>
              <a:gdLst/>
              <a:ahLst/>
              <a:cxnLst/>
              <a:rect l="l" t="t" r="r" b="b"/>
              <a:pathLst>
                <a:path w="2209800" h="3276600">
                  <a:moveTo>
                    <a:pt x="0" y="1638300"/>
                  </a:moveTo>
                  <a:lnTo>
                    <a:pt x="668" y="1580788"/>
                  </a:lnTo>
                  <a:lnTo>
                    <a:pt x="2657" y="1523773"/>
                  </a:lnTo>
                  <a:lnTo>
                    <a:pt x="5947" y="1467289"/>
                  </a:lnTo>
                  <a:lnTo>
                    <a:pt x="10515" y="1411367"/>
                  </a:lnTo>
                  <a:lnTo>
                    <a:pt x="16338" y="1356040"/>
                  </a:lnTo>
                  <a:lnTo>
                    <a:pt x="23395" y="1301340"/>
                  </a:lnTo>
                  <a:lnTo>
                    <a:pt x="31665" y="1247301"/>
                  </a:lnTo>
                  <a:lnTo>
                    <a:pt x="41125" y="1193954"/>
                  </a:lnTo>
                  <a:lnTo>
                    <a:pt x="51753" y="1141332"/>
                  </a:lnTo>
                  <a:lnTo>
                    <a:pt x="63528" y="1089467"/>
                  </a:lnTo>
                  <a:lnTo>
                    <a:pt x="76427" y="1038393"/>
                  </a:lnTo>
                  <a:lnTo>
                    <a:pt x="90428" y="988140"/>
                  </a:lnTo>
                  <a:lnTo>
                    <a:pt x="105511" y="938743"/>
                  </a:lnTo>
                  <a:lnTo>
                    <a:pt x="121652" y="890234"/>
                  </a:lnTo>
                  <a:lnTo>
                    <a:pt x="138830" y="842644"/>
                  </a:lnTo>
                  <a:lnTo>
                    <a:pt x="157023" y="796007"/>
                  </a:lnTo>
                  <a:lnTo>
                    <a:pt x="176209" y="750355"/>
                  </a:lnTo>
                  <a:lnTo>
                    <a:pt x="196366" y="705720"/>
                  </a:lnTo>
                  <a:lnTo>
                    <a:pt x="217473" y="662135"/>
                  </a:lnTo>
                  <a:lnTo>
                    <a:pt x="239507" y="619633"/>
                  </a:lnTo>
                  <a:lnTo>
                    <a:pt x="262446" y="578246"/>
                  </a:lnTo>
                  <a:lnTo>
                    <a:pt x="286269" y="538006"/>
                  </a:lnTo>
                  <a:lnTo>
                    <a:pt x="310953" y="498946"/>
                  </a:lnTo>
                  <a:lnTo>
                    <a:pt x="336477" y="461099"/>
                  </a:lnTo>
                  <a:lnTo>
                    <a:pt x="362819" y="424497"/>
                  </a:lnTo>
                  <a:lnTo>
                    <a:pt x="389957" y="389172"/>
                  </a:lnTo>
                  <a:lnTo>
                    <a:pt x="417868" y="355157"/>
                  </a:lnTo>
                  <a:lnTo>
                    <a:pt x="446532" y="322484"/>
                  </a:lnTo>
                  <a:lnTo>
                    <a:pt x="475926" y="291187"/>
                  </a:lnTo>
                  <a:lnTo>
                    <a:pt x="506028" y="261297"/>
                  </a:lnTo>
                  <a:lnTo>
                    <a:pt x="536817" y="232847"/>
                  </a:lnTo>
                  <a:lnTo>
                    <a:pt x="568270" y="205869"/>
                  </a:lnTo>
                  <a:lnTo>
                    <a:pt x="600365" y="180396"/>
                  </a:lnTo>
                  <a:lnTo>
                    <a:pt x="633081" y="156461"/>
                  </a:lnTo>
                  <a:lnTo>
                    <a:pt x="666396" y="134096"/>
                  </a:lnTo>
                  <a:lnTo>
                    <a:pt x="700288" y="113333"/>
                  </a:lnTo>
                  <a:lnTo>
                    <a:pt x="734734" y="94205"/>
                  </a:lnTo>
                  <a:lnTo>
                    <a:pt x="769714" y="76745"/>
                  </a:lnTo>
                  <a:lnTo>
                    <a:pt x="805205" y="60985"/>
                  </a:lnTo>
                  <a:lnTo>
                    <a:pt x="841184" y="46957"/>
                  </a:lnTo>
                  <a:lnTo>
                    <a:pt x="877631" y="34694"/>
                  </a:lnTo>
                  <a:lnTo>
                    <a:pt x="914524" y="24228"/>
                  </a:lnTo>
                  <a:lnTo>
                    <a:pt x="951840" y="15592"/>
                  </a:lnTo>
                  <a:lnTo>
                    <a:pt x="989557" y="8819"/>
                  </a:lnTo>
                  <a:lnTo>
                    <a:pt x="1027654" y="3941"/>
                  </a:lnTo>
                  <a:lnTo>
                    <a:pt x="1066109" y="990"/>
                  </a:lnTo>
                  <a:lnTo>
                    <a:pt x="1104900" y="0"/>
                  </a:lnTo>
                  <a:lnTo>
                    <a:pt x="1143690" y="990"/>
                  </a:lnTo>
                  <a:lnTo>
                    <a:pt x="1182145" y="3941"/>
                  </a:lnTo>
                  <a:lnTo>
                    <a:pt x="1220242" y="8819"/>
                  </a:lnTo>
                  <a:lnTo>
                    <a:pt x="1257959" y="15592"/>
                  </a:lnTo>
                  <a:lnTo>
                    <a:pt x="1295275" y="24228"/>
                  </a:lnTo>
                  <a:lnTo>
                    <a:pt x="1332168" y="34694"/>
                  </a:lnTo>
                  <a:lnTo>
                    <a:pt x="1368615" y="46957"/>
                  </a:lnTo>
                  <a:lnTo>
                    <a:pt x="1404594" y="60985"/>
                  </a:lnTo>
                  <a:lnTo>
                    <a:pt x="1440085" y="76745"/>
                  </a:lnTo>
                  <a:lnTo>
                    <a:pt x="1475065" y="94205"/>
                  </a:lnTo>
                  <a:lnTo>
                    <a:pt x="1509511" y="113333"/>
                  </a:lnTo>
                  <a:lnTo>
                    <a:pt x="1543403" y="134096"/>
                  </a:lnTo>
                  <a:lnTo>
                    <a:pt x="1576718" y="156461"/>
                  </a:lnTo>
                  <a:lnTo>
                    <a:pt x="1609434" y="180396"/>
                  </a:lnTo>
                  <a:lnTo>
                    <a:pt x="1641529" y="205869"/>
                  </a:lnTo>
                  <a:lnTo>
                    <a:pt x="1672982" y="232847"/>
                  </a:lnTo>
                  <a:lnTo>
                    <a:pt x="1703771" y="261297"/>
                  </a:lnTo>
                  <a:lnTo>
                    <a:pt x="1733873" y="291187"/>
                  </a:lnTo>
                  <a:lnTo>
                    <a:pt x="1763267" y="322484"/>
                  </a:lnTo>
                  <a:lnTo>
                    <a:pt x="1791931" y="355157"/>
                  </a:lnTo>
                  <a:lnTo>
                    <a:pt x="1819842" y="389172"/>
                  </a:lnTo>
                  <a:lnTo>
                    <a:pt x="1846980" y="424497"/>
                  </a:lnTo>
                  <a:lnTo>
                    <a:pt x="1873322" y="461099"/>
                  </a:lnTo>
                  <a:lnTo>
                    <a:pt x="1898846" y="498946"/>
                  </a:lnTo>
                  <a:lnTo>
                    <a:pt x="1923530" y="538006"/>
                  </a:lnTo>
                  <a:lnTo>
                    <a:pt x="1947353" y="578246"/>
                  </a:lnTo>
                  <a:lnTo>
                    <a:pt x="1970292" y="619633"/>
                  </a:lnTo>
                  <a:lnTo>
                    <a:pt x="1992326" y="662135"/>
                  </a:lnTo>
                  <a:lnTo>
                    <a:pt x="2013433" y="705720"/>
                  </a:lnTo>
                  <a:lnTo>
                    <a:pt x="2033590" y="750355"/>
                  </a:lnTo>
                  <a:lnTo>
                    <a:pt x="2052776" y="796007"/>
                  </a:lnTo>
                  <a:lnTo>
                    <a:pt x="2070969" y="842644"/>
                  </a:lnTo>
                  <a:lnTo>
                    <a:pt x="2088147" y="890234"/>
                  </a:lnTo>
                  <a:lnTo>
                    <a:pt x="2104288" y="938743"/>
                  </a:lnTo>
                  <a:lnTo>
                    <a:pt x="2119371" y="988140"/>
                  </a:lnTo>
                  <a:lnTo>
                    <a:pt x="2133372" y="1038393"/>
                  </a:lnTo>
                  <a:lnTo>
                    <a:pt x="2146271" y="1089467"/>
                  </a:lnTo>
                  <a:lnTo>
                    <a:pt x="2158046" y="1141332"/>
                  </a:lnTo>
                  <a:lnTo>
                    <a:pt x="2168674" y="1193954"/>
                  </a:lnTo>
                  <a:lnTo>
                    <a:pt x="2178134" y="1247301"/>
                  </a:lnTo>
                  <a:lnTo>
                    <a:pt x="2186404" y="1301340"/>
                  </a:lnTo>
                  <a:lnTo>
                    <a:pt x="2193461" y="1356040"/>
                  </a:lnTo>
                  <a:lnTo>
                    <a:pt x="2199284" y="1411367"/>
                  </a:lnTo>
                  <a:lnTo>
                    <a:pt x="2203852" y="1467289"/>
                  </a:lnTo>
                  <a:lnTo>
                    <a:pt x="2207142" y="1523773"/>
                  </a:lnTo>
                  <a:lnTo>
                    <a:pt x="2209131" y="1580788"/>
                  </a:lnTo>
                  <a:lnTo>
                    <a:pt x="2209800" y="1638300"/>
                  </a:lnTo>
                  <a:lnTo>
                    <a:pt x="2209131" y="1695811"/>
                  </a:lnTo>
                  <a:lnTo>
                    <a:pt x="2207142" y="1752826"/>
                  </a:lnTo>
                  <a:lnTo>
                    <a:pt x="2203852" y="1809310"/>
                  </a:lnTo>
                  <a:lnTo>
                    <a:pt x="2199284" y="1865232"/>
                  </a:lnTo>
                  <a:lnTo>
                    <a:pt x="2193461" y="1920559"/>
                  </a:lnTo>
                  <a:lnTo>
                    <a:pt x="2186404" y="1975259"/>
                  </a:lnTo>
                  <a:lnTo>
                    <a:pt x="2178134" y="2029298"/>
                  </a:lnTo>
                  <a:lnTo>
                    <a:pt x="2168674" y="2082645"/>
                  </a:lnTo>
                  <a:lnTo>
                    <a:pt x="2158046" y="2135267"/>
                  </a:lnTo>
                  <a:lnTo>
                    <a:pt x="2146271" y="2187132"/>
                  </a:lnTo>
                  <a:lnTo>
                    <a:pt x="2133372" y="2238206"/>
                  </a:lnTo>
                  <a:lnTo>
                    <a:pt x="2119371" y="2288459"/>
                  </a:lnTo>
                  <a:lnTo>
                    <a:pt x="2104288" y="2337856"/>
                  </a:lnTo>
                  <a:lnTo>
                    <a:pt x="2088147" y="2386365"/>
                  </a:lnTo>
                  <a:lnTo>
                    <a:pt x="2070969" y="2433955"/>
                  </a:lnTo>
                  <a:lnTo>
                    <a:pt x="2052776" y="2480592"/>
                  </a:lnTo>
                  <a:lnTo>
                    <a:pt x="2033590" y="2526244"/>
                  </a:lnTo>
                  <a:lnTo>
                    <a:pt x="2013433" y="2570879"/>
                  </a:lnTo>
                  <a:lnTo>
                    <a:pt x="1992326" y="2614464"/>
                  </a:lnTo>
                  <a:lnTo>
                    <a:pt x="1970292" y="2656966"/>
                  </a:lnTo>
                  <a:lnTo>
                    <a:pt x="1947353" y="2698353"/>
                  </a:lnTo>
                  <a:lnTo>
                    <a:pt x="1923530" y="2738593"/>
                  </a:lnTo>
                  <a:lnTo>
                    <a:pt x="1898846" y="2777653"/>
                  </a:lnTo>
                  <a:lnTo>
                    <a:pt x="1873322" y="2815500"/>
                  </a:lnTo>
                  <a:lnTo>
                    <a:pt x="1846980" y="2852102"/>
                  </a:lnTo>
                  <a:lnTo>
                    <a:pt x="1819842" y="2887427"/>
                  </a:lnTo>
                  <a:lnTo>
                    <a:pt x="1791931" y="2921442"/>
                  </a:lnTo>
                  <a:lnTo>
                    <a:pt x="1763267" y="2954115"/>
                  </a:lnTo>
                  <a:lnTo>
                    <a:pt x="1733873" y="2985412"/>
                  </a:lnTo>
                  <a:lnTo>
                    <a:pt x="1703771" y="3015302"/>
                  </a:lnTo>
                  <a:lnTo>
                    <a:pt x="1672982" y="3043752"/>
                  </a:lnTo>
                  <a:lnTo>
                    <a:pt x="1641529" y="3070730"/>
                  </a:lnTo>
                  <a:lnTo>
                    <a:pt x="1609434" y="3096203"/>
                  </a:lnTo>
                  <a:lnTo>
                    <a:pt x="1576718" y="3120138"/>
                  </a:lnTo>
                  <a:lnTo>
                    <a:pt x="1543403" y="3142503"/>
                  </a:lnTo>
                  <a:lnTo>
                    <a:pt x="1509511" y="3163266"/>
                  </a:lnTo>
                  <a:lnTo>
                    <a:pt x="1475065" y="3182394"/>
                  </a:lnTo>
                  <a:lnTo>
                    <a:pt x="1440085" y="3199854"/>
                  </a:lnTo>
                  <a:lnTo>
                    <a:pt x="1404594" y="3215614"/>
                  </a:lnTo>
                  <a:lnTo>
                    <a:pt x="1368615" y="3229642"/>
                  </a:lnTo>
                  <a:lnTo>
                    <a:pt x="1332168" y="3241905"/>
                  </a:lnTo>
                  <a:lnTo>
                    <a:pt x="1295275" y="3252371"/>
                  </a:lnTo>
                  <a:lnTo>
                    <a:pt x="1257959" y="3261007"/>
                  </a:lnTo>
                  <a:lnTo>
                    <a:pt x="1220242" y="3267780"/>
                  </a:lnTo>
                  <a:lnTo>
                    <a:pt x="1182145" y="3272658"/>
                  </a:lnTo>
                  <a:lnTo>
                    <a:pt x="1143690" y="3275609"/>
                  </a:lnTo>
                  <a:lnTo>
                    <a:pt x="1104900" y="3276600"/>
                  </a:lnTo>
                  <a:lnTo>
                    <a:pt x="1066109" y="3275609"/>
                  </a:lnTo>
                  <a:lnTo>
                    <a:pt x="1027654" y="3272658"/>
                  </a:lnTo>
                  <a:lnTo>
                    <a:pt x="989557" y="3267780"/>
                  </a:lnTo>
                  <a:lnTo>
                    <a:pt x="951840" y="3261007"/>
                  </a:lnTo>
                  <a:lnTo>
                    <a:pt x="914524" y="3252371"/>
                  </a:lnTo>
                  <a:lnTo>
                    <a:pt x="877631" y="3241905"/>
                  </a:lnTo>
                  <a:lnTo>
                    <a:pt x="841184" y="3229642"/>
                  </a:lnTo>
                  <a:lnTo>
                    <a:pt x="805205" y="3215614"/>
                  </a:lnTo>
                  <a:lnTo>
                    <a:pt x="769714" y="3199854"/>
                  </a:lnTo>
                  <a:lnTo>
                    <a:pt x="734734" y="3182394"/>
                  </a:lnTo>
                  <a:lnTo>
                    <a:pt x="700288" y="3163266"/>
                  </a:lnTo>
                  <a:lnTo>
                    <a:pt x="666396" y="3142503"/>
                  </a:lnTo>
                  <a:lnTo>
                    <a:pt x="633081" y="3120138"/>
                  </a:lnTo>
                  <a:lnTo>
                    <a:pt x="600365" y="3096203"/>
                  </a:lnTo>
                  <a:lnTo>
                    <a:pt x="568270" y="3070730"/>
                  </a:lnTo>
                  <a:lnTo>
                    <a:pt x="536817" y="3043752"/>
                  </a:lnTo>
                  <a:lnTo>
                    <a:pt x="506028" y="3015302"/>
                  </a:lnTo>
                  <a:lnTo>
                    <a:pt x="475926" y="2985412"/>
                  </a:lnTo>
                  <a:lnTo>
                    <a:pt x="446532" y="2954115"/>
                  </a:lnTo>
                  <a:lnTo>
                    <a:pt x="417868" y="2921442"/>
                  </a:lnTo>
                  <a:lnTo>
                    <a:pt x="389957" y="2887427"/>
                  </a:lnTo>
                  <a:lnTo>
                    <a:pt x="362819" y="2852102"/>
                  </a:lnTo>
                  <a:lnTo>
                    <a:pt x="336477" y="2815500"/>
                  </a:lnTo>
                  <a:lnTo>
                    <a:pt x="310953" y="2777653"/>
                  </a:lnTo>
                  <a:lnTo>
                    <a:pt x="286269" y="2738593"/>
                  </a:lnTo>
                  <a:lnTo>
                    <a:pt x="262446" y="2698353"/>
                  </a:lnTo>
                  <a:lnTo>
                    <a:pt x="239507" y="2656966"/>
                  </a:lnTo>
                  <a:lnTo>
                    <a:pt x="217473" y="2614464"/>
                  </a:lnTo>
                  <a:lnTo>
                    <a:pt x="196366" y="2570879"/>
                  </a:lnTo>
                  <a:lnTo>
                    <a:pt x="176209" y="2526244"/>
                  </a:lnTo>
                  <a:lnTo>
                    <a:pt x="157023" y="2480592"/>
                  </a:lnTo>
                  <a:lnTo>
                    <a:pt x="138830" y="2433955"/>
                  </a:lnTo>
                  <a:lnTo>
                    <a:pt x="121652" y="2386365"/>
                  </a:lnTo>
                  <a:lnTo>
                    <a:pt x="105511" y="2337856"/>
                  </a:lnTo>
                  <a:lnTo>
                    <a:pt x="90428" y="2288459"/>
                  </a:lnTo>
                  <a:lnTo>
                    <a:pt x="76427" y="2238206"/>
                  </a:lnTo>
                  <a:lnTo>
                    <a:pt x="63528" y="2187132"/>
                  </a:lnTo>
                  <a:lnTo>
                    <a:pt x="51753" y="2135267"/>
                  </a:lnTo>
                  <a:lnTo>
                    <a:pt x="41125" y="2082645"/>
                  </a:lnTo>
                  <a:lnTo>
                    <a:pt x="31665" y="2029298"/>
                  </a:lnTo>
                  <a:lnTo>
                    <a:pt x="23395" y="1975259"/>
                  </a:lnTo>
                  <a:lnTo>
                    <a:pt x="16338" y="1920559"/>
                  </a:lnTo>
                  <a:lnTo>
                    <a:pt x="10515" y="1865232"/>
                  </a:lnTo>
                  <a:lnTo>
                    <a:pt x="5947" y="1809310"/>
                  </a:lnTo>
                  <a:lnTo>
                    <a:pt x="2657" y="1752826"/>
                  </a:lnTo>
                  <a:lnTo>
                    <a:pt x="668" y="1695811"/>
                  </a:lnTo>
                  <a:lnTo>
                    <a:pt x="0" y="16383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19139" y="2445024"/>
              <a:ext cx="805815" cy="402590"/>
            </a:xfrm>
            <a:custGeom>
              <a:avLst/>
              <a:gdLst/>
              <a:ahLst/>
              <a:cxnLst/>
              <a:rect l="l" t="t" r="r" b="b"/>
              <a:pathLst>
                <a:path w="805815" h="402589">
                  <a:moveTo>
                    <a:pt x="0" y="402359"/>
                  </a:moveTo>
                  <a:lnTo>
                    <a:pt x="805586" y="402359"/>
                  </a:lnTo>
                  <a:lnTo>
                    <a:pt x="805586" y="0"/>
                  </a:lnTo>
                  <a:lnTo>
                    <a:pt x="0" y="0"/>
                  </a:lnTo>
                  <a:lnTo>
                    <a:pt x="0" y="402359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35924" y="2459046"/>
              <a:ext cx="0" cy="394335"/>
            </a:xfrm>
            <a:custGeom>
              <a:avLst/>
              <a:gdLst/>
              <a:ahLst/>
              <a:cxnLst/>
              <a:rect l="l" t="t" r="r" b="b"/>
              <a:pathLst>
                <a:path h="394335">
                  <a:moveTo>
                    <a:pt x="0" y="0"/>
                  </a:moveTo>
                  <a:lnTo>
                    <a:pt x="0" y="393911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19139" y="3458897"/>
              <a:ext cx="1007110" cy="402590"/>
            </a:xfrm>
            <a:custGeom>
              <a:avLst/>
              <a:gdLst/>
              <a:ahLst/>
              <a:cxnLst/>
              <a:rect l="l" t="t" r="r" b="b"/>
              <a:pathLst>
                <a:path w="1007109" h="402589">
                  <a:moveTo>
                    <a:pt x="0" y="301703"/>
                  </a:moveTo>
                  <a:lnTo>
                    <a:pt x="7439" y="342103"/>
                  </a:lnTo>
                  <a:lnTo>
                    <a:pt x="28228" y="373930"/>
                  </a:lnTo>
                  <a:lnTo>
                    <a:pt x="60072" y="394786"/>
                  </a:lnTo>
                  <a:lnTo>
                    <a:pt x="100677" y="402270"/>
                  </a:lnTo>
                  <a:lnTo>
                    <a:pt x="906352" y="402270"/>
                  </a:lnTo>
                  <a:lnTo>
                    <a:pt x="946757" y="394786"/>
                  </a:lnTo>
                  <a:lnTo>
                    <a:pt x="978532" y="373930"/>
                  </a:lnTo>
                  <a:lnTo>
                    <a:pt x="999323" y="342103"/>
                  </a:lnTo>
                  <a:lnTo>
                    <a:pt x="1006776" y="301703"/>
                  </a:lnTo>
                  <a:lnTo>
                    <a:pt x="1006776" y="100694"/>
                  </a:lnTo>
                  <a:lnTo>
                    <a:pt x="999323" y="60220"/>
                  </a:lnTo>
                  <a:lnTo>
                    <a:pt x="978532" y="28355"/>
                  </a:lnTo>
                  <a:lnTo>
                    <a:pt x="946757" y="7486"/>
                  </a:lnTo>
                  <a:lnTo>
                    <a:pt x="906352" y="0"/>
                  </a:lnTo>
                  <a:lnTo>
                    <a:pt x="100677" y="0"/>
                  </a:lnTo>
                  <a:lnTo>
                    <a:pt x="60072" y="7486"/>
                  </a:lnTo>
                  <a:lnTo>
                    <a:pt x="28228" y="28355"/>
                  </a:lnTo>
                  <a:lnTo>
                    <a:pt x="7439" y="60220"/>
                  </a:lnTo>
                  <a:lnTo>
                    <a:pt x="0" y="100694"/>
                  </a:lnTo>
                  <a:lnTo>
                    <a:pt x="0" y="301703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86893" y="2646375"/>
              <a:ext cx="83940" cy="834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46405" y="3324891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09" h="125729">
                  <a:moveTo>
                    <a:pt x="92308" y="0"/>
                  </a:moveTo>
                  <a:lnTo>
                    <a:pt x="50212" y="33564"/>
                  </a:lnTo>
                  <a:lnTo>
                    <a:pt x="0" y="25205"/>
                  </a:lnTo>
                  <a:lnTo>
                    <a:pt x="75444" y="125519"/>
                  </a:lnTo>
                  <a:lnTo>
                    <a:pt x="923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25947" y="2651948"/>
              <a:ext cx="201930" cy="796290"/>
            </a:xfrm>
            <a:custGeom>
              <a:avLst/>
              <a:gdLst/>
              <a:ahLst/>
              <a:cxnLst/>
              <a:rect l="l" t="t" r="r" b="b"/>
              <a:pathLst>
                <a:path w="201929" h="796289">
                  <a:moveTo>
                    <a:pt x="0" y="0"/>
                  </a:moveTo>
                  <a:lnTo>
                    <a:pt x="201608" y="796055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18334" y="2554167"/>
              <a:ext cx="118110" cy="100330"/>
            </a:xfrm>
            <a:custGeom>
              <a:avLst/>
              <a:gdLst/>
              <a:ahLst/>
              <a:cxnLst/>
              <a:rect l="l" t="t" r="r" b="b"/>
              <a:pathLst>
                <a:path w="118109" h="100330">
                  <a:moveTo>
                    <a:pt x="0" y="0"/>
                  </a:moveTo>
                  <a:lnTo>
                    <a:pt x="25232" y="50157"/>
                  </a:lnTo>
                  <a:lnTo>
                    <a:pt x="0" y="100314"/>
                  </a:lnTo>
                  <a:lnTo>
                    <a:pt x="117541" y="50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85995" y="2394867"/>
              <a:ext cx="805815" cy="402590"/>
            </a:xfrm>
            <a:custGeom>
              <a:avLst/>
              <a:gdLst/>
              <a:ahLst/>
              <a:cxnLst/>
              <a:rect l="l" t="t" r="r" b="b"/>
              <a:pathLst>
                <a:path w="805814" h="402589">
                  <a:moveTo>
                    <a:pt x="0" y="402359"/>
                  </a:moveTo>
                  <a:lnTo>
                    <a:pt x="805586" y="402359"/>
                  </a:lnTo>
                  <a:lnTo>
                    <a:pt x="805586" y="0"/>
                  </a:lnTo>
                  <a:lnTo>
                    <a:pt x="0" y="0"/>
                  </a:lnTo>
                  <a:lnTo>
                    <a:pt x="0" y="402359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94437" y="2408889"/>
              <a:ext cx="0" cy="394335"/>
            </a:xfrm>
            <a:custGeom>
              <a:avLst/>
              <a:gdLst/>
              <a:ahLst/>
              <a:cxnLst/>
              <a:rect l="l" t="t" r="r" b="b"/>
              <a:pathLst>
                <a:path h="394335">
                  <a:moveTo>
                    <a:pt x="0" y="0"/>
                  </a:moveTo>
                  <a:lnTo>
                    <a:pt x="0" y="393911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53534" y="2604324"/>
              <a:ext cx="83927" cy="838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85995" y="3408740"/>
              <a:ext cx="1007110" cy="402590"/>
            </a:xfrm>
            <a:custGeom>
              <a:avLst/>
              <a:gdLst/>
              <a:ahLst/>
              <a:cxnLst/>
              <a:rect l="l" t="t" r="r" b="b"/>
              <a:pathLst>
                <a:path w="1007110" h="402589">
                  <a:moveTo>
                    <a:pt x="0" y="301576"/>
                  </a:moveTo>
                  <a:lnTo>
                    <a:pt x="7448" y="342010"/>
                  </a:lnTo>
                  <a:lnTo>
                    <a:pt x="28234" y="373788"/>
                  </a:lnTo>
                  <a:lnTo>
                    <a:pt x="60019" y="394570"/>
                  </a:lnTo>
                  <a:lnTo>
                    <a:pt x="100462" y="402017"/>
                  </a:lnTo>
                  <a:lnTo>
                    <a:pt x="905997" y="402017"/>
                  </a:lnTo>
                  <a:lnTo>
                    <a:pt x="946675" y="394570"/>
                  </a:lnTo>
                  <a:lnTo>
                    <a:pt x="978557" y="373788"/>
                  </a:lnTo>
                  <a:lnTo>
                    <a:pt x="999360" y="342010"/>
                  </a:lnTo>
                  <a:lnTo>
                    <a:pt x="1006802" y="301576"/>
                  </a:lnTo>
                  <a:lnTo>
                    <a:pt x="1006802" y="100567"/>
                  </a:lnTo>
                  <a:lnTo>
                    <a:pt x="999360" y="60006"/>
                  </a:lnTo>
                  <a:lnTo>
                    <a:pt x="978557" y="28197"/>
                  </a:lnTo>
                  <a:lnTo>
                    <a:pt x="946675" y="7431"/>
                  </a:lnTo>
                  <a:lnTo>
                    <a:pt x="905997" y="0"/>
                  </a:lnTo>
                  <a:lnTo>
                    <a:pt x="100462" y="0"/>
                  </a:lnTo>
                  <a:lnTo>
                    <a:pt x="60019" y="7431"/>
                  </a:lnTo>
                  <a:lnTo>
                    <a:pt x="28234" y="28197"/>
                  </a:lnTo>
                  <a:lnTo>
                    <a:pt x="7448" y="60006"/>
                  </a:lnTo>
                  <a:lnTo>
                    <a:pt x="0" y="100567"/>
                  </a:lnTo>
                  <a:lnTo>
                    <a:pt x="0" y="301576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13286" y="3283093"/>
              <a:ext cx="92075" cy="125730"/>
            </a:xfrm>
            <a:custGeom>
              <a:avLst/>
              <a:gdLst/>
              <a:ahLst/>
              <a:cxnLst/>
              <a:rect l="l" t="t" r="r" b="b"/>
              <a:pathLst>
                <a:path w="92075" h="125729">
                  <a:moveTo>
                    <a:pt x="92055" y="0"/>
                  </a:moveTo>
                  <a:lnTo>
                    <a:pt x="50212" y="33311"/>
                  </a:lnTo>
                  <a:lnTo>
                    <a:pt x="0" y="24951"/>
                  </a:lnTo>
                  <a:lnTo>
                    <a:pt x="75444" y="125646"/>
                  </a:lnTo>
                  <a:lnTo>
                    <a:pt x="920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92854" y="2609897"/>
              <a:ext cx="201930" cy="796290"/>
            </a:xfrm>
            <a:custGeom>
              <a:avLst/>
              <a:gdLst/>
              <a:ahLst/>
              <a:cxnLst/>
              <a:rect l="l" t="t" r="r" b="b"/>
              <a:pathLst>
                <a:path w="201930" h="796289">
                  <a:moveTo>
                    <a:pt x="0" y="0"/>
                  </a:moveTo>
                  <a:lnTo>
                    <a:pt x="201583" y="795929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90087" y="2562527"/>
              <a:ext cx="83813" cy="8384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78346" y="2554167"/>
              <a:ext cx="117475" cy="100330"/>
            </a:xfrm>
            <a:custGeom>
              <a:avLst/>
              <a:gdLst/>
              <a:ahLst/>
              <a:cxnLst/>
              <a:rect l="l" t="t" r="r" b="b"/>
              <a:pathLst>
                <a:path w="117475" h="100330">
                  <a:moveTo>
                    <a:pt x="0" y="0"/>
                  </a:moveTo>
                  <a:lnTo>
                    <a:pt x="24979" y="50157"/>
                  </a:lnTo>
                  <a:lnTo>
                    <a:pt x="0" y="100314"/>
                  </a:lnTo>
                  <a:lnTo>
                    <a:pt x="117288" y="50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95666" y="2609897"/>
              <a:ext cx="797560" cy="0"/>
            </a:xfrm>
            <a:custGeom>
              <a:avLst/>
              <a:gdLst/>
              <a:ahLst/>
              <a:cxnLst/>
              <a:rect l="l" t="t" r="r" b="b"/>
              <a:pathLst>
                <a:path w="797560">
                  <a:moveTo>
                    <a:pt x="0" y="0"/>
                  </a:moveTo>
                  <a:lnTo>
                    <a:pt x="797179" y="0"/>
                  </a:lnTo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95635" y="2394867"/>
              <a:ext cx="805815" cy="402590"/>
            </a:xfrm>
            <a:custGeom>
              <a:avLst/>
              <a:gdLst/>
              <a:ahLst/>
              <a:cxnLst/>
              <a:rect l="l" t="t" r="r" b="b"/>
              <a:pathLst>
                <a:path w="805814" h="402589">
                  <a:moveTo>
                    <a:pt x="0" y="402359"/>
                  </a:moveTo>
                  <a:lnTo>
                    <a:pt x="805586" y="402359"/>
                  </a:lnTo>
                  <a:lnTo>
                    <a:pt x="805586" y="0"/>
                  </a:lnTo>
                  <a:lnTo>
                    <a:pt x="0" y="0"/>
                  </a:lnTo>
                  <a:lnTo>
                    <a:pt x="0" y="402359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12420" y="2408889"/>
              <a:ext cx="0" cy="394335"/>
            </a:xfrm>
            <a:custGeom>
              <a:avLst/>
              <a:gdLst/>
              <a:ahLst/>
              <a:cxnLst/>
              <a:rect l="l" t="t" r="r" b="b"/>
              <a:pathLst>
                <a:path h="394335">
                  <a:moveTo>
                    <a:pt x="0" y="0"/>
                  </a:moveTo>
                  <a:lnTo>
                    <a:pt x="0" y="393911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95635" y="3408740"/>
              <a:ext cx="1007744" cy="402590"/>
            </a:xfrm>
            <a:custGeom>
              <a:avLst/>
              <a:gdLst/>
              <a:ahLst/>
              <a:cxnLst/>
              <a:rect l="l" t="t" r="r" b="b"/>
              <a:pathLst>
                <a:path w="1007745" h="402589">
                  <a:moveTo>
                    <a:pt x="0" y="301576"/>
                  </a:moveTo>
                  <a:lnTo>
                    <a:pt x="7494" y="342010"/>
                  </a:lnTo>
                  <a:lnTo>
                    <a:pt x="28386" y="373788"/>
                  </a:lnTo>
                  <a:lnTo>
                    <a:pt x="60286" y="394570"/>
                  </a:lnTo>
                  <a:lnTo>
                    <a:pt x="100804" y="402017"/>
                  </a:lnTo>
                  <a:lnTo>
                    <a:pt x="906352" y="402017"/>
                  </a:lnTo>
                  <a:lnTo>
                    <a:pt x="946977" y="394570"/>
                  </a:lnTo>
                  <a:lnTo>
                    <a:pt x="978865" y="373788"/>
                  </a:lnTo>
                  <a:lnTo>
                    <a:pt x="999697" y="342010"/>
                  </a:lnTo>
                  <a:lnTo>
                    <a:pt x="1007157" y="301576"/>
                  </a:lnTo>
                  <a:lnTo>
                    <a:pt x="1007157" y="100567"/>
                  </a:lnTo>
                  <a:lnTo>
                    <a:pt x="999697" y="60006"/>
                  </a:lnTo>
                  <a:lnTo>
                    <a:pt x="978865" y="28197"/>
                  </a:lnTo>
                  <a:lnTo>
                    <a:pt x="946977" y="7431"/>
                  </a:lnTo>
                  <a:lnTo>
                    <a:pt x="906352" y="0"/>
                  </a:lnTo>
                  <a:lnTo>
                    <a:pt x="100804" y="0"/>
                  </a:lnTo>
                  <a:lnTo>
                    <a:pt x="60286" y="7431"/>
                  </a:lnTo>
                  <a:lnTo>
                    <a:pt x="28386" y="28197"/>
                  </a:lnTo>
                  <a:lnTo>
                    <a:pt x="7494" y="60006"/>
                  </a:lnTo>
                  <a:lnTo>
                    <a:pt x="0" y="100567"/>
                  </a:lnTo>
                  <a:lnTo>
                    <a:pt x="0" y="301576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71884" y="2604324"/>
              <a:ext cx="83940" cy="838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31396" y="3283093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10" h="125729">
                  <a:moveTo>
                    <a:pt x="92308" y="0"/>
                  </a:moveTo>
                  <a:lnTo>
                    <a:pt x="50465" y="33311"/>
                  </a:lnTo>
                  <a:lnTo>
                    <a:pt x="0" y="24951"/>
                  </a:lnTo>
                  <a:lnTo>
                    <a:pt x="75444" y="125646"/>
                  </a:lnTo>
                  <a:lnTo>
                    <a:pt x="923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11191" y="2609897"/>
              <a:ext cx="201295" cy="796290"/>
            </a:xfrm>
            <a:custGeom>
              <a:avLst/>
              <a:gdLst/>
              <a:ahLst/>
              <a:cxnLst/>
              <a:rect l="l" t="t" r="r" b="b"/>
              <a:pathLst>
                <a:path w="201295" h="796289">
                  <a:moveTo>
                    <a:pt x="0" y="0"/>
                  </a:moveTo>
                  <a:lnTo>
                    <a:pt x="201228" y="795929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08450" y="2562527"/>
              <a:ext cx="83940" cy="838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96329" y="2554167"/>
              <a:ext cx="118110" cy="100330"/>
            </a:xfrm>
            <a:custGeom>
              <a:avLst/>
              <a:gdLst/>
              <a:ahLst/>
              <a:cxnLst/>
              <a:rect l="l" t="t" r="r" b="b"/>
              <a:pathLst>
                <a:path w="118110" h="100330">
                  <a:moveTo>
                    <a:pt x="0" y="0"/>
                  </a:moveTo>
                  <a:lnTo>
                    <a:pt x="25359" y="50157"/>
                  </a:lnTo>
                  <a:lnTo>
                    <a:pt x="0" y="100314"/>
                  </a:lnTo>
                  <a:lnTo>
                    <a:pt x="117668" y="50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14029" y="2609897"/>
              <a:ext cx="797560" cy="0"/>
            </a:xfrm>
            <a:custGeom>
              <a:avLst/>
              <a:gdLst/>
              <a:ahLst/>
              <a:cxnLst/>
              <a:rect l="l" t="t" r="r" b="b"/>
              <a:pathLst>
                <a:path w="797560">
                  <a:moveTo>
                    <a:pt x="0" y="0"/>
                  </a:moveTo>
                  <a:lnTo>
                    <a:pt x="797179" y="0"/>
                  </a:lnTo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13998" y="2394867"/>
              <a:ext cx="797560" cy="402590"/>
            </a:xfrm>
            <a:custGeom>
              <a:avLst/>
              <a:gdLst/>
              <a:ahLst/>
              <a:cxnLst/>
              <a:rect l="l" t="t" r="r" b="b"/>
              <a:pathLst>
                <a:path w="797560" h="402589">
                  <a:moveTo>
                    <a:pt x="0" y="402359"/>
                  </a:moveTo>
                  <a:lnTo>
                    <a:pt x="797166" y="402359"/>
                  </a:lnTo>
                  <a:lnTo>
                    <a:pt x="797166" y="0"/>
                  </a:lnTo>
                  <a:lnTo>
                    <a:pt x="0" y="0"/>
                  </a:lnTo>
                  <a:lnTo>
                    <a:pt x="0" y="402359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022414" y="2408889"/>
              <a:ext cx="0" cy="394335"/>
            </a:xfrm>
            <a:custGeom>
              <a:avLst/>
              <a:gdLst/>
              <a:ahLst/>
              <a:cxnLst/>
              <a:rect l="l" t="t" r="r" b="b"/>
              <a:pathLst>
                <a:path h="394335">
                  <a:moveTo>
                    <a:pt x="0" y="0"/>
                  </a:moveTo>
                  <a:lnTo>
                    <a:pt x="0" y="393911"/>
                  </a:lnTo>
                </a:path>
              </a:pathLst>
            </a:custGeom>
            <a:ln w="84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613998" y="3408740"/>
              <a:ext cx="1007744" cy="402590"/>
            </a:xfrm>
            <a:custGeom>
              <a:avLst/>
              <a:gdLst/>
              <a:ahLst/>
              <a:cxnLst/>
              <a:rect l="l" t="t" r="r" b="b"/>
              <a:pathLst>
                <a:path w="1007745" h="402589">
                  <a:moveTo>
                    <a:pt x="0" y="301576"/>
                  </a:moveTo>
                  <a:lnTo>
                    <a:pt x="7459" y="342010"/>
                  </a:lnTo>
                  <a:lnTo>
                    <a:pt x="28291" y="373788"/>
                  </a:lnTo>
                  <a:lnTo>
                    <a:pt x="60179" y="394570"/>
                  </a:lnTo>
                  <a:lnTo>
                    <a:pt x="100804" y="402017"/>
                  </a:lnTo>
                  <a:lnTo>
                    <a:pt x="906352" y="402017"/>
                  </a:lnTo>
                  <a:lnTo>
                    <a:pt x="946870" y="394570"/>
                  </a:lnTo>
                  <a:lnTo>
                    <a:pt x="978770" y="373788"/>
                  </a:lnTo>
                  <a:lnTo>
                    <a:pt x="999662" y="342010"/>
                  </a:lnTo>
                  <a:lnTo>
                    <a:pt x="1007157" y="301576"/>
                  </a:lnTo>
                  <a:lnTo>
                    <a:pt x="1007157" y="100567"/>
                  </a:lnTo>
                  <a:lnTo>
                    <a:pt x="999662" y="60006"/>
                  </a:lnTo>
                  <a:lnTo>
                    <a:pt x="978770" y="28197"/>
                  </a:lnTo>
                  <a:lnTo>
                    <a:pt x="946870" y="7431"/>
                  </a:lnTo>
                  <a:lnTo>
                    <a:pt x="906352" y="0"/>
                  </a:lnTo>
                  <a:lnTo>
                    <a:pt x="100804" y="0"/>
                  </a:lnTo>
                  <a:lnTo>
                    <a:pt x="60179" y="7431"/>
                  </a:lnTo>
                  <a:lnTo>
                    <a:pt x="28291" y="28197"/>
                  </a:lnTo>
                  <a:lnTo>
                    <a:pt x="7459" y="60006"/>
                  </a:lnTo>
                  <a:lnTo>
                    <a:pt x="0" y="100567"/>
                  </a:lnTo>
                  <a:lnTo>
                    <a:pt x="0" y="301576"/>
                  </a:lnTo>
                  <a:close/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81879" y="2604324"/>
              <a:ext cx="83940" cy="8384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941264" y="3283093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10" h="125729">
                  <a:moveTo>
                    <a:pt x="92308" y="0"/>
                  </a:moveTo>
                  <a:lnTo>
                    <a:pt x="50212" y="33311"/>
                  </a:lnTo>
                  <a:lnTo>
                    <a:pt x="0" y="24951"/>
                  </a:lnTo>
                  <a:lnTo>
                    <a:pt x="75571" y="125646"/>
                  </a:lnTo>
                  <a:lnTo>
                    <a:pt x="923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21186" y="2609897"/>
              <a:ext cx="201295" cy="796290"/>
            </a:xfrm>
            <a:custGeom>
              <a:avLst/>
              <a:gdLst/>
              <a:ahLst/>
              <a:cxnLst/>
              <a:rect l="l" t="t" r="r" b="b"/>
              <a:pathLst>
                <a:path w="201295" h="796289">
                  <a:moveTo>
                    <a:pt x="0" y="0"/>
                  </a:moveTo>
                  <a:lnTo>
                    <a:pt x="201228" y="795929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218318" y="2562527"/>
              <a:ext cx="83940" cy="8384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23897" y="2609897"/>
              <a:ext cx="1309370" cy="0"/>
            </a:xfrm>
            <a:custGeom>
              <a:avLst/>
              <a:gdLst/>
              <a:ahLst/>
              <a:cxnLst/>
              <a:rect l="l" t="t" r="r" b="b"/>
              <a:pathLst>
                <a:path w="1309370">
                  <a:moveTo>
                    <a:pt x="0" y="0"/>
                  </a:moveTo>
                  <a:lnTo>
                    <a:pt x="1309190" y="0"/>
                  </a:lnTo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911728" y="2269310"/>
              <a:ext cx="92710" cy="125730"/>
            </a:xfrm>
            <a:custGeom>
              <a:avLst/>
              <a:gdLst/>
              <a:ahLst/>
              <a:cxnLst/>
              <a:rect l="l" t="t" r="r" b="b"/>
              <a:pathLst>
                <a:path w="92710" h="125730">
                  <a:moveTo>
                    <a:pt x="92359" y="0"/>
                  </a:moveTo>
                  <a:lnTo>
                    <a:pt x="58656" y="41671"/>
                  </a:lnTo>
                  <a:lnTo>
                    <a:pt x="0" y="33311"/>
                  </a:lnTo>
                  <a:lnTo>
                    <a:pt x="83927" y="125519"/>
                  </a:lnTo>
                  <a:lnTo>
                    <a:pt x="923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99727" y="1797376"/>
              <a:ext cx="201930" cy="594995"/>
            </a:xfrm>
            <a:custGeom>
              <a:avLst/>
              <a:gdLst/>
              <a:ahLst/>
              <a:cxnLst/>
              <a:rect l="l" t="t" r="r" b="b"/>
              <a:pathLst>
                <a:path w="201930" h="594994">
                  <a:moveTo>
                    <a:pt x="0" y="0"/>
                  </a:moveTo>
                  <a:lnTo>
                    <a:pt x="201545" y="594666"/>
                  </a:lnTo>
                </a:path>
              </a:pathLst>
            </a:custGeom>
            <a:ln w="84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749300" y="648412"/>
            <a:ext cx="60490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Remove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the node: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How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can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we find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the new</a:t>
            </a:r>
            <a:r>
              <a:rPr sz="2400" b="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tail?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479" y="2172748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39075" y="2156156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48943" y="2156156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374593" y="1671192"/>
            <a:ext cx="5799455" cy="3361690"/>
            <a:chOff x="2374593" y="1671192"/>
            <a:chExt cx="5799455" cy="3361690"/>
          </a:xfrm>
        </p:grpSpPr>
        <p:sp>
          <p:nvSpPr>
            <p:cNvPr id="44" name="object 44"/>
            <p:cNvSpPr/>
            <p:nvPr/>
          </p:nvSpPr>
          <p:spPr>
            <a:xfrm>
              <a:off x="7955355" y="2555530"/>
              <a:ext cx="210028" cy="20942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68060" y="2492737"/>
              <a:ext cx="201930" cy="285115"/>
            </a:xfrm>
            <a:custGeom>
              <a:avLst/>
              <a:gdLst/>
              <a:ahLst/>
              <a:cxnLst/>
              <a:rect l="l" t="t" r="r" b="b"/>
              <a:pathLst>
                <a:path w="201929" h="285114">
                  <a:moveTo>
                    <a:pt x="201482" y="0"/>
                  </a:moveTo>
                  <a:lnTo>
                    <a:pt x="0" y="284857"/>
                  </a:lnTo>
                </a:path>
              </a:pathLst>
            </a:custGeom>
            <a:ln w="84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23078" y="2612684"/>
              <a:ext cx="83940" cy="8384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811338" y="2604324"/>
              <a:ext cx="118110" cy="100965"/>
            </a:xfrm>
            <a:custGeom>
              <a:avLst/>
              <a:gdLst/>
              <a:ahLst/>
              <a:cxnLst/>
              <a:rect l="l" t="t" r="r" b="b"/>
              <a:pathLst>
                <a:path w="118109" h="100964">
                  <a:moveTo>
                    <a:pt x="0" y="0"/>
                  </a:moveTo>
                  <a:lnTo>
                    <a:pt x="25359" y="50157"/>
                  </a:lnTo>
                  <a:lnTo>
                    <a:pt x="0" y="100567"/>
                  </a:lnTo>
                  <a:lnTo>
                    <a:pt x="117668" y="50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128784" y="2660054"/>
              <a:ext cx="797560" cy="0"/>
            </a:xfrm>
            <a:custGeom>
              <a:avLst/>
              <a:gdLst/>
              <a:ahLst/>
              <a:cxnLst/>
              <a:rect l="l" t="t" r="r" b="b"/>
              <a:pathLst>
                <a:path w="797559">
                  <a:moveTo>
                    <a:pt x="0" y="0"/>
                  </a:moveTo>
                  <a:lnTo>
                    <a:pt x="797433" y="0"/>
                  </a:lnTo>
                </a:path>
              </a:pathLst>
            </a:custGeom>
            <a:ln w="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296439" y="2252464"/>
              <a:ext cx="100965" cy="125730"/>
            </a:xfrm>
            <a:custGeom>
              <a:avLst/>
              <a:gdLst/>
              <a:ahLst/>
              <a:cxnLst/>
              <a:rect l="l" t="t" r="r" b="b"/>
              <a:pathLst>
                <a:path w="100964" h="125730">
                  <a:moveTo>
                    <a:pt x="83940" y="0"/>
                  </a:moveTo>
                  <a:lnTo>
                    <a:pt x="58580" y="42050"/>
                  </a:lnTo>
                  <a:lnTo>
                    <a:pt x="0" y="50157"/>
                  </a:lnTo>
                  <a:lnTo>
                    <a:pt x="100677" y="125519"/>
                  </a:lnTo>
                  <a:lnTo>
                    <a:pt x="839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378802" y="1897690"/>
              <a:ext cx="1024255" cy="520065"/>
            </a:xfrm>
            <a:custGeom>
              <a:avLst/>
              <a:gdLst/>
              <a:ahLst/>
              <a:cxnLst/>
              <a:rect l="l" t="t" r="r" b="b"/>
              <a:pathLst>
                <a:path w="1024254" h="520064">
                  <a:moveTo>
                    <a:pt x="0" y="519557"/>
                  </a:moveTo>
                  <a:lnTo>
                    <a:pt x="58961" y="402397"/>
                  </a:lnTo>
                  <a:lnTo>
                    <a:pt x="117668" y="293343"/>
                  </a:lnTo>
                  <a:lnTo>
                    <a:pt x="184744" y="201135"/>
                  </a:lnTo>
                  <a:lnTo>
                    <a:pt x="243325" y="134132"/>
                  </a:lnTo>
                  <a:lnTo>
                    <a:pt x="310782" y="75489"/>
                  </a:lnTo>
                  <a:lnTo>
                    <a:pt x="369362" y="33691"/>
                  </a:lnTo>
                  <a:lnTo>
                    <a:pt x="436438" y="8486"/>
                  </a:lnTo>
                  <a:lnTo>
                    <a:pt x="495146" y="0"/>
                  </a:lnTo>
                  <a:lnTo>
                    <a:pt x="562222" y="8486"/>
                  </a:lnTo>
                  <a:lnTo>
                    <a:pt x="621183" y="25331"/>
                  </a:lnTo>
                  <a:lnTo>
                    <a:pt x="688259" y="58643"/>
                  </a:lnTo>
                  <a:lnTo>
                    <a:pt x="755336" y="117540"/>
                  </a:lnTo>
                  <a:lnTo>
                    <a:pt x="822412" y="184543"/>
                  </a:lnTo>
                  <a:lnTo>
                    <a:pt x="889488" y="268138"/>
                  </a:lnTo>
                  <a:lnTo>
                    <a:pt x="956945" y="368706"/>
                  </a:lnTo>
                  <a:lnTo>
                    <a:pt x="1024021" y="485993"/>
                  </a:lnTo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748150" y="2260823"/>
              <a:ext cx="100965" cy="125730"/>
            </a:xfrm>
            <a:custGeom>
              <a:avLst/>
              <a:gdLst/>
              <a:ahLst/>
              <a:cxnLst/>
              <a:rect l="l" t="t" r="r" b="b"/>
              <a:pathLst>
                <a:path w="100964" h="125730">
                  <a:moveTo>
                    <a:pt x="83940" y="0"/>
                  </a:moveTo>
                  <a:lnTo>
                    <a:pt x="58961" y="41797"/>
                  </a:lnTo>
                  <a:lnTo>
                    <a:pt x="0" y="50157"/>
                  </a:lnTo>
                  <a:lnTo>
                    <a:pt x="100804" y="125646"/>
                  </a:lnTo>
                  <a:lnTo>
                    <a:pt x="839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830893" y="1906176"/>
              <a:ext cx="1024255" cy="520065"/>
            </a:xfrm>
            <a:custGeom>
              <a:avLst/>
              <a:gdLst/>
              <a:ahLst/>
              <a:cxnLst/>
              <a:rect l="l" t="t" r="r" b="b"/>
              <a:pathLst>
                <a:path w="1024254" h="520064">
                  <a:moveTo>
                    <a:pt x="0" y="519557"/>
                  </a:moveTo>
                  <a:lnTo>
                    <a:pt x="58580" y="402017"/>
                  </a:lnTo>
                  <a:lnTo>
                    <a:pt x="117288" y="293217"/>
                  </a:lnTo>
                  <a:lnTo>
                    <a:pt x="184364" y="209368"/>
                  </a:lnTo>
                  <a:lnTo>
                    <a:pt x="243325" y="134005"/>
                  </a:lnTo>
                  <a:lnTo>
                    <a:pt x="310401" y="75362"/>
                  </a:lnTo>
                  <a:lnTo>
                    <a:pt x="369109" y="33691"/>
                  </a:lnTo>
                  <a:lnTo>
                    <a:pt x="436185" y="8359"/>
                  </a:lnTo>
                  <a:lnTo>
                    <a:pt x="495146" y="0"/>
                  </a:lnTo>
                  <a:lnTo>
                    <a:pt x="562222" y="8359"/>
                  </a:lnTo>
                  <a:lnTo>
                    <a:pt x="629298" y="25205"/>
                  </a:lnTo>
                  <a:lnTo>
                    <a:pt x="696374" y="67002"/>
                  </a:lnTo>
                  <a:lnTo>
                    <a:pt x="763451" y="117160"/>
                  </a:lnTo>
                  <a:lnTo>
                    <a:pt x="822412" y="184163"/>
                  </a:lnTo>
                  <a:lnTo>
                    <a:pt x="889488" y="268011"/>
                  </a:lnTo>
                  <a:lnTo>
                    <a:pt x="956564" y="368706"/>
                  </a:lnTo>
                  <a:lnTo>
                    <a:pt x="1023640" y="485866"/>
                  </a:lnTo>
                </a:path>
              </a:pathLst>
            </a:custGeom>
            <a:ln w="84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257800" y="1671192"/>
              <a:ext cx="1524000" cy="3361690"/>
            </a:xfrm>
            <a:custGeom>
              <a:avLst/>
              <a:gdLst/>
              <a:ahLst/>
              <a:cxnLst/>
              <a:rect l="l" t="t" r="r" b="b"/>
              <a:pathLst>
                <a:path w="1524000" h="3361690">
                  <a:moveTo>
                    <a:pt x="84328" y="526161"/>
                  </a:moveTo>
                  <a:lnTo>
                    <a:pt x="40513" y="463677"/>
                  </a:lnTo>
                  <a:lnTo>
                    <a:pt x="0" y="538607"/>
                  </a:lnTo>
                  <a:lnTo>
                    <a:pt x="84328" y="526161"/>
                  </a:lnTo>
                  <a:close/>
                </a:path>
                <a:path w="1524000" h="3361690">
                  <a:moveTo>
                    <a:pt x="110109" y="469265"/>
                  </a:moveTo>
                  <a:lnTo>
                    <a:pt x="102870" y="458851"/>
                  </a:lnTo>
                  <a:lnTo>
                    <a:pt x="61214" y="487934"/>
                  </a:lnTo>
                  <a:lnTo>
                    <a:pt x="68580" y="498348"/>
                  </a:lnTo>
                  <a:lnTo>
                    <a:pt x="110109" y="469265"/>
                  </a:lnTo>
                  <a:close/>
                </a:path>
                <a:path w="1524000" h="3361690">
                  <a:moveTo>
                    <a:pt x="183007" y="418211"/>
                  </a:moveTo>
                  <a:lnTo>
                    <a:pt x="175768" y="407797"/>
                  </a:lnTo>
                  <a:lnTo>
                    <a:pt x="134112" y="437007"/>
                  </a:lnTo>
                  <a:lnTo>
                    <a:pt x="141351" y="447421"/>
                  </a:lnTo>
                  <a:lnTo>
                    <a:pt x="183007" y="418211"/>
                  </a:lnTo>
                  <a:close/>
                </a:path>
                <a:path w="1524000" h="3361690">
                  <a:moveTo>
                    <a:pt x="255778" y="367284"/>
                  </a:moveTo>
                  <a:lnTo>
                    <a:pt x="248539" y="356870"/>
                  </a:lnTo>
                  <a:lnTo>
                    <a:pt x="206883" y="385953"/>
                  </a:lnTo>
                  <a:lnTo>
                    <a:pt x="214249" y="396367"/>
                  </a:lnTo>
                  <a:lnTo>
                    <a:pt x="255778" y="367284"/>
                  </a:lnTo>
                  <a:close/>
                </a:path>
                <a:path w="1524000" h="3361690">
                  <a:moveTo>
                    <a:pt x="328676" y="316230"/>
                  </a:moveTo>
                  <a:lnTo>
                    <a:pt x="321437" y="305943"/>
                  </a:lnTo>
                  <a:lnTo>
                    <a:pt x="279781" y="335026"/>
                  </a:lnTo>
                  <a:lnTo>
                    <a:pt x="287020" y="345440"/>
                  </a:lnTo>
                  <a:lnTo>
                    <a:pt x="328676" y="316230"/>
                  </a:lnTo>
                  <a:close/>
                </a:path>
                <a:path w="1524000" h="3361690">
                  <a:moveTo>
                    <a:pt x="401447" y="265303"/>
                  </a:moveTo>
                  <a:lnTo>
                    <a:pt x="394208" y="254889"/>
                  </a:lnTo>
                  <a:lnTo>
                    <a:pt x="352552" y="284099"/>
                  </a:lnTo>
                  <a:lnTo>
                    <a:pt x="359918" y="294386"/>
                  </a:lnTo>
                  <a:lnTo>
                    <a:pt x="401447" y="265303"/>
                  </a:lnTo>
                  <a:close/>
                </a:path>
                <a:path w="1524000" h="3361690">
                  <a:moveTo>
                    <a:pt x="474345" y="214376"/>
                  </a:moveTo>
                  <a:lnTo>
                    <a:pt x="466979" y="203962"/>
                  </a:lnTo>
                  <a:lnTo>
                    <a:pt x="425450" y="233045"/>
                  </a:lnTo>
                  <a:lnTo>
                    <a:pt x="432689" y="243459"/>
                  </a:lnTo>
                  <a:lnTo>
                    <a:pt x="474345" y="214376"/>
                  </a:lnTo>
                  <a:close/>
                </a:path>
                <a:path w="1524000" h="3361690">
                  <a:moveTo>
                    <a:pt x="547116" y="163322"/>
                  </a:moveTo>
                  <a:lnTo>
                    <a:pt x="539877" y="152908"/>
                  </a:lnTo>
                  <a:lnTo>
                    <a:pt x="498221" y="182118"/>
                  </a:lnTo>
                  <a:lnTo>
                    <a:pt x="505587" y="192532"/>
                  </a:lnTo>
                  <a:lnTo>
                    <a:pt x="547116" y="163322"/>
                  </a:lnTo>
                  <a:close/>
                </a:path>
                <a:path w="1524000" h="3361690">
                  <a:moveTo>
                    <a:pt x="620014" y="112395"/>
                  </a:moveTo>
                  <a:lnTo>
                    <a:pt x="612648" y="101981"/>
                  </a:lnTo>
                  <a:lnTo>
                    <a:pt x="571119" y="131064"/>
                  </a:lnTo>
                  <a:lnTo>
                    <a:pt x="578358" y="141478"/>
                  </a:lnTo>
                  <a:lnTo>
                    <a:pt x="620014" y="112395"/>
                  </a:lnTo>
                  <a:close/>
                </a:path>
                <a:path w="1524000" h="3361690">
                  <a:moveTo>
                    <a:pt x="692785" y="61341"/>
                  </a:moveTo>
                  <a:lnTo>
                    <a:pt x="685546" y="50927"/>
                  </a:lnTo>
                  <a:lnTo>
                    <a:pt x="643890" y="80137"/>
                  </a:lnTo>
                  <a:lnTo>
                    <a:pt x="651129" y="90551"/>
                  </a:lnTo>
                  <a:lnTo>
                    <a:pt x="692785" y="61341"/>
                  </a:lnTo>
                  <a:close/>
                </a:path>
                <a:path w="1524000" h="3361690">
                  <a:moveTo>
                    <a:pt x="765683" y="10414"/>
                  </a:moveTo>
                  <a:lnTo>
                    <a:pt x="758317" y="0"/>
                  </a:lnTo>
                  <a:lnTo>
                    <a:pt x="716788" y="29083"/>
                  </a:lnTo>
                  <a:lnTo>
                    <a:pt x="724027" y="39497"/>
                  </a:lnTo>
                  <a:lnTo>
                    <a:pt x="765683" y="10414"/>
                  </a:lnTo>
                  <a:close/>
                </a:path>
                <a:path w="1524000" h="3361690">
                  <a:moveTo>
                    <a:pt x="1100201" y="3319272"/>
                  </a:moveTo>
                  <a:lnTo>
                    <a:pt x="1089660" y="3312160"/>
                  </a:lnTo>
                  <a:lnTo>
                    <a:pt x="1061466" y="3354451"/>
                  </a:lnTo>
                  <a:lnTo>
                    <a:pt x="1072134" y="3361563"/>
                  </a:lnTo>
                  <a:lnTo>
                    <a:pt x="1100201" y="3319272"/>
                  </a:lnTo>
                  <a:close/>
                </a:path>
                <a:path w="1524000" h="3361690">
                  <a:moveTo>
                    <a:pt x="1149604" y="3245231"/>
                  </a:moveTo>
                  <a:lnTo>
                    <a:pt x="1139063" y="3238246"/>
                  </a:lnTo>
                  <a:lnTo>
                    <a:pt x="1110869" y="3280537"/>
                  </a:lnTo>
                  <a:lnTo>
                    <a:pt x="1121410" y="3287522"/>
                  </a:lnTo>
                  <a:lnTo>
                    <a:pt x="1149604" y="3245231"/>
                  </a:lnTo>
                  <a:close/>
                </a:path>
                <a:path w="1524000" h="3361690">
                  <a:moveTo>
                    <a:pt x="1198880" y="3171317"/>
                  </a:moveTo>
                  <a:lnTo>
                    <a:pt x="1188339" y="3164332"/>
                  </a:lnTo>
                  <a:lnTo>
                    <a:pt x="1160145" y="3206496"/>
                  </a:lnTo>
                  <a:lnTo>
                    <a:pt x="1170686" y="3213608"/>
                  </a:lnTo>
                  <a:lnTo>
                    <a:pt x="1198880" y="3171317"/>
                  </a:lnTo>
                  <a:close/>
                </a:path>
                <a:path w="1524000" h="3361690">
                  <a:moveTo>
                    <a:pt x="1248156" y="3097403"/>
                  </a:moveTo>
                  <a:lnTo>
                    <a:pt x="1237615" y="3090291"/>
                  </a:lnTo>
                  <a:lnTo>
                    <a:pt x="1209421" y="3132582"/>
                  </a:lnTo>
                  <a:lnTo>
                    <a:pt x="1219962" y="3139567"/>
                  </a:lnTo>
                  <a:lnTo>
                    <a:pt x="1248156" y="3097403"/>
                  </a:lnTo>
                  <a:close/>
                </a:path>
                <a:path w="1524000" h="3361690">
                  <a:moveTo>
                    <a:pt x="1297546" y="3023362"/>
                  </a:moveTo>
                  <a:lnTo>
                    <a:pt x="1286891" y="3016377"/>
                  </a:lnTo>
                  <a:lnTo>
                    <a:pt x="1258824" y="3058541"/>
                  </a:lnTo>
                  <a:lnTo>
                    <a:pt x="1269365" y="3065653"/>
                  </a:lnTo>
                  <a:lnTo>
                    <a:pt x="1297546" y="3023362"/>
                  </a:lnTo>
                  <a:close/>
                </a:path>
                <a:path w="1524000" h="3361690">
                  <a:moveTo>
                    <a:pt x="1346822" y="2949448"/>
                  </a:moveTo>
                  <a:lnTo>
                    <a:pt x="1336294" y="2942336"/>
                  </a:lnTo>
                  <a:lnTo>
                    <a:pt x="1308100" y="2984627"/>
                  </a:lnTo>
                  <a:lnTo>
                    <a:pt x="1318641" y="2991739"/>
                  </a:lnTo>
                  <a:lnTo>
                    <a:pt x="1346822" y="2949448"/>
                  </a:lnTo>
                  <a:close/>
                </a:path>
                <a:path w="1524000" h="3361690">
                  <a:moveTo>
                    <a:pt x="1396098" y="2875407"/>
                  </a:moveTo>
                  <a:lnTo>
                    <a:pt x="1385570" y="2868422"/>
                  </a:lnTo>
                  <a:lnTo>
                    <a:pt x="1357376" y="2910713"/>
                  </a:lnTo>
                  <a:lnTo>
                    <a:pt x="1367917" y="2917698"/>
                  </a:lnTo>
                  <a:lnTo>
                    <a:pt x="1396098" y="2875407"/>
                  </a:lnTo>
                  <a:close/>
                </a:path>
                <a:path w="1524000" h="3361690">
                  <a:moveTo>
                    <a:pt x="1445387" y="2801493"/>
                  </a:moveTo>
                  <a:lnTo>
                    <a:pt x="1434846" y="2794381"/>
                  </a:lnTo>
                  <a:lnTo>
                    <a:pt x="1406652" y="2836672"/>
                  </a:lnTo>
                  <a:lnTo>
                    <a:pt x="1417320" y="2843784"/>
                  </a:lnTo>
                  <a:lnTo>
                    <a:pt x="1445387" y="2801493"/>
                  </a:lnTo>
                  <a:close/>
                </a:path>
                <a:path w="1524000" h="3361690">
                  <a:moveTo>
                    <a:pt x="1524000" y="2672207"/>
                  </a:moveTo>
                  <a:lnTo>
                    <a:pt x="1450086" y="2714498"/>
                  </a:lnTo>
                  <a:lnTo>
                    <a:pt x="1476438" y="2732087"/>
                  </a:lnTo>
                  <a:lnTo>
                    <a:pt x="1456055" y="2762758"/>
                  </a:lnTo>
                  <a:lnTo>
                    <a:pt x="1466596" y="2769743"/>
                  </a:lnTo>
                  <a:lnTo>
                    <a:pt x="1486992" y="2739136"/>
                  </a:lnTo>
                  <a:lnTo>
                    <a:pt x="1513459" y="2756789"/>
                  </a:lnTo>
                  <a:lnTo>
                    <a:pt x="1517853" y="2721483"/>
                  </a:lnTo>
                  <a:lnTo>
                    <a:pt x="1524000" y="26722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345715" y="2189594"/>
            <a:ext cx="4857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xt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67840" y="2984094"/>
            <a:ext cx="1711960" cy="77597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801370">
              <a:lnSpc>
                <a:spcPct val="100000"/>
              </a:lnSpc>
              <a:spcBef>
                <a:spcPts val="600"/>
              </a:spcBef>
            </a:pPr>
            <a:r>
              <a:rPr sz="1750" spc="15" dirty="0">
                <a:latin typeface="Times New Roman"/>
                <a:cs typeface="Times New Roman"/>
              </a:rPr>
              <a:t>Ba</a:t>
            </a:r>
            <a:r>
              <a:rPr sz="1750" spc="-30" dirty="0">
                <a:latin typeface="Times New Roman"/>
                <a:cs typeface="Times New Roman"/>
              </a:rPr>
              <a:t>l</a:t>
            </a:r>
            <a:r>
              <a:rPr sz="1750" spc="35" dirty="0">
                <a:latin typeface="Times New Roman"/>
                <a:cs typeface="Times New Roman"/>
              </a:rPr>
              <a:t>t</a:t>
            </a:r>
            <a:r>
              <a:rPr sz="1750" spc="-30" dirty="0">
                <a:latin typeface="Times New Roman"/>
                <a:cs typeface="Times New Roman"/>
              </a:rPr>
              <a:t>i</a:t>
            </a:r>
            <a:r>
              <a:rPr sz="1750" spc="25" dirty="0">
                <a:latin typeface="Times New Roman"/>
                <a:cs typeface="Times New Roman"/>
              </a:rPr>
              <a:t>m</a:t>
            </a:r>
            <a:r>
              <a:rPr sz="1750" spc="-20" dirty="0">
                <a:latin typeface="Times New Roman"/>
                <a:cs typeface="Times New Roman"/>
              </a:rPr>
              <a:t>o</a:t>
            </a:r>
            <a:r>
              <a:rPr sz="1750" spc="10" dirty="0">
                <a:latin typeface="Times New Roman"/>
                <a:cs typeface="Times New Roman"/>
              </a:rPr>
              <a:t>re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93442" y="2951646"/>
            <a:ext cx="1284605" cy="75819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734060">
              <a:lnSpc>
                <a:spcPct val="100000"/>
              </a:lnSpc>
              <a:spcBef>
                <a:spcPts val="535"/>
              </a:spcBef>
            </a:pPr>
            <a:r>
              <a:rPr sz="1750" spc="20" dirty="0">
                <a:latin typeface="Times New Roman"/>
                <a:cs typeface="Times New Roman"/>
              </a:rPr>
              <a:t>R</a:t>
            </a:r>
            <a:r>
              <a:rPr sz="1750" spc="-20" dirty="0">
                <a:latin typeface="Times New Roman"/>
                <a:cs typeface="Times New Roman"/>
              </a:rPr>
              <a:t>o</a:t>
            </a:r>
            <a:r>
              <a:rPr sz="1750" spc="20" dirty="0">
                <a:latin typeface="Times New Roman"/>
                <a:cs typeface="Times New Roman"/>
              </a:rPr>
              <a:t>me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45140" y="2898830"/>
            <a:ext cx="1317625" cy="79438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692150">
              <a:lnSpc>
                <a:spcPct val="100000"/>
              </a:lnSpc>
              <a:spcBef>
                <a:spcPts val="665"/>
              </a:spcBef>
            </a:pPr>
            <a:r>
              <a:rPr sz="1750" spc="15" dirty="0">
                <a:latin typeface="Times New Roman"/>
                <a:cs typeface="Times New Roman"/>
              </a:rPr>
              <a:t>Sea</a:t>
            </a:r>
            <a:r>
              <a:rPr sz="1750" spc="-30" dirty="0">
                <a:latin typeface="Times New Roman"/>
                <a:cs typeface="Times New Roman"/>
              </a:rPr>
              <a:t>t</a:t>
            </a:r>
            <a:r>
              <a:rPr sz="1750" spc="35" dirty="0">
                <a:latin typeface="Times New Roman"/>
                <a:cs typeface="Times New Roman"/>
              </a:rPr>
              <a:t>t</a:t>
            </a:r>
            <a:r>
              <a:rPr sz="1750" spc="-30" dirty="0">
                <a:latin typeface="Times New Roman"/>
                <a:cs typeface="Times New Roman"/>
              </a:rPr>
              <a:t>l</a:t>
            </a:r>
            <a:r>
              <a:rPr sz="1750" spc="10" dirty="0">
                <a:latin typeface="Times New Roman"/>
                <a:cs typeface="Times New Roman"/>
              </a:rPr>
              <a:t>e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88483" y="2813934"/>
            <a:ext cx="1397635" cy="9042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100" spc="5" dirty="0">
                <a:latin typeface="Times New Roman"/>
                <a:cs typeface="Times New Roman"/>
              </a:rPr>
              <a:t>element</a:t>
            </a:r>
            <a:endParaRPr sz="2100">
              <a:latin typeface="Times New Roman"/>
              <a:cs typeface="Times New Roman"/>
            </a:endParaRPr>
          </a:p>
          <a:p>
            <a:pPr marL="659130">
              <a:lnSpc>
                <a:spcPct val="100000"/>
              </a:lnSpc>
              <a:spcBef>
                <a:spcPts val="1065"/>
              </a:spcBef>
            </a:pPr>
            <a:r>
              <a:rPr sz="1750" spc="5" dirty="0">
                <a:latin typeface="Times New Roman"/>
                <a:cs typeface="Times New Roman"/>
              </a:rPr>
              <a:t>Toronto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78611" y="1368586"/>
            <a:ext cx="53721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h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spc="55" dirty="0">
                <a:latin typeface="Times New Roman"/>
                <a:cs typeface="Times New Roman"/>
              </a:rPr>
              <a:t>a</a:t>
            </a:r>
            <a:r>
              <a:rPr sz="2100" spc="5" dirty="0">
                <a:latin typeface="Times New Roman"/>
                <a:cs typeface="Times New Roman"/>
              </a:rPr>
              <a:t>d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20085" y="1410384"/>
            <a:ext cx="55499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dirty="0">
                <a:latin typeface="Times New Roman"/>
                <a:cs typeface="Times New Roman"/>
              </a:rPr>
              <a:t>tail</a:t>
            </a:r>
            <a:r>
              <a:rPr sz="2100" spc="-8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?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94628" y="5258257"/>
            <a:ext cx="2157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95" dirty="0">
                <a:latin typeface="Arial"/>
                <a:cs typeface="Arial"/>
              </a:rPr>
              <a:t>should </a:t>
            </a:r>
            <a:r>
              <a:rPr sz="1800" spc="6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removed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127505"/>
            <a:ext cx="355917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b="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0" spc="110" dirty="0">
                <a:solidFill>
                  <a:srgbClr val="000000"/>
                </a:solidFill>
                <a:latin typeface="Arial"/>
                <a:cs typeface="Arial"/>
              </a:rPr>
              <a:t>Two </a:t>
            </a:r>
            <a:r>
              <a:rPr sz="2700" b="0" spc="105" dirty="0">
                <a:solidFill>
                  <a:srgbClr val="000000"/>
                </a:solidFill>
                <a:latin typeface="Arial"/>
                <a:cs typeface="Arial"/>
              </a:rPr>
              <a:t>types </a:t>
            </a:r>
            <a:r>
              <a:rPr sz="2700" b="0" spc="19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2700"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700" b="0" spc="180" dirty="0">
                <a:solidFill>
                  <a:srgbClr val="000000"/>
                </a:solidFill>
                <a:latin typeface="Arial"/>
                <a:cs typeface="Arial"/>
              </a:rPr>
              <a:t>array-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587754"/>
            <a:ext cx="3796665" cy="2142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2CA1BE"/>
              </a:buClr>
              <a:buSzPct val="67857"/>
              <a:buAutoNum type="arabicPeriod"/>
              <a:tabLst>
                <a:tab pos="527685" algn="l"/>
                <a:tab pos="528320" algn="l"/>
              </a:tabLst>
            </a:pPr>
            <a:r>
              <a:rPr sz="2800" b="1" spc="-35" dirty="0">
                <a:latin typeface="Arial"/>
                <a:cs typeface="Arial"/>
              </a:rPr>
              <a:t>Single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20" dirty="0">
                <a:latin typeface="Arial"/>
                <a:cs typeface="Arial"/>
              </a:rPr>
              <a:t>dimensional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CA1BE"/>
              </a:buClr>
              <a:buFont typeface="Arial"/>
              <a:buAutoNum type="arabicPeriod"/>
            </a:pPr>
            <a:endParaRPr sz="5850">
              <a:latin typeface="Arial"/>
              <a:cs typeface="Arial"/>
            </a:endParaRPr>
          </a:p>
          <a:p>
            <a:pPr marL="783590">
              <a:lnSpc>
                <a:spcPct val="100000"/>
              </a:lnSpc>
            </a:pPr>
            <a:r>
              <a:rPr sz="2400" spc="110" dirty="0">
                <a:latin typeface="Arial"/>
                <a:cs typeface="Arial"/>
              </a:rPr>
              <a:t>single </a:t>
            </a:r>
            <a:r>
              <a:rPr sz="2400" spc="180" dirty="0">
                <a:latin typeface="Arial"/>
                <a:cs typeface="Arial"/>
              </a:rPr>
              <a:t>for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loop.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345"/>
              </a:spcBef>
              <a:buClr>
                <a:srgbClr val="2CA1BE"/>
              </a:buClr>
              <a:buSzPct val="67857"/>
              <a:buAutoNum type="arabicPeriod" startAt="2"/>
              <a:tabLst>
                <a:tab pos="527685" algn="l"/>
                <a:tab pos="528320" algn="l"/>
              </a:tabLst>
            </a:pPr>
            <a:r>
              <a:rPr sz="2800" b="1" spc="25" dirty="0">
                <a:latin typeface="Arial"/>
                <a:cs typeface="Arial"/>
              </a:rPr>
              <a:t>Multidimensional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594" y="5429199"/>
            <a:ext cx="288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25" dirty="0">
                <a:latin typeface="Arial"/>
                <a:cs typeface="Arial"/>
              </a:rPr>
              <a:t>nesting </a:t>
            </a:r>
            <a:r>
              <a:rPr sz="2400" spc="175" dirty="0">
                <a:latin typeface="Arial"/>
                <a:cs typeface="Arial"/>
              </a:rPr>
              <a:t>of </a:t>
            </a:r>
            <a:r>
              <a:rPr sz="2400" spc="180" dirty="0">
                <a:latin typeface="Arial"/>
                <a:cs typeface="Arial"/>
              </a:rPr>
              <a:t>for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loop.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00300" y="342900"/>
            <a:ext cx="4333875" cy="87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41450" y="2279650"/>
          <a:ext cx="6096000" cy="370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898650" y="3803650"/>
          <a:ext cx="3200400" cy="1483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8702" y="700277"/>
            <a:ext cx="7537065" cy="552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540" y="567893"/>
            <a:ext cx="7576820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5" dirty="0">
                <a:solidFill>
                  <a:srgbClr val="001F5F"/>
                </a:solidFill>
              </a:rPr>
              <a:t>Singly </a:t>
            </a:r>
            <a:r>
              <a:rPr dirty="0">
                <a:solidFill>
                  <a:srgbClr val="001F5F"/>
                </a:solidFill>
              </a:rPr>
              <a:t>Linked </a:t>
            </a:r>
            <a:r>
              <a:rPr spc="-90" dirty="0">
                <a:solidFill>
                  <a:srgbClr val="001F5F"/>
                </a:solidFill>
              </a:rPr>
              <a:t>Lists </a:t>
            </a:r>
            <a:r>
              <a:rPr spc="40" dirty="0">
                <a:solidFill>
                  <a:srgbClr val="001F5F"/>
                </a:solidFill>
              </a:rPr>
              <a:t>and</a:t>
            </a:r>
            <a:r>
              <a:rPr spc="63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Arrays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6356" y="1752578"/>
          <a:ext cx="7352030" cy="4080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6015"/>
                <a:gridCol w="3676015"/>
              </a:tblGrid>
              <a:tr h="362195">
                <a:tc>
                  <a:txBody>
                    <a:bodyPr/>
                    <a:lstStyle/>
                    <a:p>
                      <a:pPr marL="828040">
                        <a:lnSpc>
                          <a:spcPts val="2750"/>
                        </a:lnSpc>
                      </a:pP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Singly linked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list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0"/>
                        </a:lnSpc>
                      </a:pPr>
                      <a:r>
                        <a:rPr sz="2400" b="1" spc="-90" dirty="0">
                          <a:latin typeface="Times New Roman"/>
                          <a:cs typeface="Times New Roman"/>
                        </a:rPr>
                        <a:t>Array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2837">
                <a:tc>
                  <a:txBody>
                    <a:bodyPr/>
                    <a:lstStyle/>
                    <a:p>
                      <a:pPr marL="63500" marR="364490">
                        <a:lnSpc>
                          <a:spcPts val="2780"/>
                        </a:lnSpc>
                        <a:spcBef>
                          <a:spcPts val="35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Elements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are stored in linear  order, accessible 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links.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 marR="364490">
                        <a:lnSpc>
                          <a:spcPts val="2780"/>
                        </a:lnSpc>
                        <a:spcBef>
                          <a:spcPts val="35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Elements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are stored in linear  order, accessible 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an 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index.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0610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2400" spc="-105" dirty="0">
                          <a:latin typeface="Times New Roman"/>
                          <a:cs typeface="Times New Roman"/>
                        </a:rPr>
                        <a:t>Do </a:t>
                      </a:r>
                      <a:r>
                        <a:rPr sz="2400" spc="-75" dirty="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have 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sz="24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size.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17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Have 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sz="2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size.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17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59132">
                <a:tc>
                  <a:txBody>
                    <a:bodyPr/>
                    <a:lstStyle/>
                    <a:p>
                      <a:pPr marL="63500" marR="527685">
                        <a:lnSpc>
                          <a:spcPts val="2780"/>
                        </a:lnSpc>
                        <a:spcBef>
                          <a:spcPts val="137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Cannot </a:t>
                      </a:r>
                      <a:r>
                        <a:rPr sz="2400" spc="-75" dirty="0">
                          <a:latin typeface="Times New Roman"/>
                          <a:cs typeface="Times New Roman"/>
                        </a:rPr>
                        <a:t>access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2400" spc="-75" dirty="0">
                          <a:latin typeface="Times New Roman"/>
                          <a:cs typeface="Times New Roman"/>
                        </a:rPr>
                        <a:t>previous  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directly.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3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 marR="888365">
                        <a:lnSpc>
                          <a:spcPts val="2780"/>
                        </a:lnSpc>
                        <a:spcBef>
                          <a:spcPts val="1370"/>
                        </a:spcBef>
                      </a:pPr>
                      <a:r>
                        <a:rPr sz="2400" spc="-95" dirty="0">
                          <a:latin typeface="Times New Roman"/>
                          <a:cs typeface="Times New Roman"/>
                        </a:rPr>
                        <a:t>Can </a:t>
                      </a:r>
                      <a:r>
                        <a:rPr sz="2400" spc="-75" dirty="0">
                          <a:latin typeface="Times New Roman"/>
                          <a:cs typeface="Times New Roman"/>
                        </a:rPr>
                        <a:t>access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2400" spc="-75" dirty="0">
                          <a:latin typeface="Times New Roman"/>
                          <a:cs typeface="Times New Roman"/>
                        </a:rPr>
                        <a:t>previous  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easily.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3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0988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2400" spc="-105" dirty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sz="2400" spc="-75" dirty="0">
                          <a:latin typeface="Times New Roman"/>
                          <a:cs typeface="Times New Roman"/>
                        </a:rPr>
                        <a:t>binary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search.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17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Binary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search.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17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77711"/>
            <a:ext cx="41973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Arial"/>
                <a:cs typeface="Arial"/>
              </a:rPr>
              <a:t>C</a:t>
            </a:r>
            <a:r>
              <a:rPr sz="1000" spc="-135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31</a:t>
            </a:r>
            <a:r>
              <a:rPr sz="1000" spc="70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5698" y="6477711"/>
            <a:ext cx="752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5" dirty="0">
                <a:latin typeface="Arial"/>
                <a:cs typeface="Arial"/>
              </a:rPr>
              <a:t>Linked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Lists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3909" y="6477711"/>
            <a:ext cx="1841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60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7068" y="1278381"/>
            <a:ext cx="7922259" cy="311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354330" indent="-256540">
              <a:lnSpc>
                <a:spcPct val="100000"/>
              </a:lnSpc>
              <a:spcBef>
                <a:spcPts val="95"/>
              </a:spcBef>
              <a:buClr>
                <a:srgbClr val="2CA1BE"/>
              </a:buClr>
              <a:buSzPct val="67857"/>
              <a:buChar char=""/>
              <a:tabLst>
                <a:tab pos="268605" algn="l"/>
                <a:tab pos="269240" algn="l"/>
              </a:tabLst>
            </a:pPr>
            <a:r>
              <a:rPr sz="2800" spc="114" dirty="0">
                <a:latin typeface="Arial"/>
                <a:cs typeface="Arial"/>
              </a:rPr>
              <a:t>Linked </a:t>
            </a:r>
            <a:r>
              <a:rPr sz="2800" spc="130" dirty="0">
                <a:latin typeface="Arial"/>
                <a:cs typeface="Arial"/>
              </a:rPr>
              <a:t>lists </a:t>
            </a:r>
            <a:r>
              <a:rPr sz="2800" spc="60" dirty="0">
                <a:latin typeface="Arial"/>
                <a:cs typeface="Arial"/>
              </a:rPr>
              <a:t>are </a:t>
            </a:r>
            <a:r>
              <a:rPr sz="2800" spc="125" dirty="0">
                <a:latin typeface="Arial"/>
                <a:cs typeface="Arial"/>
              </a:rPr>
              <a:t>dynamic, </a:t>
            </a:r>
            <a:r>
              <a:rPr sz="2800" spc="120" dirty="0">
                <a:latin typeface="Arial"/>
                <a:cs typeface="Arial"/>
              </a:rPr>
              <a:t>they </a:t>
            </a:r>
            <a:r>
              <a:rPr sz="2800" spc="60" dirty="0">
                <a:latin typeface="Arial"/>
                <a:cs typeface="Arial"/>
              </a:rPr>
              <a:t>can </a:t>
            </a:r>
            <a:r>
              <a:rPr sz="2800" spc="170" dirty="0">
                <a:latin typeface="Arial"/>
                <a:cs typeface="Arial"/>
              </a:rPr>
              <a:t>grow </a:t>
            </a:r>
            <a:r>
              <a:rPr sz="2800" spc="180" dirty="0">
                <a:latin typeface="Arial"/>
                <a:cs typeface="Arial"/>
              </a:rPr>
              <a:t>or  </a:t>
            </a:r>
            <a:r>
              <a:rPr sz="2800" spc="165" dirty="0">
                <a:latin typeface="Arial"/>
                <a:cs typeface="Arial"/>
              </a:rPr>
              <a:t>shrink </a:t>
            </a:r>
            <a:r>
              <a:rPr sz="2800" spc="5" dirty="0">
                <a:latin typeface="Arial"/>
                <a:cs typeface="Arial"/>
              </a:rPr>
              <a:t>as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55" dirty="0">
                <a:latin typeface="Arial"/>
                <a:cs typeface="Arial"/>
              </a:rPr>
              <a:t>necessary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marR="5080" indent="-256540">
              <a:lnSpc>
                <a:spcPct val="99700"/>
              </a:lnSpc>
              <a:buClr>
                <a:srgbClr val="2CA1BE"/>
              </a:buClr>
              <a:buSzPct val="67857"/>
              <a:buChar char=""/>
              <a:tabLst>
                <a:tab pos="268605" algn="l"/>
                <a:tab pos="269240" algn="l"/>
                <a:tab pos="6120130" algn="l"/>
              </a:tabLst>
            </a:pPr>
            <a:r>
              <a:rPr sz="2800" spc="114" dirty="0">
                <a:latin typeface="Arial"/>
                <a:cs typeface="Arial"/>
              </a:rPr>
              <a:t>Linked </a:t>
            </a:r>
            <a:r>
              <a:rPr sz="2800" spc="130" dirty="0">
                <a:latin typeface="Arial"/>
                <a:cs typeface="Arial"/>
              </a:rPr>
              <a:t>lists</a:t>
            </a:r>
            <a:r>
              <a:rPr sz="2800" spc="220" dirty="0">
                <a:latin typeface="Arial"/>
                <a:cs typeface="Arial"/>
              </a:rPr>
              <a:t> </a:t>
            </a:r>
            <a:r>
              <a:rPr sz="2800" spc="60" dirty="0">
                <a:latin typeface="Arial"/>
                <a:cs typeface="Arial"/>
              </a:rPr>
              <a:t>are</a:t>
            </a:r>
            <a:r>
              <a:rPr sz="2800" spc="215" dirty="0">
                <a:latin typeface="Arial"/>
                <a:cs typeface="Arial"/>
              </a:rPr>
              <a:t> </a:t>
            </a:r>
            <a:r>
              <a:rPr sz="2950" i="1" spc="114" dirty="0">
                <a:latin typeface="Arial"/>
                <a:cs typeface="Arial"/>
              </a:rPr>
              <a:t>non-contiguous;	</a:t>
            </a:r>
            <a:r>
              <a:rPr sz="2800" spc="145" dirty="0">
                <a:latin typeface="Arial"/>
                <a:cs typeface="Arial"/>
              </a:rPr>
              <a:t>the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125" dirty="0">
                <a:latin typeface="Arial"/>
                <a:cs typeface="Arial"/>
              </a:rPr>
              <a:t>logical  </a:t>
            </a:r>
            <a:r>
              <a:rPr sz="2800" spc="75" dirty="0">
                <a:latin typeface="Arial"/>
                <a:cs typeface="Arial"/>
              </a:rPr>
              <a:t>sequence </a:t>
            </a:r>
            <a:r>
              <a:rPr sz="2800" spc="200" dirty="0">
                <a:latin typeface="Arial"/>
                <a:cs typeface="Arial"/>
              </a:rPr>
              <a:t>of </a:t>
            </a:r>
            <a:r>
              <a:rPr sz="2800" spc="145" dirty="0">
                <a:latin typeface="Arial"/>
                <a:cs typeface="Arial"/>
              </a:rPr>
              <a:t>items </a:t>
            </a:r>
            <a:r>
              <a:rPr sz="2800" spc="175" dirty="0">
                <a:latin typeface="Arial"/>
                <a:cs typeface="Arial"/>
              </a:rPr>
              <a:t>in </a:t>
            </a:r>
            <a:r>
              <a:rPr sz="2800" spc="145" dirty="0">
                <a:latin typeface="Arial"/>
                <a:cs typeface="Arial"/>
              </a:rPr>
              <a:t>the </a:t>
            </a:r>
            <a:r>
              <a:rPr sz="2800" spc="150" dirty="0">
                <a:latin typeface="Arial"/>
                <a:cs typeface="Arial"/>
              </a:rPr>
              <a:t>structure </a:t>
            </a:r>
            <a:r>
              <a:rPr sz="2800" spc="100" dirty="0">
                <a:latin typeface="Arial"/>
                <a:cs typeface="Arial"/>
              </a:rPr>
              <a:t>is  </a:t>
            </a:r>
            <a:r>
              <a:rPr sz="2800" spc="125" dirty="0">
                <a:latin typeface="Arial"/>
                <a:cs typeface="Arial"/>
              </a:rPr>
              <a:t>decoupled </a:t>
            </a:r>
            <a:r>
              <a:rPr sz="2800" spc="225" dirty="0">
                <a:latin typeface="Arial"/>
                <a:cs typeface="Arial"/>
              </a:rPr>
              <a:t>from </a:t>
            </a:r>
            <a:r>
              <a:rPr sz="2800" spc="70" dirty="0">
                <a:latin typeface="Arial"/>
                <a:cs typeface="Arial"/>
              </a:rPr>
              <a:t>any </a:t>
            </a:r>
            <a:r>
              <a:rPr sz="2800" spc="100" dirty="0">
                <a:latin typeface="Arial"/>
                <a:cs typeface="Arial"/>
              </a:rPr>
              <a:t>physical </a:t>
            </a:r>
            <a:r>
              <a:rPr sz="2800" spc="160" dirty="0">
                <a:latin typeface="Arial"/>
                <a:cs typeface="Arial"/>
              </a:rPr>
              <a:t>ordering </a:t>
            </a:r>
            <a:r>
              <a:rPr sz="2800" spc="175" dirty="0">
                <a:latin typeface="Arial"/>
                <a:cs typeface="Arial"/>
              </a:rPr>
              <a:t>in  </a:t>
            </a:r>
            <a:r>
              <a:rPr sz="2800" spc="160" dirty="0">
                <a:latin typeface="Arial"/>
                <a:cs typeface="Arial"/>
              </a:rPr>
              <a:t>memory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4440" y="312892"/>
            <a:ext cx="6518206" cy="552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4540" y="186639"/>
            <a:ext cx="6544945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solidFill>
                  <a:srgbClr val="464646"/>
                </a:solidFill>
              </a:rPr>
              <a:t>Advantages </a:t>
            </a:r>
            <a:r>
              <a:rPr spc="80" dirty="0">
                <a:solidFill>
                  <a:srgbClr val="464646"/>
                </a:solidFill>
              </a:rPr>
              <a:t>of </a:t>
            </a:r>
            <a:r>
              <a:rPr spc="60" dirty="0">
                <a:solidFill>
                  <a:srgbClr val="464646"/>
                </a:solidFill>
              </a:rPr>
              <a:t>linked</a:t>
            </a:r>
            <a:r>
              <a:rPr spc="315" dirty="0">
                <a:solidFill>
                  <a:srgbClr val="464646"/>
                </a:solidFill>
              </a:rPr>
              <a:t> </a:t>
            </a:r>
            <a:r>
              <a:rPr spc="-20" dirty="0">
                <a:solidFill>
                  <a:srgbClr val="464646"/>
                </a:solidFill>
              </a:rPr>
              <a:t>lists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935481"/>
            <a:ext cx="8453755" cy="5908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623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8118"/>
                </a:solidFill>
                <a:latin typeface="Times New Roman"/>
                <a:cs typeface="Times New Roman"/>
              </a:rPr>
              <a:t>Applications of linked</a:t>
            </a:r>
            <a:r>
              <a:rPr sz="2800" b="1" spc="10" dirty="0">
                <a:solidFill>
                  <a:srgbClr val="FF8118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8118"/>
                </a:solidFill>
                <a:latin typeface="Times New Roman"/>
                <a:cs typeface="Times New Roman"/>
              </a:rPr>
              <a:t>lists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2640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A linked list is a very </a:t>
            </a:r>
            <a:r>
              <a:rPr sz="2800" spc="-10" dirty="0">
                <a:latin typeface="Times New Roman"/>
                <a:cs typeface="Times New Roman"/>
              </a:rPr>
              <a:t>efficient data </a:t>
            </a:r>
            <a:r>
              <a:rPr sz="2800" spc="-5" dirty="0">
                <a:latin typeface="Times New Roman"/>
                <a:cs typeface="Times New Roman"/>
              </a:rPr>
              <a:t>structure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sorted list  that will go </a:t>
            </a:r>
            <a:r>
              <a:rPr sz="2800" dirty="0">
                <a:latin typeface="Times New Roman"/>
                <a:cs typeface="Times New Roman"/>
              </a:rPr>
              <a:t>through </a:t>
            </a:r>
            <a:r>
              <a:rPr sz="2800" spc="-10" dirty="0">
                <a:latin typeface="Times New Roman"/>
                <a:cs typeface="Times New Roman"/>
              </a:rPr>
              <a:t>many </a:t>
            </a:r>
            <a:r>
              <a:rPr sz="2800" dirty="0">
                <a:latin typeface="Times New Roman"/>
                <a:cs typeface="Times New Roman"/>
              </a:rPr>
              <a:t>insertions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deletions.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A linked list is a </a:t>
            </a:r>
            <a:r>
              <a:rPr sz="2800" spc="-10" dirty="0">
                <a:latin typeface="Times New Roman"/>
                <a:cs typeface="Times New Roman"/>
              </a:rPr>
              <a:t>dynamic </a:t>
            </a:r>
            <a:r>
              <a:rPr sz="2800" spc="-5" dirty="0">
                <a:latin typeface="Times New Roman"/>
                <a:cs typeface="Times New Roman"/>
              </a:rPr>
              <a:t>data structure in 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list 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start with </a:t>
            </a:r>
            <a:r>
              <a:rPr sz="2800" dirty="0">
                <a:latin typeface="Times New Roman"/>
                <a:cs typeface="Times New Roman"/>
              </a:rPr>
              <a:t>no </a:t>
            </a:r>
            <a:r>
              <a:rPr sz="2800" spc="-5" dirty="0">
                <a:latin typeface="Times New Roman"/>
                <a:cs typeface="Times New Roman"/>
              </a:rPr>
              <a:t>nodes and then grow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new </a:t>
            </a:r>
            <a:r>
              <a:rPr sz="2800" dirty="0">
                <a:latin typeface="Times New Roman"/>
                <a:cs typeface="Times New Roman"/>
              </a:rPr>
              <a:t>nodes </a:t>
            </a:r>
            <a:r>
              <a:rPr sz="2800" spc="-5" dirty="0">
                <a:latin typeface="Times New Roman"/>
                <a:cs typeface="Times New Roman"/>
              </a:rPr>
              <a:t>are  needed. A </a:t>
            </a:r>
            <a:r>
              <a:rPr sz="2800" dirty="0">
                <a:latin typeface="Times New Roman"/>
                <a:cs typeface="Times New Roman"/>
              </a:rPr>
              <a:t>node </a:t>
            </a:r>
            <a:r>
              <a:rPr sz="2800" spc="-10" dirty="0">
                <a:latin typeface="Times New Roman"/>
                <a:cs typeface="Times New Roman"/>
              </a:rPr>
              <a:t>can be </a:t>
            </a:r>
            <a:r>
              <a:rPr sz="2800" spc="-5" dirty="0">
                <a:latin typeface="Times New Roman"/>
                <a:cs typeface="Times New Roman"/>
              </a:rPr>
              <a:t>easily deleted without moving other  nodes,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would </a:t>
            </a:r>
            <a:r>
              <a:rPr sz="2800" dirty="0">
                <a:latin typeface="Times New Roman"/>
                <a:cs typeface="Times New Roman"/>
              </a:rPr>
              <a:t>be the </a:t>
            </a:r>
            <a:r>
              <a:rPr sz="2800" spc="-10" dirty="0">
                <a:latin typeface="Times New Roman"/>
                <a:cs typeface="Times New Roman"/>
              </a:rPr>
              <a:t>case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spc="-10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array.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 example, a linked list could be used to hold the  records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students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 school. Each </a:t>
            </a:r>
            <a:r>
              <a:rPr sz="2800" dirty="0">
                <a:latin typeface="Times New Roman"/>
                <a:cs typeface="Times New Roman"/>
              </a:rPr>
              <a:t>quarter or </a:t>
            </a:r>
            <a:r>
              <a:rPr sz="2800" spc="-20" dirty="0">
                <a:latin typeface="Times New Roman"/>
                <a:cs typeface="Times New Roman"/>
              </a:rPr>
              <a:t>semester,  </a:t>
            </a:r>
            <a:r>
              <a:rPr sz="2800" spc="-5" dirty="0">
                <a:latin typeface="Times New Roman"/>
                <a:cs typeface="Times New Roman"/>
              </a:rPr>
              <a:t>new students enroll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school and </a:t>
            </a:r>
            <a:r>
              <a:rPr sz="2800" spc="-10" dirty="0">
                <a:latin typeface="Times New Roman"/>
                <a:cs typeface="Times New Roman"/>
              </a:rPr>
              <a:t>some </a:t>
            </a:r>
            <a:r>
              <a:rPr sz="2800" spc="-5" dirty="0">
                <a:latin typeface="Times New Roman"/>
                <a:cs typeface="Times New Roman"/>
              </a:rPr>
              <a:t>students leave 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graduate.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000" cy="1905000"/>
            <a:chOff x="0" y="4953000"/>
            <a:chExt cx="9144000" cy="1905000"/>
          </a:xfrm>
        </p:grpSpPr>
        <p:sp>
          <p:nvSpPr>
            <p:cNvPr id="3" name="object 3"/>
            <p:cNvSpPr/>
            <p:nvPr/>
          </p:nvSpPr>
          <p:spPr>
            <a:xfrm>
              <a:off x="1687576" y="4953000"/>
              <a:ext cx="7456805" cy="488315"/>
            </a:xfrm>
            <a:custGeom>
              <a:avLst/>
              <a:gdLst/>
              <a:ahLst/>
              <a:cxnLst/>
              <a:rect l="l" t="t" r="r" b="b"/>
              <a:pathLst>
                <a:path w="7456805" h="488314">
                  <a:moveTo>
                    <a:pt x="7456424" y="0"/>
                  </a:moveTo>
                  <a:lnTo>
                    <a:pt x="0" y="289941"/>
                  </a:lnTo>
                  <a:lnTo>
                    <a:pt x="7456424" y="488188"/>
                  </a:lnTo>
                  <a:lnTo>
                    <a:pt x="7456424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1347" y="5237734"/>
              <a:ext cx="9032875" cy="788670"/>
            </a:xfrm>
            <a:custGeom>
              <a:avLst/>
              <a:gdLst/>
              <a:ahLst/>
              <a:cxnLst/>
              <a:rect l="l" t="t" r="r" b="b"/>
              <a:pathLst>
                <a:path w="9032875" h="788670">
                  <a:moveTo>
                    <a:pt x="9032652" y="0"/>
                  </a:moveTo>
                  <a:lnTo>
                    <a:pt x="0" y="0"/>
                  </a:lnTo>
                  <a:lnTo>
                    <a:pt x="9032652" y="788669"/>
                  </a:lnTo>
                  <a:lnTo>
                    <a:pt x="9032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632"/>
              <a:ext cx="9144000" cy="80266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933450" y="2867025"/>
            <a:ext cx="7400925" cy="514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65834"/>
            <a:ext cx="7798434" cy="444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100" dirty="0">
                <a:latin typeface="Arial"/>
                <a:cs typeface="Arial"/>
              </a:rPr>
              <a:t>Array </a:t>
            </a:r>
            <a:r>
              <a:rPr sz="2700" spc="60" dirty="0">
                <a:latin typeface="Arial"/>
                <a:cs typeface="Arial"/>
              </a:rPr>
              <a:t>can </a:t>
            </a:r>
            <a:r>
              <a:rPr sz="2700" spc="95" dirty="0">
                <a:latin typeface="Arial"/>
                <a:cs typeface="Arial"/>
              </a:rPr>
              <a:t>be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35" dirty="0">
                <a:latin typeface="Arial"/>
                <a:cs typeface="Arial"/>
              </a:rPr>
              <a:t>integer </a:t>
            </a:r>
            <a:r>
              <a:rPr sz="2700" spc="90" dirty="0">
                <a:latin typeface="Arial"/>
                <a:cs typeface="Arial"/>
              </a:rPr>
              <a:t>,character </a:t>
            </a:r>
            <a:r>
              <a:rPr sz="2700" spc="114" dirty="0">
                <a:latin typeface="Arial"/>
                <a:cs typeface="Arial"/>
              </a:rPr>
              <a:t>and</a:t>
            </a:r>
            <a:r>
              <a:rPr sz="2700" dirty="0">
                <a:latin typeface="Arial"/>
                <a:cs typeface="Arial"/>
              </a:rPr>
              <a:t> </a:t>
            </a:r>
            <a:r>
              <a:rPr sz="2700" spc="160" dirty="0">
                <a:latin typeface="Arial"/>
                <a:cs typeface="Arial"/>
              </a:rPr>
              <a:t>string.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marR="1828164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114" dirty="0">
                <a:latin typeface="Arial"/>
                <a:cs typeface="Arial"/>
              </a:rPr>
              <a:t>Integer and </a:t>
            </a:r>
            <a:r>
              <a:rPr sz="2700" spc="95" dirty="0">
                <a:latin typeface="Arial"/>
                <a:cs typeface="Arial"/>
              </a:rPr>
              <a:t>character </a:t>
            </a:r>
            <a:r>
              <a:rPr sz="2700" spc="85" dirty="0">
                <a:latin typeface="Arial"/>
                <a:cs typeface="Arial"/>
              </a:rPr>
              <a:t>array </a:t>
            </a:r>
            <a:r>
              <a:rPr sz="2700" spc="60" dirty="0">
                <a:latin typeface="Arial"/>
                <a:cs typeface="Arial"/>
              </a:rPr>
              <a:t>can </a:t>
            </a:r>
            <a:r>
              <a:rPr sz="2700" spc="95" dirty="0">
                <a:latin typeface="Arial"/>
                <a:cs typeface="Arial"/>
              </a:rPr>
              <a:t>be  </a:t>
            </a:r>
            <a:r>
              <a:rPr sz="2700" spc="150" dirty="0">
                <a:latin typeface="Arial"/>
                <a:cs typeface="Arial"/>
              </a:rPr>
              <a:t>implemented </a:t>
            </a:r>
            <a:r>
              <a:rPr sz="2700" spc="125" dirty="0">
                <a:latin typeface="Arial"/>
                <a:cs typeface="Arial"/>
              </a:rPr>
              <a:t>by </a:t>
            </a:r>
            <a:r>
              <a:rPr sz="2700" spc="70" dirty="0">
                <a:latin typeface="Arial"/>
                <a:cs typeface="Arial"/>
              </a:rPr>
              <a:t>same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140" dirty="0">
                <a:latin typeface="Arial"/>
                <a:cs typeface="Arial"/>
              </a:rPr>
              <a:t>logic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marR="1106805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145" dirty="0">
                <a:latin typeface="Arial"/>
                <a:cs typeface="Arial"/>
              </a:rPr>
              <a:t>Implementation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70" dirty="0">
                <a:latin typeface="Arial"/>
                <a:cs typeface="Arial"/>
              </a:rPr>
              <a:t>string </a:t>
            </a:r>
            <a:r>
              <a:rPr sz="2700" spc="85" dirty="0">
                <a:latin typeface="Arial"/>
                <a:cs typeface="Arial"/>
              </a:rPr>
              <a:t>array </a:t>
            </a:r>
            <a:r>
              <a:rPr sz="2700" spc="100" dirty="0">
                <a:latin typeface="Arial"/>
                <a:cs typeface="Arial"/>
              </a:rPr>
              <a:t>is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155" dirty="0">
                <a:latin typeface="Arial"/>
                <a:cs typeface="Arial"/>
              </a:rPr>
              <a:t>quiet  </a:t>
            </a:r>
            <a:r>
              <a:rPr sz="2700" spc="160" dirty="0">
                <a:latin typeface="Arial"/>
                <a:cs typeface="Arial"/>
              </a:rPr>
              <a:t>different </a:t>
            </a:r>
            <a:r>
              <a:rPr sz="2700" spc="215" dirty="0">
                <a:latin typeface="Arial"/>
                <a:cs typeface="Arial"/>
              </a:rPr>
              <a:t>from </a:t>
            </a:r>
            <a:r>
              <a:rPr sz="2700" spc="140" dirty="0">
                <a:latin typeface="Arial"/>
                <a:cs typeface="Arial"/>
              </a:rPr>
              <a:t>the</a:t>
            </a:r>
            <a:r>
              <a:rPr sz="2700" spc="-125" dirty="0">
                <a:latin typeface="Arial"/>
                <a:cs typeface="Arial"/>
              </a:rPr>
              <a:t> </a:t>
            </a:r>
            <a:r>
              <a:rPr sz="2700" spc="160" dirty="0">
                <a:latin typeface="Arial"/>
                <a:cs typeface="Arial"/>
              </a:rPr>
              <a:t>two.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-125" dirty="0">
                <a:latin typeface="Arial"/>
                <a:cs typeface="Arial"/>
              </a:rPr>
              <a:t>We </a:t>
            </a:r>
            <a:r>
              <a:rPr sz="2700" spc="60" dirty="0">
                <a:latin typeface="Arial"/>
                <a:cs typeface="Arial"/>
              </a:rPr>
              <a:t>can </a:t>
            </a:r>
            <a:r>
              <a:rPr sz="2700" spc="140" dirty="0">
                <a:latin typeface="Arial"/>
                <a:cs typeface="Arial"/>
              </a:rPr>
              <a:t>study the </a:t>
            </a:r>
            <a:r>
              <a:rPr sz="2700" spc="85" dirty="0">
                <a:latin typeface="Arial"/>
                <a:cs typeface="Arial"/>
              </a:rPr>
              <a:t>array </a:t>
            </a:r>
            <a:r>
              <a:rPr sz="2700" spc="155" dirty="0">
                <a:latin typeface="Arial"/>
                <a:cs typeface="Arial"/>
              </a:rPr>
              <a:t>implementation </a:t>
            </a:r>
            <a:r>
              <a:rPr sz="2700" spc="145" dirty="0">
                <a:latin typeface="Arial"/>
                <a:cs typeface="Arial"/>
              </a:rPr>
              <a:t>using  </a:t>
            </a:r>
            <a:r>
              <a:rPr sz="2700" spc="135" dirty="0">
                <a:latin typeface="Arial"/>
                <a:cs typeface="Arial"/>
              </a:rPr>
              <a:t>integer</a:t>
            </a:r>
            <a:r>
              <a:rPr sz="2700" spc="80" dirty="0">
                <a:latin typeface="Arial"/>
                <a:cs typeface="Arial"/>
              </a:rPr>
              <a:t> </a:t>
            </a:r>
            <a:r>
              <a:rPr sz="2700" spc="85" dirty="0">
                <a:latin typeface="Arial"/>
                <a:cs typeface="Arial"/>
              </a:rPr>
              <a:t>array.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6850" y="561975"/>
            <a:ext cx="6229350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784015"/>
            <a:ext cx="5396865" cy="1074420"/>
            <a:chOff x="0" y="5784015"/>
            <a:chExt cx="5396865" cy="1074420"/>
          </a:xfrm>
        </p:grpSpPr>
        <p:sp>
          <p:nvSpPr>
            <p:cNvPr id="3" name="object 3"/>
            <p:cNvSpPr/>
            <p:nvPr/>
          </p:nvSpPr>
          <p:spPr>
            <a:xfrm>
              <a:off x="499275" y="5944933"/>
              <a:ext cx="4897755" cy="913130"/>
            </a:xfrm>
            <a:custGeom>
              <a:avLst/>
              <a:gdLst/>
              <a:ahLst/>
              <a:cxnLst/>
              <a:rect l="l" t="t" r="r" b="b"/>
              <a:pathLst>
                <a:path w="4897755" h="913129">
                  <a:moveTo>
                    <a:pt x="85525" y="21310"/>
                  </a:moveTo>
                  <a:lnTo>
                    <a:pt x="3636702" y="913064"/>
                  </a:lnTo>
                  <a:lnTo>
                    <a:pt x="4897406" y="913064"/>
                  </a:lnTo>
                  <a:lnTo>
                    <a:pt x="85525" y="21310"/>
                  </a:lnTo>
                  <a:close/>
                </a:path>
                <a:path w="4897755" h="913129">
                  <a:moveTo>
                    <a:pt x="660" y="0"/>
                  </a:moveTo>
                  <a:lnTo>
                    <a:pt x="0" y="5460"/>
                  </a:lnTo>
                  <a:lnTo>
                    <a:pt x="85525" y="21310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5711" y="5939015"/>
              <a:ext cx="3651885" cy="919480"/>
            </a:xfrm>
            <a:custGeom>
              <a:avLst/>
              <a:gdLst/>
              <a:ahLst/>
              <a:cxnLst/>
              <a:rect l="l" t="t" r="r" b="b"/>
              <a:pathLst>
                <a:path w="3651885" h="919479">
                  <a:moveTo>
                    <a:pt x="0" y="0"/>
                  </a:moveTo>
                  <a:lnTo>
                    <a:pt x="7924" y="6349"/>
                  </a:lnTo>
                  <a:lnTo>
                    <a:pt x="2868874" y="918983"/>
                  </a:lnTo>
                  <a:lnTo>
                    <a:pt x="3651888" y="918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89674"/>
              <a:ext cx="3398520" cy="1068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5784015"/>
              <a:ext cx="3372797" cy="10739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0850" y="908050"/>
          <a:ext cx="1371600" cy="5791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</a:tblGrid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ts val="374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7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ctr">
                        <a:lnSpc>
                          <a:spcPts val="3740"/>
                        </a:lnSpc>
                      </a:pPr>
                      <a:r>
                        <a:rPr sz="3200" spc="245" dirty="0">
                          <a:latin typeface="Arial"/>
                          <a:cs typeface="Arial"/>
                        </a:rPr>
                        <a:t>14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ts val="3740"/>
                        </a:lnSpc>
                      </a:pPr>
                      <a:r>
                        <a:rPr sz="3200" spc="245" dirty="0">
                          <a:latin typeface="Arial"/>
                          <a:cs typeface="Arial"/>
                        </a:rPr>
                        <a:t>32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ctr">
                        <a:lnSpc>
                          <a:spcPts val="3740"/>
                        </a:lnSpc>
                      </a:pPr>
                      <a:r>
                        <a:rPr sz="3200" spc="245" dirty="0">
                          <a:latin typeface="Arial"/>
                          <a:cs typeface="Arial"/>
                        </a:rPr>
                        <a:t>58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ts val="374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ctr">
                        <a:lnSpc>
                          <a:spcPts val="3745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5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ctr">
                        <a:lnSpc>
                          <a:spcPts val="3745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8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ts val="3745"/>
                        </a:lnSpc>
                      </a:pPr>
                      <a:r>
                        <a:rPr sz="3200" spc="245" dirty="0">
                          <a:latin typeface="Arial"/>
                          <a:cs typeface="Arial"/>
                        </a:rPr>
                        <a:t>16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ts val="3745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9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ts val="3745"/>
                        </a:lnSpc>
                      </a:pPr>
                      <a:r>
                        <a:rPr sz="3200" spc="245" dirty="0">
                          <a:latin typeface="Arial"/>
                          <a:cs typeface="Arial"/>
                        </a:rPr>
                        <a:t>23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983994" y="795876"/>
            <a:ext cx="1181735" cy="5836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9200"/>
              </a:lnSpc>
              <a:spcBef>
                <a:spcPts val="90"/>
              </a:spcBef>
            </a:pPr>
            <a:r>
              <a:rPr sz="3200" spc="130" dirty="0">
                <a:latin typeface="Arial"/>
                <a:cs typeface="Arial"/>
              </a:rPr>
              <a:t>a[0]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i=0  </a:t>
            </a:r>
            <a:r>
              <a:rPr sz="3200" spc="130" dirty="0">
                <a:latin typeface="Arial"/>
                <a:cs typeface="Arial"/>
              </a:rPr>
              <a:t>a[1]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i=1  </a:t>
            </a:r>
            <a:r>
              <a:rPr sz="3200" spc="130" dirty="0">
                <a:latin typeface="Arial"/>
                <a:cs typeface="Arial"/>
              </a:rPr>
              <a:t>a[2]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i=2  </a:t>
            </a:r>
            <a:r>
              <a:rPr sz="3200" spc="130" dirty="0">
                <a:latin typeface="Arial"/>
                <a:cs typeface="Arial"/>
              </a:rPr>
              <a:t>a[3]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i=3  </a:t>
            </a:r>
            <a:r>
              <a:rPr sz="3200" spc="130" dirty="0">
                <a:latin typeface="Arial"/>
                <a:cs typeface="Arial"/>
              </a:rPr>
              <a:t>a[4]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i=4  </a:t>
            </a:r>
            <a:r>
              <a:rPr sz="3200" spc="130" dirty="0">
                <a:latin typeface="Arial"/>
                <a:cs typeface="Arial"/>
              </a:rPr>
              <a:t>a[5]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i=5  </a:t>
            </a:r>
            <a:r>
              <a:rPr sz="3200" spc="130" dirty="0">
                <a:latin typeface="Arial"/>
                <a:cs typeface="Arial"/>
              </a:rPr>
              <a:t>a[6]</a:t>
            </a:r>
            <a:r>
              <a:rPr sz="3200" spc="-484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i=6  </a:t>
            </a:r>
            <a:r>
              <a:rPr sz="3200" spc="130" dirty="0">
                <a:latin typeface="Arial"/>
                <a:cs typeface="Arial"/>
              </a:rPr>
              <a:t>a[7]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i=7  </a:t>
            </a:r>
            <a:r>
              <a:rPr sz="3200" spc="130" dirty="0">
                <a:latin typeface="Arial"/>
                <a:cs typeface="Arial"/>
              </a:rPr>
              <a:t>a[8]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i=8  </a:t>
            </a:r>
            <a:r>
              <a:rPr sz="3200" spc="130" dirty="0">
                <a:latin typeface="Arial"/>
                <a:cs typeface="Arial"/>
              </a:rPr>
              <a:t>a[9]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1600" spc="180" dirty="0">
                <a:latin typeface="Arial"/>
                <a:cs typeface="Arial"/>
              </a:rPr>
              <a:t>i=9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4575" y="751078"/>
            <a:ext cx="52254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400" spc="175" dirty="0">
                <a:latin typeface="Arial"/>
                <a:cs typeface="Arial"/>
              </a:rPr>
              <a:t>int  </a:t>
            </a:r>
            <a:r>
              <a:rPr sz="2400" spc="80" dirty="0">
                <a:latin typeface="Arial"/>
                <a:cs typeface="Arial"/>
              </a:rPr>
              <a:t>a[</a:t>
            </a:r>
            <a:r>
              <a:rPr sz="2400" spc="95" dirty="0">
                <a:latin typeface="Arial"/>
                <a:cs typeface="Arial"/>
              </a:rPr>
              <a:t>1</a:t>
            </a:r>
            <a:r>
              <a:rPr sz="2400" spc="175" dirty="0">
                <a:latin typeface="Arial"/>
                <a:cs typeface="Arial"/>
              </a:rPr>
              <a:t>0]={</a:t>
            </a:r>
            <a:r>
              <a:rPr sz="2400" spc="215" dirty="0">
                <a:latin typeface="Arial"/>
                <a:cs typeface="Arial"/>
              </a:rPr>
              <a:t>7</a:t>
            </a:r>
            <a:r>
              <a:rPr sz="2400" spc="85" dirty="0">
                <a:latin typeface="Arial"/>
                <a:cs typeface="Arial"/>
              </a:rPr>
              <a:t>,</a:t>
            </a:r>
            <a:r>
              <a:rPr sz="2400" spc="170" dirty="0">
                <a:latin typeface="Arial"/>
                <a:cs typeface="Arial"/>
              </a:rPr>
              <a:t>1</a:t>
            </a:r>
            <a:r>
              <a:rPr sz="2400" spc="85" dirty="0">
                <a:latin typeface="Arial"/>
                <a:cs typeface="Arial"/>
              </a:rPr>
              <a:t>,</a:t>
            </a:r>
            <a:r>
              <a:rPr sz="2400" spc="170" dirty="0">
                <a:latin typeface="Arial"/>
                <a:cs typeface="Arial"/>
              </a:rPr>
              <a:t>3</a:t>
            </a:r>
            <a:r>
              <a:rPr sz="2400" spc="175" dirty="0">
                <a:latin typeface="Arial"/>
                <a:cs typeface="Arial"/>
              </a:rPr>
              <a:t>2</a:t>
            </a:r>
            <a:r>
              <a:rPr sz="2400" spc="80" dirty="0">
                <a:latin typeface="Arial"/>
                <a:cs typeface="Arial"/>
              </a:rPr>
              <a:t>,</a:t>
            </a:r>
            <a:r>
              <a:rPr sz="2400" spc="175" dirty="0">
                <a:latin typeface="Arial"/>
                <a:cs typeface="Arial"/>
              </a:rPr>
              <a:t>5</a:t>
            </a:r>
            <a:r>
              <a:rPr sz="2400" spc="165" dirty="0">
                <a:latin typeface="Arial"/>
                <a:cs typeface="Arial"/>
              </a:rPr>
              <a:t>8</a:t>
            </a:r>
            <a:r>
              <a:rPr sz="2400" spc="85" dirty="0">
                <a:latin typeface="Arial"/>
                <a:cs typeface="Arial"/>
              </a:rPr>
              <a:t>,</a:t>
            </a:r>
            <a:r>
              <a:rPr sz="2400" spc="170" dirty="0">
                <a:latin typeface="Arial"/>
                <a:cs typeface="Arial"/>
              </a:rPr>
              <a:t>0</a:t>
            </a:r>
            <a:r>
              <a:rPr sz="2400" spc="85" dirty="0">
                <a:latin typeface="Arial"/>
                <a:cs typeface="Arial"/>
              </a:rPr>
              <a:t>,</a:t>
            </a:r>
            <a:r>
              <a:rPr sz="2400" spc="170" dirty="0">
                <a:latin typeface="Arial"/>
                <a:cs typeface="Arial"/>
              </a:rPr>
              <a:t>5</a:t>
            </a:r>
            <a:r>
              <a:rPr sz="2400" spc="85" dirty="0">
                <a:latin typeface="Arial"/>
                <a:cs typeface="Arial"/>
              </a:rPr>
              <a:t>,</a:t>
            </a:r>
            <a:r>
              <a:rPr sz="2400" spc="170" dirty="0">
                <a:latin typeface="Arial"/>
                <a:cs typeface="Arial"/>
              </a:rPr>
              <a:t>8</a:t>
            </a:r>
            <a:r>
              <a:rPr sz="2400" spc="85" dirty="0">
                <a:latin typeface="Arial"/>
                <a:cs typeface="Arial"/>
              </a:rPr>
              <a:t>,</a:t>
            </a:r>
            <a:r>
              <a:rPr sz="2400" spc="170" dirty="0">
                <a:latin typeface="Arial"/>
                <a:cs typeface="Arial"/>
              </a:rPr>
              <a:t>1</a:t>
            </a:r>
            <a:r>
              <a:rPr sz="2400" spc="175" dirty="0">
                <a:latin typeface="Arial"/>
                <a:cs typeface="Arial"/>
              </a:rPr>
              <a:t>6</a:t>
            </a:r>
            <a:r>
              <a:rPr sz="2400" spc="80" dirty="0">
                <a:latin typeface="Arial"/>
                <a:cs typeface="Arial"/>
              </a:rPr>
              <a:t>,</a:t>
            </a:r>
            <a:r>
              <a:rPr sz="2400" spc="175" dirty="0">
                <a:latin typeface="Arial"/>
                <a:cs typeface="Arial"/>
              </a:rPr>
              <a:t>9</a:t>
            </a:r>
            <a:r>
              <a:rPr sz="2400" spc="80" dirty="0">
                <a:latin typeface="Arial"/>
                <a:cs typeface="Arial"/>
              </a:rPr>
              <a:t>,</a:t>
            </a:r>
            <a:r>
              <a:rPr sz="2400" spc="175" dirty="0">
                <a:latin typeface="Arial"/>
                <a:cs typeface="Arial"/>
              </a:rPr>
              <a:t>2</a:t>
            </a:r>
            <a:r>
              <a:rPr sz="2400" spc="165" dirty="0">
                <a:latin typeface="Arial"/>
                <a:cs typeface="Arial"/>
              </a:rPr>
              <a:t>3</a:t>
            </a:r>
            <a:r>
              <a:rPr sz="2400" spc="-25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90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4575" y="2214194"/>
            <a:ext cx="494093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400" spc="100" dirty="0">
                <a:latin typeface="Arial"/>
                <a:cs typeface="Arial"/>
              </a:rPr>
              <a:t>Integer </a:t>
            </a:r>
            <a:r>
              <a:rPr sz="2400" spc="75" dirty="0">
                <a:latin typeface="Arial"/>
                <a:cs typeface="Arial"/>
              </a:rPr>
              <a:t>array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“a”.</a:t>
            </a:r>
            <a:endParaRPr sz="2400">
              <a:latin typeface="Arial"/>
              <a:cs typeface="Arial"/>
            </a:endParaRPr>
          </a:p>
          <a:p>
            <a:pPr marL="469900" marR="16510" indent="-457200">
              <a:lnSpc>
                <a:spcPct val="100000"/>
              </a:lnSpc>
              <a:spcBef>
                <a:spcPts val="2880"/>
              </a:spcBef>
              <a:buFont typeface="Wingdings"/>
              <a:buChar char=""/>
              <a:tabLst>
                <a:tab pos="565785" algn="l"/>
                <a:tab pos="566420" algn="l"/>
                <a:tab pos="3337560" algn="l"/>
              </a:tabLst>
            </a:pPr>
            <a:r>
              <a:rPr dirty="0"/>
              <a:t>	</a:t>
            </a:r>
            <a:r>
              <a:rPr sz="2400" spc="125" dirty="0">
                <a:latin typeface="Arial"/>
                <a:cs typeface="Arial"/>
              </a:rPr>
              <a:t>It </a:t>
            </a:r>
            <a:r>
              <a:rPr sz="2400" spc="85" dirty="0">
                <a:latin typeface="Arial"/>
                <a:cs typeface="Arial"/>
              </a:rPr>
              <a:t>is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of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dimension	</a:t>
            </a:r>
            <a:r>
              <a:rPr sz="2400" spc="175" dirty="0">
                <a:latin typeface="Arial"/>
                <a:cs typeface="Arial"/>
              </a:rPr>
              <a:t>10 </a:t>
            </a:r>
            <a:r>
              <a:rPr sz="2400" spc="150" dirty="0">
                <a:latin typeface="Arial"/>
                <a:cs typeface="Arial"/>
              </a:rPr>
              <a:t>(from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180" dirty="0">
                <a:latin typeface="Arial"/>
                <a:cs typeface="Arial"/>
              </a:rPr>
              <a:t>0  to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9).</a:t>
            </a:r>
            <a:endParaRPr sz="2400">
              <a:latin typeface="Arial"/>
              <a:cs typeface="Arial"/>
            </a:endParaRPr>
          </a:p>
          <a:p>
            <a:pPr marL="565785" indent="-553720">
              <a:lnSpc>
                <a:spcPct val="100000"/>
              </a:lnSpc>
              <a:spcBef>
                <a:spcPts val="2885"/>
              </a:spcBef>
              <a:buFont typeface="Wingdings"/>
              <a:buChar char=""/>
              <a:tabLst>
                <a:tab pos="565785" algn="l"/>
                <a:tab pos="566420" algn="l"/>
              </a:tabLst>
            </a:pPr>
            <a:r>
              <a:rPr sz="2400" spc="55" dirty="0">
                <a:latin typeface="Arial"/>
                <a:cs typeface="Arial"/>
              </a:rPr>
              <a:t>Take </a:t>
            </a:r>
            <a:r>
              <a:rPr sz="2400" spc="145" dirty="0">
                <a:latin typeface="Arial"/>
                <a:cs typeface="Arial"/>
              </a:rPr>
              <a:t>positing </a:t>
            </a:r>
            <a:r>
              <a:rPr sz="2400" spc="85" dirty="0">
                <a:latin typeface="Arial"/>
                <a:cs typeface="Arial"/>
              </a:rPr>
              <a:t>variable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i.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2880"/>
              </a:spcBef>
              <a:buFont typeface="Wingdings"/>
              <a:buChar char=""/>
              <a:tabLst>
                <a:tab pos="565785" algn="l"/>
                <a:tab pos="566420" algn="l"/>
              </a:tabLst>
            </a:pPr>
            <a:r>
              <a:rPr dirty="0"/>
              <a:t>	</a:t>
            </a:r>
            <a:r>
              <a:rPr sz="2400" spc="85" dirty="0">
                <a:latin typeface="Arial"/>
                <a:cs typeface="Arial"/>
              </a:rPr>
              <a:t>Its </a:t>
            </a:r>
            <a:r>
              <a:rPr sz="2400" spc="100" dirty="0">
                <a:latin typeface="Arial"/>
                <a:cs typeface="Arial"/>
              </a:rPr>
              <a:t>storage </a:t>
            </a:r>
            <a:r>
              <a:rPr sz="2400" spc="145" dirty="0">
                <a:latin typeface="Arial"/>
                <a:cs typeface="Arial"/>
              </a:rPr>
              <a:t>will </a:t>
            </a:r>
            <a:r>
              <a:rPr sz="2400" spc="85" dirty="0">
                <a:latin typeface="Arial"/>
                <a:cs typeface="Arial"/>
              </a:rPr>
              <a:t>be </a:t>
            </a:r>
            <a:r>
              <a:rPr sz="2400" spc="125" dirty="0">
                <a:latin typeface="Arial"/>
                <a:cs typeface="Arial"/>
              </a:rPr>
              <a:t>continuous  </a:t>
            </a:r>
            <a:r>
              <a:rPr sz="2400" spc="180" dirty="0">
                <a:latin typeface="Arial"/>
                <a:cs typeface="Arial"/>
              </a:rPr>
              <a:t>20 </a:t>
            </a:r>
            <a:r>
              <a:rPr sz="2400" spc="85" dirty="0">
                <a:latin typeface="Arial"/>
                <a:cs typeface="Arial"/>
              </a:rPr>
              <a:t>bytes(2 </a:t>
            </a:r>
            <a:r>
              <a:rPr sz="2400" spc="90" dirty="0">
                <a:latin typeface="Arial"/>
                <a:cs typeface="Arial"/>
              </a:rPr>
              <a:t>bytes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each).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231798" y="104647"/>
            <a:ext cx="668083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180" dirty="0">
                <a:solidFill>
                  <a:srgbClr val="000000"/>
                </a:solidFill>
                <a:latin typeface="Arial"/>
                <a:cs typeface="Arial"/>
              </a:rPr>
              <a:t>Creation </a:t>
            </a:r>
            <a:r>
              <a:rPr sz="4400" b="0" spc="325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sz="4400" b="0" spc="229" dirty="0">
                <a:solidFill>
                  <a:srgbClr val="000000"/>
                </a:solidFill>
                <a:latin typeface="Arial"/>
                <a:cs typeface="Arial"/>
              </a:rPr>
              <a:t>integer</a:t>
            </a:r>
            <a:r>
              <a:rPr sz="4400" b="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400" b="0" spc="140" dirty="0">
                <a:solidFill>
                  <a:srgbClr val="000000"/>
                </a:solidFill>
                <a:latin typeface="Arial"/>
                <a:cs typeface="Arial"/>
              </a:rPr>
              <a:t>array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81600" y="4686300"/>
            <a:ext cx="2857500" cy="21716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784015"/>
            <a:ext cx="5396865" cy="1074420"/>
            <a:chOff x="0" y="5784015"/>
            <a:chExt cx="5396865" cy="1074420"/>
          </a:xfrm>
        </p:grpSpPr>
        <p:sp>
          <p:nvSpPr>
            <p:cNvPr id="3" name="object 3"/>
            <p:cNvSpPr/>
            <p:nvPr/>
          </p:nvSpPr>
          <p:spPr>
            <a:xfrm>
              <a:off x="499275" y="5944933"/>
              <a:ext cx="4897755" cy="913130"/>
            </a:xfrm>
            <a:custGeom>
              <a:avLst/>
              <a:gdLst/>
              <a:ahLst/>
              <a:cxnLst/>
              <a:rect l="l" t="t" r="r" b="b"/>
              <a:pathLst>
                <a:path w="4897755" h="913129">
                  <a:moveTo>
                    <a:pt x="85525" y="21310"/>
                  </a:moveTo>
                  <a:lnTo>
                    <a:pt x="3636702" y="913064"/>
                  </a:lnTo>
                  <a:lnTo>
                    <a:pt x="4897406" y="913064"/>
                  </a:lnTo>
                  <a:lnTo>
                    <a:pt x="85525" y="21310"/>
                  </a:lnTo>
                  <a:close/>
                </a:path>
                <a:path w="4897755" h="913129">
                  <a:moveTo>
                    <a:pt x="660" y="0"/>
                  </a:moveTo>
                  <a:lnTo>
                    <a:pt x="0" y="5460"/>
                  </a:lnTo>
                  <a:lnTo>
                    <a:pt x="85525" y="21310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5711" y="5939015"/>
              <a:ext cx="3651885" cy="919480"/>
            </a:xfrm>
            <a:custGeom>
              <a:avLst/>
              <a:gdLst/>
              <a:ahLst/>
              <a:cxnLst/>
              <a:rect l="l" t="t" r="r" b="b"/>
              <a:pathLst>
                <a:path w="3651885" h="919479">
                  <a:moveTo>
                    <a:pt x="0" y="0"/>
                  </a:moveTo>
                  <a:lnTo>
                    <a:pt x="7924" y="6349"/>
                  </a:lnTo>
                  <a:lnTo>
                    <a:pt x="2868874" y="918983"/>
                  </a:lnTo>
                  <a:lnTo>
                    <a:pt x="3651888" y="918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89674"/>
              <a:ext cx="3398520" cy="1068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5784015"/>
              <a:ext cx="3372797" cy="10739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6120" y="609600"/>
            <a:ext cx="8868043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5668" y="1415542"/>
            <a:ext cx="4915535" cy="372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1991995" indent="-515620">
              <a:lnSpc>
                <a:spcPct val="112200"/>
              </a:lnSpc>
              <a:spcBef>
                <a:spcPts val="100"/>
              </a:spcBef>
              <a:buClr>
                <a:srgbClr val="2CA1BE"/>
              </a:buClr>
              <a:buSzPct val="66666"/>
              <a:buAutoNum type="arabicPeriod"/>
              <a:tabLst>
                <a:tab pos="527685" algn="l"/>
                <a:tab pos="528320" algn="l"/>
                <a:tab pos="1429385" algn="l"/>
              </a:tabLst>
            </a:pPr>
            <a:r>
              <a:rPr sz="2700" spc="-120" dirty="0">
                <a:latin typeface="Arial"/>
                <a:cs typeface="Arial"/>
              </a:rPr>
              <a:t>DE</a:t>
            </a:r>
            <a:r>
              <a:rPr sz="2700" spc="-114" dirty="0">
                <a:latin typeface="Arial"/>
                <a:cs typeface="Arial"/>
              </a:rPr>
              <a:t>C</a:t>
            </a:r>
            <a:r>
              <a:rPr sz="2700" spc="-30" dirty="0">
                <a:latin typeface="Arial"/>
                <a:cs typeface="Arial"/>
              </a:rPr>
              <a:t>LARA</a:t>
            </a:r>
            <a:r>
              <a:rPr sz="2700" spc="-40" dirty="0">
                <a:latin typeface="Arial"/>
                <a:cs typeface="Arial"/>
              </a:rPr>
              <a:t>T</a:t>
            </a:r>
            <a:r>
              <a:rPr sz="2700" spc="10" dirty="0">
                <a:latin typeface="Arial"/>
                <a:cs typeface="Arial"/>
              </a:rPr>
              <a:t>ION  </a:t>
            </a:r>
            <a:r>
              <a:rPr sz="2700" spc="40" dirty="0">
                <a:latin typeface="Arial"/>
                <a:cs typeface="Arial"/>
              </a:rPr>
              <a:t>N	</a:t>
            </a:r>
            <a:r>
              <a:rPr sz="2700" spc="-175" dirty="0">
                <a:latin typeface="Arial"/>
                <a:cs typeface="Arial"/>
              </a:rPr>
              <a:t>SIZE</a:t>
            </a:r>
            <a:endParaRPr sz="27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6666"/>
              <a:buAutoNum type="arabicPeriod"/>
              <a:tabLst>
                <a:tab pos="527685" algn="l"/>
                <a:tab pos="528320" algn="l"/>
              </a:tabLst>
            </a:pPr>
            <a:r>
              <a:rPr sz="2700" spc="-85" dirty="0">
                <a:latin typeface="Arial"/>
                <a:cs typeface="Arial"/>
              </a:rPr>
              <a:t>OPERATION</a:t>
            </a:r>
            <a:endParaRPr sz="2700">
              <a:latin typeface="Arial"/>
              <a:cs typeface="Arial"/>
            </a:endParaRPr>
          </a:p>
          <a:p>
            <a:pPr marL="527685" marR="5080">
              <a:lnSpc>
                <a:spcPct val="112200"/>
              </a:lnSpc>
              <a:spcBef>
                <a:spcPts val="10"/>
              </a:spcBef>
            </a:pPr>
            <a:r>
              <a:rPr sz="2700" spc="30" dirty="0">
                <a:latin typeface="Arial"/>
                <a:cs typeface="Arial"/>
              </a:rPr>
              <a:t>Repeat </a:t>
            </a:r>
            <a:r>
              <a:rPr sz="2700" spc="200" dirty="0">
                <a:latin typeface="Arial"/>
                <a:cs typeface="Arial"/>
              </a:rPr>
              <a:t>for </a:t>
            </a:r>
            <a:r>
              <a:rPr sz="2700" spc="370" dirty="0">
                <a:latin typeface="Arial"/>
                <a:cs typeface="Arial"/>
              </a:rPr>
              <a:t>i= </a:t>
            </a:r>
            <a:r>
              <a:rPr sz="2700" spc="204" dirty="0">
                <a:latin typeface="Arial"/>
                <a:cs typeface="Arial"/>
              </a:rPr>
              <a:t>0 to</a:t>
            </a:r>
            <a:r>
              <a:rPr sz="2700" spc="-409" dirty="0">
                <a:latin typeface="Arial"/>
                <a:cs typeface="Arial"/>
              </a:rPr>
              <a:t> </a:t>
            </a:r>
            <a:r>
              <a:rPr sz="2700" spc="150" dirty="0">
                <a:latin typeface="Arial"/>
                <a:cs typeface="Arial"/>
              </a:rPr>
              <a:t>(size-1)  </a:t>
            </a:r>
            <a:r>
              <a:rPr sz="2700" spc="195" dirty="0">
                <a:latin typeface="Arial"/>
                <a:cs typeface="Arial"/>
              </a:rPr>
              <a:t>arr[i]=</a:t>
            </a:r>
            <a:r>
              <a:rPr sz="2700" spc="70" dirty="0">
                <a:latin typeface="Arial"/>
                <a:cs typeface="Arial"/>
              </a:rPr>
              <a:t> </a:t>
            </a:r>
            <a:r>
              <a:rPr sz="2700" spc="204" dirty="0">
                <a:latin typeface="Arial"/>
                <a:cs typeface="Arial"/>
              </a:rPr>
              <a:t>num</a:t>
            </a:r>
            <a:endParaRPr sz="27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  <a:spcBef>
                <a:spcPts val="400"/>
              </a:spcBef>
            </a:pPr>
            <a:r>
              <a:rPr sz="2700" spc="120" dirty="0">
                <a:latin typeface="Arial"/>
                <a:cs typeface="Arial"/>
              </a:rPr>
              <a:t>end</a:t>
            </a:r>
            <a:r>
              <a:rPr sz="2700" spc="70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repeat</a:t>
            </a:r>
            <a:endParaRPr sz="2700">
              <a:latin typeface="Arial"/>
              <a:cs typeface="Arial"/>
            </a:endParaRPr>
          </a:p>
          <a:p>
            <a:pPr marL="527685" marR="2039620" indent="-515620">
              <a:lnSpc>
                <a:spcPct val="112200"/>
              </a:lnSpc>
              <a:spcBef>
                <a:spcPts val="10"/>
              </a:spcBef>
              <a:buClr>
                <a:srgbClr val="2CA1BE"/>
              </a:buClr>
              <a:buSzPct val="66666"/>
              <a:buAutoNum type="arabicPeriod" startAt="3"/>
              <a:tabLst>
                <a:tab pos="527685" algn="l"/>
                <a:tab pos="528320" algn="l"/>
              </a:tabLst>
            </a:pPr>
            <a:r>
              <a:rPr sz="2700" spc="-60" dirty="0">
                <a:latin typeface="Arial"/>
                <a:cs typeface="Arial"/>
              </a:rPr>
              <a:t>OUTPUT  </a:t>
            </a:r>
            <a:r>
              <a:rPr sz="2700" spc="-140" dirty="0">
                <a:latin typeface="Arial"/>
                <a:cs typeface="Arial"/>
              </a:rPr>
              <a:t>RETUR</a:t>
            </a:r>
            <a:r>
              <a:rPr sz="2700" spc="-150" dirty="0">
                <a:latin typeface="Arial"/>
                <a:cs typeface="Arial"/>
              </a:rPr>
              <a:t>N</a:t>
            </a:r>
            <a:r>
              <a:rPr sz="2700" spc="-25" dirty="0">
                <a:latin typeface="Arial"/>
                <a:cs typeface="Arial"/>
              </a:rPr>
              <a:t>(</a:t>
            </a:r>
            <a:r>
              <a:rPr sz="2700" spc="125" dirty="0">
                <a:latin typeface="Arial"/>
                <a:cs typeface="Arial"/>
              </a:rPr>
              <a:t>arr[</a:t>
            </a:r>
            <a:r>
              <a:rPr sz="2700" spc="175" dirty="0">
                <a:latin typeface="Arial"/>
                <a:cs typeface="Arial"/>
              </a:rPr>
              <a:t>i</a:t>
            </a:r>
            <a:r>
              <a:rPr sz="2700" spc="45" dirty="0">
                <a:latin typeface="Arial"/>
                <a:cs typeface="Arial"/>
              </a:rPr>
              <a:t>])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4000" y="2082292"/>
            <a:ext cx="381000" cy="103505"/>
          </a:xfrm>
          <a:custGeom>
            <a:avLst/>
            <a:gdLst/>
            <a:ahLst/>
            <a:cxnLst/>
            <a:rect l="l" t="t" r="r" b="b"/>
            <a:pathLst>
              <a:path w="381000" h="103505">
                <a:moveTo>
                  <a:pt x="88772" y="0"/>
                </a:moveTo>
                <a:lnTo>
                  <a:pt x="0" y="51308"/>
                </a:lnTo>
                <a:lnTo>
                  <a:pt x="88391" y="103378"/>
                </a:lnTo>
                <a:lnTo>
                  <a:pt x="92328" y="102362"/>
                </a:lnTo>
                <a:lnTo>
                  <a:pt x="95884" y="96266"/>
                </a:lnTo>
                <a:lnTo>
                  <a:pt x="94868" y="92456"/>
                </a:lnTo>
                <a:lnTo>
                  <a:pt x="35954" y="57754"/>
                </a:lnTo>
                <a:lnTo>
                  <a:pt x="12572" y="57658"/>
                </a:lnTo>
                <a:lnTo>
                  <a:pt x="12572" y="44958"/>
                </a:lnTo>
                <a:lnTo>
                  <a:pt x="36359" y="44958"/>
                </a:lnTo>
                <a:lnTo>
                  <a:pt x="95122" y="10922"/>
                </a:lnTo>
                <a:lnTo>
                  <a:pt x="96265" y="7112"/>
                </a:lnTo>
                <a:lnTo>
                  <a:pt x="92709" y="1016"/>
                </a:lnTo>
                <a:lnTo>
                  <a:pt x="88772" y="0"/>
                </a:lnTo>
                <a:close/>
              </a:path>
              <a:path w="381000" h="103505">
                <a:moveTo>
                  <a:pt x="36190" y="45055"/>
                </a:moveTo>
                <a:lnTo>
                  <a:pt x="25203" y="51419"/>
                </a:lnTo>
                <a:lnTo>
                  <a:pt x="35954" y="57754"/>
                </a:lnTo>
                <a:lnTo>
                  <a:pt x="381000" y="59182"/>
                </a:lnTo>
                <a:lnTo>
                  <a:pt x="381000" y="46482"/>
                </a:lnTo>
                <a:lnTo>
                  <a:pt x="36190" y="45055"/>
                </a:lnTo>
                <a:close/>
              </a:path>
              <a:path w="381000" h="103505">
                <a:moveTo>
                  <a:pt x="12572" y="44958"/>
                </a:moveTo>
                <a:lnTo>
                  <a:pt x="12572" y="57658"/>
                </a:lnTo>
                <a:lnTo>
                  <a:pt x="35954" y="57754"/>
                </a:lnTo>
                <a:lnTo>
                  <a:pt x="34496" y="56896"/>
                </a:lnTo>
                <a:lnTo>
                  <a:pt x="15747" y="56896"/>
                </a:lnTo>
                <a:lnTo>
                  <a:pt x="15747" y="45847"/>
                </a:lnTo>
                <a:lnTo>
                  <a:pt x="34824" y="45847"/>
                </a:lnTo>
                <a:lnTo>
                  <a:pt x="36190" y="45055"/>
                </a:lnTo>
                <a:lnTo>
                  <a:pt x="12572" y="44958"/>
                </a:lnTo>
                <a:close/>
              </a:path>
              <a:path w="381000" h="103505">
                <a:moveTo>
                  <a:pt x="15747" y="45847"/>
                </a:moveTo>
                <a:lnTo>
                  <a:pt x="15747" y="56896"/>
                </a:lnTo>
                <a:lnTo>
                  <a:pt x="25203" y="51419"/>
                </a:lnTo>
                <a:lnTo>
                  <a:pt x="15747" y="45847"/>
                </a:lnTo>
                <a:close/>
              </a:path>
              <a:path w="381000" h="103505">
                <a:moveTo>
                  <a:pt x="25203" y="51419"/>
                </a:moveTo>
                <a:lnTo>
                  <a:pt x="15747" y="56896"/>
                </a:lnTo>
                <a:lnTo>
                  <a:pt x="34496" y="56896"/>
                </a:lnTo>
                <a:lnTo>
                  <a:pt x="25203" y="51419"/>
                </a:lnTo>
                <a:close/>
              </a:path>
              <a:path w="381000" h="103505">
                <a:moveTo>
                  <a:pt x="34824" y="45847"/>
                </a:moveTo>
                <a:lnTo>
                  <a:pt x="15747" y="45847"/>
                </a:lnTo>
                <a:lnTo>
                  <a:pt x="25203" y="51419"/>
                </a:lnTo>
                <a:lnTo>
                  <a:pt x="34824" y="45847"/>
                </a:lnTo>
                <a:close/>
              </a:path>
              <a:path w="381000" h="103505">
                <a:moveTo>
                  <a:pt x="36359" y="44958"/>
                </a:moveTo>
                <a:lnTo>
                  <a:pt x="12572" y="44958"/>
                </a:lnTo>
                <a:lnTo>
                  <a:pt x="36190" y="45055"/>
                </a:lnTo>
                <a:lnTo>
                  <a:pt x="36359" y="44958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784015"/>
            <a:ext cx="5396865" cy="1074420"/>
            <a:chOff x="0" y="5784015"/>
            <a:chExt cx="5396865" cy="1074420"/>
          </a:xfrm>
        </p:grpSpPr>
        <p:sp>
          <p:nvSpPr>
            <p:cNvPr id="3" name="object 3"/>
            <p:cNvSpPr/>
            <p:nvPr/>
          </p:nvSpPr>
          <p:spPr>
            <a:xfrm>
              <a:off x="499275" y="5944933"/>
              <a:ext cx="4897755" cy="913130"/>
            </a:xfrm>
            <a:custGeom>
              <a:avLst/>
              <a:gdLst/>
              <a:ahLst/>
              <a:cxnLst/>
              <a:rect l="l" t="t" r="r" b="b"/>
              <a:pathLst>
                <a:path w="4897755" h="913129">
                  <a:moveTo>
                    <a:pt x="85525" y="21310"/>
                  </a:moveTo>
                  <a:lnTo>
                    <a:pt x="3636702" y="913064"/>
                  </a:lnTo>
                  <a:lnTo>
                    <a:pt x="4897406" y="913064"/>
                  </a:lnTo>
                  <a:lnTo>
                    <a:pt x="85525" y="21310"/>
                  </a:lnTo>
                  <a:close/>
                </a:path>
                <a:path w="4897755" h="913129">
                  <a:moveTo>
                    <a:pt x="660" y="0"/>
                  </a:moveTo>
                  <a:lnTo>
                    <a:pt x="0" y="5460"/>
                  </a:lnTo>
                  <a:lnTo>
                    <a:pt x="85525" y="21310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5711" y="5939015"/>
              <a:ext cx="3651885" cy="919480"/>
            </a:xfrm>
            <a:custGeom>
              <a:avLst/>
              <a:gdLst/>
              <a:ahLst/>
              <a:cxnLst/>
              <a:rect l="l" t="t" r="r" b="b"/>
              <a:pathLst>
                <a:path w="3651885" h="919479">
                  <a:moveTo>
                    <a:pt x="0" y="0"/>
                  </a:moveTo>
                  <a:lnTo>
                    <a:pt x="7924" y="6349"/>
                  </a:lnTo>
                  <a:lnTo>
                    <a:pt x="2868874" y="918983"/>
                  </a:lnTo>
                  <a:lnTo>
                    <a:pt x="3651888" y="918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789674"/>
              <a:ext cx="3398520" cy="1068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5784015"/>
              <a:ext cx="3372797" cy="10739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45668" y="1415542"/>
            <a:ext cx="2668905" cy="94932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268605" algn="l"/>
              </a:tabLst>
            </a:pPr>
            <a:r>
              <a:rPr sz="1800" b="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0" spc="-45" dirty="0">
                <a:solidFill>
                  <a:srgbClr val="000000"/>
                </a:solidFill>
                <a:latin typeface="Arial"/>
                <a:cs typeface="Arial"/>
              </a:rPr>
              <a:t>DECLARATION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649605" algn="l"/>
              </a:tabLst>
            </a:pPr>
            <a:r>
              <a:rPr sz="2700" b="0" spc="180" dirty="0">
                <a:solidFill>
                  <a:srgbClr val="000000"/>
                </a:solidFill>
                <a:latin typeface="Arial"/>
                <a:cs typeface="Arial"/>
              </a:rPr>
              <a:t>i	</a:t>
            </a:r>
            <a:r>
              <a:rPr sz="2700" b="0" spc="120" dirty="0">
                <a:solidFill>
                  <a:srgbClr val="000000"/>
                </a:solidFill>
                <a:latin typeface="Arial"/>
                <a:cs typeface="Arial"/>
              </a:rPr>
              <a:t>rows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668" y="2337943"/>
            <a:ext cx="4709795" cy="373570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655955" algn="l"/>
              </a:tabLst>
            </a:pPr>
            <a:r>
              <a:rPr sz="2700" spc="220" dirty="0">
                <a:latin typeface="Arial"/>
                <a:cs typeface="Arial"/>
              </a:rPr>
              <a:t>j	</a:t>
            </a:r>
            <a:r>
              <a:rPr sz="2700" spc="155" dirty="0">
                <a:latin typeface="Arial"/>
                <a:cs typeface="Arial"/>
              </a:rPr>
              <a:t>coloumn</a:t>
            </a:r>
            <a:endParaRPr sz="27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-85" dirty="0">
                <a:latin typeface="Arial"/>
                <a:cs typeface="Arial"/>
              </a:rPr>
              <a:t>OPERATION</a:t>
            </a:r>
            <a:endParaRPr sz="2700">
              <a:latin typeface="Arial"/>
              <a:cs typeface="Arial"/>
            </a:endParaRPr>
          </a:p>
          <a:p>
            <a:pPr marL="524510" lvl="1" indent="-229235">
              <a:lnSpc>
                <a:spcPct val="100000"/>
              </a:lnSpc>
              <a:spcBef>
                <a:spcPts val="35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25" dirty="0">
                <a:latin typeface="Arial"/>
                <a:cs typeface="Arial"/>
              </a:rPr>
              <a:t>Repeat </a:t>
            </a:r>
            <a:r>
              <a:rPr sz="2300" spc="170" dirty="0">
                <a:latin typeface="Arial"/>
                <a:cs typeface="Arial"/>
              </a:rPr>
              <a:t>for </a:t>
            </a:r>
            <a:r>
              <a:rPr sz="2300" spc="275" dirty="0">
                <a:latin typeface="Arial"/>
                <a:cs typeface="Arial"/>
              </a:rPr>
              <a:t>i=0 </a:t>
            </a:r>
            <a:r>
              <a:rPr sz="2300" spc="175" dirty="0">
                <a:latin typeface="Arial"/>
                <a:cs typeface="Arial"/>
              </a:rPr>
              <a:t>to</a:t>
            </a:r>
            <a:r>
              <a:rPr sz="2300" spc="-195" dirty="0">
                <a:latin typeface="Arial"/>
                <a:cs typeface="Arial"/>
              </a:rPr>
              <a:t> </a:t>
            </a:r>
            <a:r>
              <a:rPr sz="2300" spc="140" dirty="0">
                <a:latin typeface="Arial"/>
                <a:cs typeface="Arial"/>
              </a:rPr>
              <a:t>(rows-1)</a:t>
            </a:r>
            <a:endParaRPr sz="2300">
              <a:latin typeface="Arial"/>
              <a:cs typeface="Arial"/>
            </a:endParaRPr>
          </a:p>
          <a:p>
            <a:pPr marL="762635" lvl="2" indent="-229235">
              <a:lnSpc>
                <a:spcPct val="100000"/>
              </a:lnSpc>
              <a:spcBef>
                <a:spcPts val="430"/>
              </a:spcBef>
              <a:buClr>
                <a:srgbClr val="DA1F28"/>
              </a:buClr>
              <a:buChar char=""/>
              <a:tabLst>
                <a:tab pos="762635" algn="l"/>
                <a:tab pos="763270" algn="l"/>
              </a:tabLst>
            </a:pPr>
            <a:r>
              <a:rPr sz="2100" spc="20" dirty="0">
                <a:latin typeface="Arial"/>
                <a:cs typeface="Arial"/>
              </a:rPr>
              <a:t>Repeat </a:t>
            </a:r>
            <a:r>
              <a:rPr sz="2100" spc="150" dirty="0">
                <a:latin typeface="Arial"/>
                <a:cs typeface="Arial"/>
              </a:rPr>
              <a:t>for </a:t>
            </a:r>
            <a:r>
              <a:rPr sz="2100" spc="250" dirty="0">
                <a:latin typeface="Arial"/>
                <a:cs typeface="Arial"/>
              </a:rPr>
              <a:t>j=0 </a:t>
            </a:r>
            <a:r>
              <a:rPr sz="2100" spc="160" dirty="0">
                <a:latin typeface="Arial"/>
                <a:cs typeface="Arial"/>
              </a:rPr>
              <a:t>to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135" dirty="0">
                <a:latin typeface="Arial"/>
                <a:cs typeface="Arial"/>
              </a:rPr>
              <a:t>(coloumn-1)</a:t>
            </a:r>
            <a:endParaRPr sz="2100">
              <a:latin typeface="Arial"/>
              <a:cs typeface="Arial"/>
            </a:endParaRPr>
          </a:p>
          <a:p>
            <a:pPr marL="817244">
              <a:lnSpc>
                <a:spcPct val="100000"/>
              </a:lnSpc>
              <a:spcBef>
                <a:spcPts val="430"/>
              </a:spcBef>
              <a:tabLst>
                <a:tab pos="1045844" algn="l"/>
              </a:tabLst>
            </a:pPr>
            <a:r>
              <a:rPr sz="1900" spc="-990" dirty="0">
                <a:solidFill>
                  <a:srgbClr val="DA1F28"/>
                </a:solidFill>
                <a:latin typeface="Arial"/>
                <a:cs typeface="Arial"/>
              </a:rPr>
              <a:t>	</a:t>
            </a:r>
            <a:r>
              <a:rPr sz="1900" spc="114" dirty="0">
                <a:latin typeface="Arial"/>
                <a:cs typeface="Arial"/>
              </a:rPr>
              <a:t>Array[i][j]=num</a:t>
            </a:r>
            <a:endParaRPr sz="1900">
              <a:latin typeface="Arial"/>
              <a:cs typeface="Arial"/>
            </a:endParaRPr>
          </a:p>
          <a:p>
            <a:pPr marL="762635" lvl="2" indent="-229235">
              <a:lnSpc>
                <a:spcPct val="100000"/>
              </a:lnSpc>
              <a:spcBef>
                <a:spcPts val="375"/>
              </a:spcBef>
              <a:buClr>
                <a:srgbClr val="DA1F28"/>
              </a:buClr>
              <a:buChar char=""/>
              <a:tabLst>
                <a:tab pos="762635" algn="l"/>
                <a:tab pos="763270" algn="l"/>
              </a:tabLst>
            </a:pPr>
            <a:r>
              <a:rPr sz="2100" spc="5" dirty="0">
                <a:latin typeface="Arial"/>
                <a:cs typeface="Arial"/>
              </a:rPr>
              <a:t>End</a:t>
            </a:r>
            <a:r>
              <a:rPr sz="2100" spc="60" dirty="0">
                <a:latin typeface="Arial"/>
                <a:cs typeface="Arial"/>
              </a:rPr>
              <a:t> </a:t>
            </a:r>
            <a:r>
              <a:rPr sz="2100" spc="75" dirty="0">
                <a:latin typeface="Arial"/>
                <a:cs typeface="Arial"/>
              </a:rPr>
              <a:t>repeat</a:t>
            </a:r>
            <a:endParaRPr sz="2100">
              <a:latin typeface="Arial"/>
              <a:cs typeface="Arial"/>
            </a:endParaRPr>
          </a:p>
          <a:p>
            <a:pPr marL="524510" lvl="1" indent="-229235">
              <a:lnSpc>
                <a:spcPct val="100000"/>
              </a:lnSpc>
              <a:spcBef>
                <a:spcPts val="27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300" spc="10" dirty="0">
                <a:latin typeface="Arial"/>
                <a:cs typeface="Arial"/>
              </a:rPr>
              <a:t>End</a:t>
            </a:r>
            <a:r>
              <a:rPr sz="2300" spc="60" dirty="0">
                <a:latin typeface="Arial"/>
                <a:cs typeface="Arial"/>
              </a:rPr>
              <a:t> </a:t>
            </a:r>
            <a:r>
              <a:rPr sz="2300" spc="90" dirty="0">
                <a:latin typeface="Arial"/>
                <a:cs typeface="Arial"/>
              </a:rPr>
              <a:t>repeat</a:t>
            </a:r>
            <a:endParaRPr sz="23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45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-60" dirty="0">
                <a:latin typeface="Arial"/>
                <a:cs typeface="Arial"/>
              </a:rPr>
              <a:t>OUTPUT</a:t>
            </a:r>
            <a:endParaRPr sz="2700">
              <a:latin typeface="Arial"/>
              <a:cs typeface="Arial"/>
            </a:endParaRPr>
          </a:p>
          <a:p>
            <a:pPr marL="268605">
              <a:lnSpc>
                <a:spcPct val="100000"/>
              </a:lnSpc>
              <a:spcBef>
                <a:spcPts val="395"/>
              </a:spcBef>
            </a:pPr>
            <a:r>
              <a:rPr sz="2700" spc="95" dirty="0">
                <a:latin typeface="Arial"/>
                <a:cs typeface="Arial"/>
              </a:rPr>
              <a:t>Return(Array[i][j])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120" y="609600"/>
            <a:ext cx="8868043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174" y="2158492"/>
            <a:ext cx="381635" cy="103505"/>
          </a:xfrm>
          <a:custGeom>
            <a:avLst/>
            <a:gdLst/>
            <a:ahLst/>
            <a:cxnLst/>
            <a:rect l="l" t="t" r="r" b="b"/>
            <a:pathLst>
              <a:path w="381634" h="103505">
                <a:moveTo>
                  <a:pt x="88836" y="0"/>
                </a:moveTo>
                <a:lnTo>
                  <a:pt x="0" y="51308"/>
                </a:lnTo>
                <a:lnTo>
                  <a:pt x="88417" y="103378"/>
                </a:lnTo>
                <a:lnTo>
                  <a:pt x="92303" y="102362"/>
                </a:lnTo>
                <a:lnTo>
                  <a:pt x="95859" y="96266"/>
                </a:lnTo>
                <a:lnTo>
                  <a:pt x="94856" y="92456"/>
                </a:lnTo>
                <a:lnTo>
                  <a:pt x="36015" y="57754"/>
                </a:lnTo>
                <a:lnTo>
                  <a:pt x="12572" y="57658"/>
                </a:lnTo>
                <a:lnTo>
                  <a:pt x="12623" y="44958"/>
                </a:lnTo>
                <a:lnTo>
                  <a:pt x="36407" y="44958"/>
                </a:lnTo>
                <a:lnTo>
                  <a:pt x="95199" y="10922"/>
                </a:lnTo>
                <a:lnTo>
                  <a:pt x="96240" y="7112"/>
                </a:lnTo>
                <a:lnTo>
                  <a:pt x="92722" y="1016"/>
                </a:lnTo>
                <a:lnTo>
                  <a:pt x="88836" y="0"/>
                </a:lnTo>
                <a:close/>
              </a:path>
              <a:path w="381634" h="103505">
                <a:moveTo>
                  <a:pt x="36238" y="45055"/>
                </a:moveTo>
                <a:lnTo>
                  <a:pt x="25256" y="51409"/>
                </a:lnTo>
                <a:lnTo>
                  <a:pt x="36015" y="57754"/>
                </a:lnTo>
                <a:lnTo>
                  <a:pt x="381000" y="59182"/>
                </a:lnTo>
                <a:lnTo>
                  <a:pt x="381050" y="46482"/>
                </a:lnTo>
                <a:lnTo>
                  <a:pt x="36238" y="45055"/>
                </a:lnTo>
                <a:close/>
              </a:path>
              <a:path w="381634" h="103505">
                <a:moveTo>
                  <a:pt x="12623" y="44958"/>
                </a:moveTo>
                <a:lnTo>
                  <a:pt x="12572" y="57658"/>
                </a:lnTo>
                <a:lnTo>
                  <a:pt x="36015" y="57754"/>
                </a:lnTo>
                <a:lnTo>
                  <a:pt x="34559" y="56896"/>
                </a:lnTo>
                <a:lnTo>
                  <a:pt x="15773" y="56896"/>
                </a:lnTo>
                <a:lnTo>
                  <a:pt x="15824" y="45847"/>
                </a:lnTo>
                <a:lnTo>
                  <a:pt x="34871" y="45847"/>
                </a:lnTo>
                <a:lnTo>
                  <a:pt x="36238" y="45055"/>
                </a:lnTo>
                <a:lnTo>
                  <a:pt x="12623" y="44958"/>
                </a:lnTo>
                <a:close/>
              </a:path>
              <a:path w="381634" h="103505">
                <a:moveTo>
                  <a:pt x="15824" y="45847"/>
                </a:moveTo>
                <a:lnTo>
                  <a:pt x="15773" y="56896"/>
                </a:lnTo>
                <a:lnTo>
                  <a:pt x="25256" y="51409"/>
                </a:lnTo>
                <a:lnTo>
                  <a:pt x="15824" y="45847"/>
                </a:lnTo>
                <a:close/>
              </a:path>
              <a:path w="381634" h="103505">
                <a:moveTo>
                  <a:pt x="25256" y="51409"/>
                </a:moveTo>
                <a:lnTo>
                  <a:pt x="15773" y="56896"/>
                </a:lnTo>
                <a:lnTo>
                  <a:pt x="34559" y="56896"/>
                </a:lnTo>
                <a:lnTo>
                  <a:pt x="25256" y="51409"/>
                </a:lnTo>
                <a:close/>
              </a:path>
              <a:path w="381634" h="103505">
                <a:moveTo>
                  <a:pt x="34871" y="45847"/>
                </a:moveTo>
                <a:lnTo>
                  <a:pt x="15824" y="45847"/>
                </a:lnTo>
                <a:lnTo>
                  <a:pt x="25256" y="51409"/>
                </a:lnTo>
                <a:lnTo>
                  <a:pt x="34871" y="45847"/>
                </a:lnTo>
                <a:close/>
              </a:path>
              <a:path w="381634" h="103505">
                <a:moveTo>
                  <a:pt x="36407" y="44958"/>
                </a:moveTo>
                <a:lnTo>
                  <a:pt x="12623" y="44958"/>
                </a:lnTo>
                <a:lnTo>
                  <a:pt x="36238" y="45055"/>
                </a:lnTo>
                <a:lnTo>
                  <a:pt x="36407" y="44958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174" y="2615692"/>
            <a:ext cx="381635" cy="103505"/>
          </a:xfrm>
          <a:custGeom>
            <a:avLst/>
            <a:gdLst/>
            <a:ahLst/>
            <a:cxnLst/>
            <a:rect l="l" t="t" r="r" b="b"/>
            <a:pathLst>
              <a:path w="381634" h="103505">
                <a:moveTo>
                  <a:pt x="88836" y="0"/>
                </a:moveTo>
                <a:lnTo>
                  <a:pt x="0" y="51308"/>
                </a:lnTo>
                <a:lnTo>
                  <a:pt x="88417" y="103378"/>
                </a:lnTo>
                <a:lnTo>
                  <a:pt x="92303" y="102362"/>
                </a:lnTo>
                <a:lnTo>
                  <a:pt x="95859" y="96266"/>
                </a:lnTo>
                <a:lnTo>
                  <a:pt x="94856" y="92456"/>
                </a:lnTo>
                <a:lnTo>
                  <a:pt x="36015" y="57754"/>
                </a:lnTo>
                <a:lnTo>
                  <a:pt x="12572" y="57658"/>
                </a:lnTo>
                <a:lnTo>
                  <a:pt x="12623" y="44958"/>
                </a:lnTo>
                <a:lnTo>
                  <a:pt x="36407" y="44958"/>
                </a:lnTo>
                <a:lnTo>
                  <a:pt x="95199" y="10922"/>
                </a:lnTo>
                <a:lnTo>
                  <a:pt x="96240" y="7112"/>
                </a:lnTo>
                <a:lnTo>
                  <a:pt x="92722" y="1016"/>
                </a:lnTo>
                <a:lnTo>
                  <a:pt x="88836" y="0"/>
                </a:lnTo>
                <a:close/>
              </a:path>
              <a:path w="381634" h="103505">
                <a:moveTo>
                  <a:pt x="36238" y="45055"/>
                </a:moveTo>
                <a:lnTo>
                  <a:pt x="25256" y="51409"/>
                </a:lnTo>
                <a:lnTo>
                  <a:pt x="36015" y="57754"/>
                </a:lnTo>
                <a:lnTo>
                  <a:pt x="381000" y="59182"/>
                </a:lnTo>
                <a:lnTo>
                  <a:pt x="381050" y="46482"/>
                </a:lnTo>
                <a:lnTo>
                  <a:pt x="36238" y="45055"/>
                </a:lnTo>
                <a:close/>
              </a:path>
              <a:path w="381634" h="103505">
                <a:moveTo>
                  <a:pt x="12623" y="44958"/>
                </a:moveTo>
                <a:lnTo>
                  <a:pt x="12572" y="57658"/>
                </a:lnTo>
                <a:lnTo>
                  <a:pt x="36015" y="57754"/>
                </a:lnTo>
                <a:lnTo>
                  <a:pt x="34559" y="56896"/>
                </a:lnTo>
                <a:lnTo>
                  <a:pt x="15773" y="56896"/>
                </a:lnTo>
                <a:lnTo>
                  <a:pt x="15824" y="45847"/>
                </a:lnTo>
                <a:lnTo>
                  <a:pt x="34871" y="45847"/>
                </a:lnTo>
                <a:lnTo>
                  <a:pt x="36238" y="45055"/>
                </a:lnTo>
                <a:lnTo>
                  <a:pt x="12623" y="44958"/>
                </a:lnTo>
                <a:close/>
              </a:path>
              <a:path w="381634" h="103505">
                <a:moveTo>
                  <a:pt x="15824" y="45847"/>
                </a:moveTo>
                <a:lnTo>
                  <a:pt x="15773" y="56896"/>
                </a:lnTo>
                <a:lnTo>
                  <a:pt x="25256" y="51409"/>
                </a:lnTo>
                <a:lnTo>
                  <a:pt x="15824" y="45847"/>
                </a:lnTo>
                <a:close/>
              </a:path>
              <a:path w="381634" h="103505">
                <a:moveTo>
                  <a:pt x="25256" y="51409"/>
                </a:moveTo>
                <a:lnTo>
                  <a:pt x="15773" y="56896"/>
                </a:lnTo>
                <a:lnTo>
                  <a:pt x="34559" y="56896"/>
                </a:lnTo>
                <a:lnTo>
                  <a:pt x="25256" y="51409"/>
                </a:lnTo>
                <a:close/>
              </a:path>
              <a:path w="381634" h="103505">
                <a:moveTo>
                  <a:pt x="34871" y="45847"/>
                </a:moveTo>
                <a:lnTo>
                  <a:pt x="15824" y="45847"/>
                </a:lnTo>
                <a:lnTo>
                  <a:pt x="25256" y="51409"/>
                </a:lnTo>
                <a:lnTo>
                  <a:pt x="34871" y="45847"/>
                </a:lnTo>
                <a:close/>
              </a:path>
              <a:path w="381634" h="103505">
                <a:moveTo>
                  <a:pt x="36407" y="44958"/>
                </a:moveTo>
                <a:lnTo>
                  <a:pt x="12623" y="44958"/>
                </a:lnTo>
                <a:lnTo>
                  <a:pt x="36238" y="45055"/>
                </a:lnTo>
                <a:lnTo>
                  <a:pt x="36407" y="44958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65834"/>
            <a:ext cx="7783830" cy="3521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100" dirty="0">
                <a:latin typeface="Arial"/>
                <a:cs typeface="Arial"/>
              </a:rPr>
              <a:t>No </a:t>
            </a:r>
            <a:r>
              <a:rPr sz="2700" spc="90" dirty="0">
                <a:latin typeface="Arial"/>
                <a:cs typeface="Arial"/>
              </a:rPr>
              <a:t>need </a:t>
            </a:r>
            <a:r>
              <a:rPr sz="2700" spc="200" dirty="0">
                <a:latin typeface="Arial"/>
                <a:cs typeface="Arial"/>
              </a:rPr>
              <a:t>to </a:t>
            </a:r>
            <a:r>
              <a:rPr sz="2700" spc="80" dirty="0">
                <a:latin typeface="Arial"/>
                <a:cs typeface="Arial"/>
              </a:rPr>
              <a:t>declare </a:t>
            </a:r>
            <a:r>
              <a:rPr sz="2700" spc="105" dirty="0">
                <a:latin typeface="Arial"/>
                <a:cs typeface="Arial"/>
              </a:rPr>
              <a:t>large </a:t>
            </a:r>
            <a:r>
              <a:rPr sz="2700" spc="170" dirty="0">
                <a:latin typeface="Arial"/>
                <a:cs typeface="Arial"/>
              </a:rPr>
              <a:t>number </a:t>
            </a:r>
            <a:r>
              <a:rPr sz="2700" spc="195" dirty="0">
                <a:latin typeface="Arial"/>
                <a:cs typeface="Arial"/>
              </a:rPr>
              <a:t>of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85" dirty="0">
                <a:latin typeface="Arial"/>
                <a:cs typeface="Arial"/>
              </a:rPr>
              <a:t>variables  </a:t>
            </a:r>
            <a:r>
              <a:rPr sz="2700" spc="135" dirty="0">
                <a:latin typeface="Arial"/>
                <a:cs typeface="Arial"/>
              </a:rPr>
              <a:t>individually.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marR="133350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80" dirty="0">
                <a:latin typeface="Arial"/>
                <a:cs typeface="Arial"/>
              </a:rPr>
              <a:t>Variables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95" dirty="0">
                <a:latin typeface="Arial"/>
                <a:cs typeface="Arial"/>
              </a:rPr>
              <a:t>not </a:t>
            </a:r>
            <a:r>
              <a:rPr sz="2700" spc="105" dirty="0">
                <a:latin typeface="Arial"/>
                <a:cs typeface="Arial"/>
              </a:rPr>
              <a:t>scattered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55" dirty="0">
                <a:latin typeface="Arial"/>
                <a:cs typeface="Arial"/>
              </a:rPr>
              <a:t>memory </a:t>
            </a:r>
            <a:r>
              <a:rPr sz="2700" spc="100" dirty="0">
                <a:latin typeface="Arial"/>
                <a:cs typeface="Arial"/>
              </a:rPr>
              <a:t>,</a:t>
            </a:r>
            <a:r>
              <a:rPr sz="2700" spc="-130" dirty="0">
                <a:latin typeface="Arial"/>
                <a:cs typeface="Arial"/>
              </a:rPr>
              <a:t> </a:t>
            </a:r>
            <a:r>
              <a:rPr sz="2700" spc="114" dirty="0">
                <a:latin typeface="Arial"/>
                <a:cs typeface="Arial"/>
              </a:rPr>
              <a:t>they 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40" dirty="0">
                <a:latin typeface="Arial"/>
                <a:cs typeface="Arial"/>
              </a:rPr>
              <a:t>stored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45" dirty="0">
                <a:latin typeface="Arial"/>
                <a:cs typeface="Arial"/>
              </a:rPr>
              <a:t>contiguous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145" dirty="0">
                <a:latin typeface="Arial"/>
                <a:cs typeface="Arial"/>
              </a:rPr>
              <a:t>memory.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marR="179070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-80" dirty="0">
                <a:latin typeface="Arial"/>
                <a:cs typeface="Arial"/>
              </a:rPr>
              <a:t>Ease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55" dirty="0">
                <a:latin typeface="Arial"/>
                <a:cs typeface="Arial"/>
              </a:rPr>
              <a:t>handling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05" dirty="0">
                <a:latin typeface="Arial"/>
                <a:cs typeface="Arial"/>
              </a:rPr>
              <a:t>large </a:t>
            </a:r>
            <a:r>
              <a:rPr sz="2700" spc="165" dirty="0">
                <a:latin typeface="Arial"/>
                <a:cs typeface="Arial"/>
              </a:rPr>
              <a:t>no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85" dirty="0">
                <a:latin typeface="Arial"/>
                <a:cs typeface="Arial"/>
              </a:rPr>
              <a:t>variables</a:t>
            </a:r>
            <a:r>
              <a:rPr sz="2700" spc="-175" dirty="0">
                <a:latin typeface="Arial"/>
                <a:cs typeface="Arial"/>
              </a:rPr>
              <a:t> </a:t>
            </a:r>
            <a:r>
              <a:rPr sz="2700" spc="190" dirty="0">
                <a:latin typeface="Arial"/>
                <a:cs typeface="Arial"/>
              </a:rPr>
              <a:t>of  </a:t>
            </a:r>
            <a:r>
              <a:rPr sz="2700" spc="70" dirty="0">
                <a:latin typeface="Arial"/>
                <a:cs typeface="Arial"/>
              </a:rPr>
              <a:t>same</a:t>
            </a:r>
            <a:r>
              <a:rPr sz="2700" spc="80" dirty="0">
                <a:latin typeface="Arial"/>
                <a:cs typeface="Arial"/>
              </a:rPr>
              <a:t> </a:t>
            </a:r>
            <a:r>
              <a:rPr sz="2700" spc="110" dirty="0">
                <a:latin typeface="Arial"/>
                <a:cs typeface="Arial"/>
              </a:rPr>
              <a:t>datatype.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95625" y="561975"/>
            <a:ext cx="2924175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65834"/>
            <a:ext cx="6727825" cy="362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95" dirty="0">
                <a:latin typeface="Arial"/>
                <a:cs typeface="Arial"/>
              </a:rPr>
              <a:t>Rigid</a:t>
            </a:r>
            <a:r>
              <a:rPr sz="2700" spc="80" dirty="0">
                <a:latin typeface="Arial"/>
                <a:cs typeface="Arial"/>
              </a:rPr>
              <a:t> </a:t>
            </a:r>
            <a:r>
              <a:rPr sz="2700" spc="140" dirty="0">
                <a:latin typeface="Arial"/>
                <a:cs typeface="Arial"/>
              </a:rPr>
              <a:t>structure.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25" dirty="0">
                <a:latin typeface="Arial"/>
                <a:cs typeface="Arial"/>
              </a:rPr>
              <a:t>Can </a:t>
            </a:r>
            <a:r>
              <a:rPr sz="2700" spc="95" dirty="0">
                <a:latin typeface="Arial"/>
                <a:cs typeface="Arial"/>
              </a:rPr>
              <a:t>be </a:t>
            </a:r>
            <a:r>
              <a:rPr sz="2700" spc="140" dirty="0">
                <a:latin typeface="Arial"/>
                <a:cs typeface="Arial"/>
              </a:rPr>
              <a:t>hard </a:t>
            </a:r>
            <a:r>
              <a:rPr sz="2700" spc="200" dirty="0">
                <a:latin typeface="Arial"/>
                <a:cs typeface="Arial"/>
              </a:rPr>
              <a:t>to </a:t>
            </a:r>
            <a:r>
              <a:rPr sz="2700" spc="165" dirty="0">
                <a:latin typeface="Arial"/>
                <a:cs typeface="Arial"/>
              </a:rPr>
              <a:t>add/remove</a:t>
            </a:r>
            <a:r>
              <a:rPr sz="2700" spc="20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elements.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110" dirty="0">
                <a:latin typeface="Arial"/>
                <a:cs typeface="Arial"/>
              </a:rPr>
              <a:t>Cannot </a:t>
            </a:r>
            <a:r>
              <a:rPr sz="2700" spc="95" dirty="0">
                <a:latin typeface="Arial"/>
                <a:cs typeface="Arial"/>
              </a:rPr>
              <a:t>be </a:t>
            </a:r>
            <a:r>
              <a:rPr sz="2700" spc="114" dirty="0">
                <a:latin typeface="Arial"/>
                <a:cs typeface="Arial"/>
              </a:rPr>
              <a:t>dynamically </a:t>
            </a:r>
            <a:r>
              <a:rPr sz="2700" spc="110" dirty="0">
                <a:latin typeface="Arial"/>
                <a:cs typeface="Arial"/>
              </a:rPr>
              <a:t>resized </a:t>
            </a:r>
            <a:r>
              <a:rPr sz="2700" spc="170" dirty="0">
                <a:latin typeface="Arial"/>
                <a:cs typeface="Arial"/>
              </a:rPr>
              <a:t>in</a:t>
            </a:r>
            <a:r>
              <a:rPr sz="2700" dirty="0">
                <a:latin typeface="Arial"/>
                <a:cs typeface="Arial"/>
              </a:rPr>
              <a:t> </a:t>
            </a:r>
            <a:r>
              <a:rPr sz="2700" spc="175" dirty="0">
                <a:latin typeface="Arial"/>
                <a:cs typeface="Arial"/>
              </a:rPr>
              <a:t>most  </a:t>
            </a:r>
            <a:r>
              <a:rPr sz="2700" spc="95" dirty="0">
                <a:latin typeface="Arial"/>
                <a:cs typeface="Arial"/>
              </a:rPr>
              <a:t>languages.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"/>
            </a:pPr>
            <a:endParaRPr sz="35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2CA1BE"/>
              </a:buClr>
              <a:buSzPct val="66666"/>
              <a:buChar char=""/>
              <a:tabLst>
                <a:tab pos="268605" algn="l"/>
                <a:tab pos="269240" algn="l"/>
              </a:tabLst>
            </a:pPr>
            <a:r>
              <a:rPr sz="2700" spc="120" dirty="0">
                <a:latin typeface="Arial"/>
                <a:cs typeface="Arial"/>
              </a:rPr>
              <a:t>Memory</a:t>
            </a:r>
            <a:r>
              <a:rPr sz="2700" spc="85" dirty="0">
                <a:latin typeface="Arial"/>
                <a:cs typeface="Arial"/>
              </a:rPr>
              <a:t> </a:t>
            </a:r>
            <a:r>
              <a:rPr sz="2700" spc="90" dirty="0">
                <a:latin typeface="Arial"/>
                <a:cs typeface="Arial"/>
              </a:rPr>
              <a:t>loss.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500" y="581025"/>
            <a:ext cx="2943225" cy="438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1032</Words>
  <Application>Microsoft Office PowerPoint</Application>
  <PresentationFormat>On-screen Show (4:3)</PresentationFormat>
  <Paragraphs>325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 Two types of array-</vt:lpstr>
      <vt:lpstr>PowerPoint Presentation</vt:lpstr>
      <vt:lpstr>Creation of integer array</vt:lpstr>
      <vt:lpstr>PowerPoint Presentation</vt:lpstr>
      <vt:lpstr> DECLARATION i rows</vt:lpstr>
      <vt:lpstr>PowerPoint Presentation</vt:lpstr>
      <vt:lpstr>PowerPoint Presentation</vt:lpstr>
      <vt:lpstr>AS A DATA STRUCTURE</vt:lpstr>
      <vt:lpstr>Each element (node) inside a linked list is  linked to the previous node and successor  (next) node. This allows for more efficient insertion and  deletion of nodes.</vt:lpstr>
      <vt:lpstr>PowerPoint Presentation</vt:lpstr>
      <vt:lpstr> Insert a new item</vt:lpstr>
      <vt:lpstr>PowerPoint Presentation</vt:lpstr>
      <vt:lpstr>LOGIC FOR SEARCHING A LINKED  LIST</vt:lpstr>
      <vt:lpstr> Declaration</vt:lpstr>
      <vt:lpstr>PowerPoint Presentation</vt:lpstr>
      <vt:lpstr>Insertion of an Element at the  Head :</vt:lpstr>
      <vt:lpstr>Have a new node:</vt:lpstr>
      <vt:lpstr>After the insertion:</vt:lpstr>
      <vt:lpstr>Deleting an Element at the  Head :</vt:lpstr>
      <vt:lpstr>Remove the node from the list:</vt:lpstr>
      <vt:lpstr>After the deletion:</vt:lpstr>
      <vt:lpstr>Insertion of an Element at the  Tail :</vt:lpstr>
      <vt:lpstr>Have a new node:</vt:lpstr>
      <vt:lpstr>After the insertion:</vt:lpstr>
      <vt:lpstr>Deleting an Element at the  Tail :</vt:lpstr>
      <vt:lpstr>Before the deletion:</vt:lpstr>
      <vt:lpstr>Remove the node: How can we find the new tail?</vt:lpstr>
      <vt:lpstr>Singly Linked Lists and Arrays</vt:lpstr>
      <vt:lpstr>Advantages of linked lists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 LAB 136</dc:creator>
  <cp:lastModifiedBy>PL LAB 136</cp:lastModifiedBy>
  <cp:revision>2</cp:revision>
  <dcterms:created xsi:type="dcterms:W3CDTF">2020-11-07T04:42:11Z</dcterms:created>
  <dcterms:modified xsi:type="dcterms:W3CDTF">2020-11-07T04:43:37Z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2012-09-16T00:00:00Z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2020-11-07T00:00:00Z</vt:filetime>
  </property>
</Properties>
</file>