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sldIdLst>
    <p:sldId id="257" r:id="rId2"/>
    <p:sldId id="258" r:id="rId3"/>
    <p:sldId id="30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1" r:id="rId15"/>
    <p:sldId id="269" r:id="rId16"/>
    <p:sldId id="292" r:id="rId17"/>
    <p:sldId id="270" r:id="rId18"/>
    <p:sldId id="293" r:id="rId19"/>
    <p:sldId id="271" r:id="rId20"/>
    <p:sldId id="296" r:id="rId21"/>
    <p:sldId id="272" r:id="rId22"/>
    <p:sldId id="295" r:id="rId23"/>
    <p:sldId id="273" r:id="rId24"/>
    <p:sldId id="297" r:id="rId25"/>
    <p:sldId id="298" r:id="rId26"/>
    <p:sldId id="299" r:id="rId27"/>
    <p:sldId id="275" r:id="rId28"/>
    <p:sldId id="276" r:id="rId29"/>
    <p:sldId id="277" r:id="rId30"/>
    <p:sldId id="278" r:id="rId31"/>
    <p:sldId id="279" r:id="rId32"/>
    <p:sldId id="280" r:id="rId33"/>
    <p:sldId id="28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71F6-09B8-41D0-8B4E-FC65EF819B99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CEFB0-0B0B-419A-9C30-8CAC31F1FF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23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62000"/>
            <a:ext cx="4672013" cy="3503613"/>
          </a:xfrm>
          <a:ln/>
        </p:spPr>
      </p:sp>
      <p:sp>
        <p:nvSpPr>
          <p:cNvPr id="28675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13"/>
              </a:spcBef>
              <a:buClrTx/>
              <a:buFontTx/>
              <a:buNone/>
            </a:pPr>
            <a:r>
              <a:rPr lang="en-GB" smtClean="0"/>
              <a:t>The Component class contains the common features to all items which can be displayed in a GUI.  Often, these items are called </a:t>
            </a:r>
            <a:r>
              <a:rPr lang="en-GB" smtClean="0">
                <a:latin typeface="StarBats" charset="0"/>
              </a:rPr>
              <a:t></a:t>
            </a:r>
            <a:r>
              <a:rPr lang="en-GB" smtClean="0"/>
              <a:t>widgets</a:t>
            </a:r>
            <a:r>
              <a:rPr lang="en-GB" smtClean="0">
                <a:latin typeface="StarBats" charset="0"/>
              </a:rPr>
              <a:t></a:t>
            </a:r>
            <a:r>
              <a:rPr lang="en-GB" smtClean="0"/>
              <a:t>.  In the AWT, all widgets are components and, as such, inherit all the data and methods of the Component class.</a:t>
            </a:r>
          </a:p>
        </p:txBody>
      </p:sp>
      <p:sp>
        <p:nvSpPr>
          <p:cNvPr id="28676" name="Freeform 3"/>
          <p:cNvSpPr>
            <a:spLocks noChangeArrowheads="1"/>
          </p:cNvSpPr>
          <p:nvPr/>
        </p:nvSpPr>
        <p:spPr bwMode="auto">
          <a:xfrm>
            <a:off x="381000" y="762000"/>
            <a:ext cx="6127750" cy="3506788"/>
          </a:xfrm>
          <a:custGeom>
            <a:avLst/>
            <a:gdLst>
              <a:gd name="T0" fmla="*/ 15331 w 17027"/>
              <a:gd name="T1" fmla="*/ 0 h 9746"/>
              <a:gd name="T2" fmla="*/ 15645 w 17027"/>
              <a:gd name="T3" fmla="*/ 17 h 9746"/>
              <a:gd name="T4" fmla="*/ 15968 w 17027"/>
              <a:gd name="T5" fmla="*/ 84 h 9746"/>
              <a:gd name="T6" fmla="*/ 16281 w 17027"/>
              <a:gd name="T7" fmla="*/ 163 h 9746"/>
              <a:gd name="T8" fmla="*/ 16536 w 17027"/>
              <a:gd name="T9" fmla="*/ 280 h 9746"/>
              <a:gd name="T10" fmla="*/ 16752 w 17027"/>
              <a:gd name="T11" fmla="*/ 426 h 9746"/>
              <a:gd name="T12" fmla="*/ 16889 w 17027"/>
              <a:gd name="T13" fmla="*/ 611 h 9746"/>
              <a:gd name="T14" fmla="*/ 16997 w 17027"/>
              <a:gd name="T15" fmla="*/ 790 h 9746"/>
              <a:gd name="T16" fmla="*/ 17026 w 17027"/>
              <a:gd name="T17" fmla="*/ 975 h 9746"/>
              <a:gd name="T18" fmla="*/ 17026 w 17027"/>
              <a:gd name="T19" fmla="*/ 8770 h 9746"/>
              <a:gd name="T20" fmla="*/ 16997 w 17027"/>
              <a:gd name="T21" fmla="*/ 8955 h 9746"/>
              <a:gd name="T22" fmla="*/ 16889 w 17027"/>
              <a:gd name="T23" fmla="*/ 9134 h 9746"/>
              <a:gd name="T24" fmla="*/ 16752 w 17027"/>
              <a:gd name="T25" fmla="*/ 9314 h 9746"/>
              <a:gd name="T26" fmla="*/ 16536 w 17027"/>
              <a:gd name="T27" fmla="*/ 9459 h 9746"/>
              <a:gd name="T28" fmla="*/ 16281 w 17027"/>
              <a:gd name="T29" fmla="*/ 9582 h 9746"/>
              <a:gd name="T30" fmla="*/ 15968 w 17027"/>
              <a:gd name="T31" fmla="*/ 9661 h 9746"/>
              <a:gd name="T32" fmla="*/ 15645 w 17027"/>
              <a:gd name="T33" fmla="*/ 9723 h 9746"/>
              <a:gd name="T34" fmla="*/ 15331 w 17027"/>
              <a:gd name="T35" fmla="*/ 9745 h 9746"/>
              <a:gd name="T36" fmla="*/ 1705 w 17027"/>
              <a:gd name="T37" fmla="*/ 9745 h 9746"/>
              <a:gd name="T38" fmla="*/ 1381 w 17027"/>
              <a:gd name="T39" fmla="*/ 9723 h 9746"/>
              <a:gd name="T40" fmla="*/ 1058 w 17027"/>
              <a:gd name="T41" fmla="*/ 9661 h 9746"/>
              <a:gd name="T42" fmla="*/ 745 w 17027"/>
              <a:gd name="T43" fmla="*/ 9582 h 9746"/>
              <a:gd name="T44" fmla="*/ 490 w 17027"/>
              <a:gd name="T45" fmla="*/ 9459 h 9746"/>
              <a:gd name="T46" fmla="*/ 284 w 17027"/>
              <a:gd name="T47" fmla="*/ 9314 h 9746"/>
              <a:gd name="T48" fmla="*/ 137 w 17027"/>
              <a:gd name="T49" fmla="*/ 9134 h 9746"/>
              <a:gd name="T50" fmla="*/ 29 w 17027"/>
              <a:gd name="T51" fmla="*/ 8955 h 9746"/>
              <a:gd name="T52" fmla="*/ 0 w 17027"/>
              <a:gd name="T53" fmla="*/ 8770 h 9746"/>
              <a:gd name="T54" fmla="*/ 0 w 17027"/>
              <a:gd name="T55" fmla="*/ 975 h 9746"/>
              <a:gd name="T56" fmla="*/ 29 w 17027"/>
              <a:gd name="T57" fmla="*/ 790 h 9746"/>
              <a:gd name="T58" fmla="*/ 137 w 17027"/>
              <a:gd name="T59" fmla="*/ 611 h 9746"/>
              <a:gd name="T60" fmla="*/ 284 w 17027"/>
              <a:gd name="T61" fmla="*/ 426 h 9746"/>
              <a:gd name="T62" fmla="*/ 490 w 17027"/>
              <a:gd name="T63" fmla="*/ 280 h 9746"/>
              <a:gd name="T64" fmla="*/ 745 w 17027"/>
              <a:gd name="T65" fmla="*/ 163 h 9746"/>
              <a:gd name="T66" fmla="*/ 1058 w 17027"/>
              <a:gd name="T67" fmla="*/ 84 h 9746"/>
              <a:gd name="T68" fmla="*/ 1381 w 17027"/>
              <a:gd name="T69" fmla="*/ 17 h 9746"/>
              <a:gd name="T70" fmla="*/ 1705 w 17027"/>
              <a:gd name="T71" fmla="*/ 0 h 9746"/>
              <a:gd name="T72" fmla="*/ 15331 w 17027"/>
              <a:gd name="T73" fmla="*/ 0 h 974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7027"/>
              <a:gd name="T112" fmla="*/ 0 h 9746"/>
              <a:gd name="T113" fmla="*/ 17027 w 17027"/>
              <a:gd name="T114" fmla="*/ 9746 h 974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7027" h="9746">
                <a:moveTo>
                  <a:pt x="15331" y="0"/>
                </a:moveTo>
                <a:lnTo>
                  <a:pt x="15645" y="17"/>
                </a:lnTo>
                <a:lnTo>
                  <a:pt x="15968" y="84"/>
                </a:lnTo>
                <a:lnTo>
                  <a:pt x="16281" y="163"/>
                </a:lnTo>
                <a:lnTo>
                  <a:pt x="16536" y="280"/>
                </a:lnTo>
                <a:lnTo>
                  <a:pt x="16752" y="426"/>
                </a:lnTo>
                <a:lnTo>
                  <a:pt x="16889" y="611"/>
                </a:lnTo>
                <a:lnTo>
                  <a:pt x="16997" y="790"/>
                </a:lnTo>
                <a:lnTo>
                  <a:pt x="17026" y="975"/>
                </a:lnTo>
                <a:lnTo>
                  <a:pt x="17026" y="8770"/>
                </a:lnTo>
                <a:lnTo>
                  <a:pt x="16997" y="8955"/>
                </a:lnTo>
                <a:lnTo>
                  <a:pt x="16889" y="9134"/>
                </a:lnTo>
                <a:lnTo>
                  <a:pt x="16752" y="9314"/>
                </a:lnTo>
                <a:lnTo>
                  <a:pt x="16536" y="9459"/>
                </a:lnTo>
                <a:lnTo>
                  <a:pt x="16281" y="9582"/>
                </a:lnTo>
                <a:lnTo>
                  <a:pt x="15968" y="9661"/>
                </a:lnTo>
                <a:lnTo>
                  <a:pt x="15645" y="9723"/>
                </a:lnTo>
                <a:lnTo>
                  <a:pt x="15331" y="9745"/>
                </a:lnTo>
                <a:lnTo>
                  <a:pt x="1705" y="9745"/>
                </a:lnTo>
                <a:lnTo>
                  <a:pt x="1381" y="9723"/>
                </a:lnTo>
                <a:lnTo>
                  <a:pt x="1058" y="9661"/>
                </a:lnTo>
                <a:lnTo>
                  <a:pt x="745" y="9582"/>
                </a:lnTo>
                <a:lnTo>
                  <a:pt x="490" y="9459"/>
                </a:lnTo>
                <a:lnTo>
                  <a:pt x="284" y="9314"/>
                </a:lnTo>
                <a:lnTo>
                  <a:pt x="137" y="9134"/>
                </a:lnTo>
                <a:lnTo>
                  <a:pt x="29" y="8955"/>
                </a:lnTo>
                <a:lnTo>
                  <a:pt x="0" y="8770"/>
                </a:lnTo>
                <a:lnTo>
                  <a:pt x="0" y="975"/>
                </a:lnTo>
                <a:lnTo>
                  <a:pt x="29" y="790"/>
                </a:lnTo>
                <a:lnTo>
                  <a:pt x="137" y="611"/>
                </a:lnTo>
                <a:lnTo>
                  <a:pt x="284" y="426"/>
                </a:lnTo>
                <a:lnTo>
                  <a:pt x="490" y="280"/>
                </a:lnTo>
                <a:lnTo>
                  <a:pt x="745" y="163"/>
                </a:lnTo>
                <a:lnTo>
                  <a:pt x="1058" y="84"/>
                </a:lnTo>
                <a:lnTo>
                  <a:pt x="1381" y="17"/>
                </a:lnTo>
                <a:lnTo>
                  <a:pt x="1705" y="0"/>
                </a:lnTo>
                <a:lnTo>
                  <a:pt x="15331" y="0"/>
                </a:lnTo>
              </a:path>
            </a:pathLst>
          </a:custGeom>
          <a:noFill/>
          <a:ln w="28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SACIN KHARADE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2C1E6-5E73-4E48-A958-8815AB867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E7586-FF0F-4198-991D-ACD126AEFB88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89825-1D62-4E80-94EB-920308FD1AC6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BDE77-7A7E-45C3-BEBC-91A6E2619D99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1592A-4198-4B4B-B7A1-7B1222BC3E2A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80C77-08E0-450C-BACA-A4D58B6227E2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7AD3F-F75C-494C-A11C-0EF83CBA3DD0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1EB0B-D7BA-4E0A-8065-F3BA330D832A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4AD6A-3929-4E9A-B629-7B66CCDB3D67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9DA2A-93BB-40CB-8FFC-C320F8E67E00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5561-953E-4064-A698-6663047CEC5B}" type="slidenum">
              <a:rPr lang="en-US" smtClean="0">
                <a:solidFill>
                  <a:srgbClr val="A0836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A083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593988B8-8239-4BC7-8779-66F83EB7B2AD}" type="slidenum">
              <a:rPr lang="en-US" smtClean="0">
                <a:solidFill>
                  <a:srgbClr val="A08366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A0836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products/jdk/1.1/docs/api/java.awt.Button.html#_top_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products/jdk/1.1/docs/api/java.awt.Label.html#_top_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products/jdk/1.1/docs/api/java.awt.CheckboxGroup.html#_top_" TargetMode="External"/><Relationship Id="rId2" Type="http://schemas.openxmlformats.org/officeDocument/2006/relationships/hyperlink" Target="http://java.sun.com/products/jdk/1.1/docs/api/java.awt.Checkbox.html#_top_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products/jdk/1.1/docs/api/java.awt.Choice.html#_top_" TargetMode="Externa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png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hyperlink" Target="http://java.sun.com/products/jdk/1.1/docs/api/java.awt.TextComponent.html#_top_" TargetMode="Externa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hyperlink" Target="http://java.sun.com/products/jdk/1.1/docs/api/java.awt.TextArea.html#_top_" TargetMode="External"/><Relationship Id="rId4" Type="http://schemas.openxmlformats.org/officeDocument/2006/relationships/hyperlink" Target="http://java.sun.com/products/jdk/1.1/docs/api/java.awt.TextField.html#_top_" TargetMode="External"/><Relationship Id="rId9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products/jdk/1.1/docs/api/java.awt.List.html#_top_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java.sun.com/products/jdk/1.1/docs/api/java.awt.Scrollbar.html#_top_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AWT Components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Java AWT components are platform-dependent i.e. components are displayed according to the view of operating system. AWT is heavyweight i.e. its components are using the resources of OS.</a:t>
            </a:r>
          </a:p>
          <a:p>
            <a:r>
              <a:rPr lang="en-IN" dirty="0"/>
              <a:t>The </a:t>
            </a:r>
            <a:r>
              <a:rPr lang="en-IN" dirty="0" err="1"/>
              <a:t>java.awt</a:t>
            </a:r>
            <a:r>
              <a:rPr lang="en-IN" dirty="0"/>
              <a:t> package provides classes for AWT </a:t>
            </a:r>
            <a:r>
              <a:rPr lang="en-IN" dirty="0" err="1"/>
              <a:t>api</a:t>
            </a:r>
            <a:r>
              <a:rPr lang="en-IN" dirty="0"/>
              <a:t> such as </a:t>
            </a:r>
            <a:r>
              <a:rPr lang="en-IN" dirty="0" err="1"/>
              <a:t>TextField</a:t>
            </a:r>
            <a:r>
              <a:rPr lang="en-IN" dirty="0"/>
              <a:t>, Label, </a:t>
            </a:r>
            <a:r>
              <a:rPr lang="en-IN" dirty="0" err="1"/>
              <a:t>TextArea</a:t>
            </a:r>
            <a:r>
              <a:rPr lang="en-IN" dirty="0"/>
              <a:t>, </a:t>
            </a:r>
            <a:r>
              <a:rPr lang="en-IN" dirty="0" err="1"/>
              <a:t>RadioButton</a:t>
            </a:r>
            <a:r>
              <a:rPr lang="en-IN" dirty="0"/>
              <a:t>, </a:t>
            </a:r>
            <a:r>
              <a:rPr lang="en-IN" dirty="0" err="1"/>
              <a:t>CheckBox</a:t>
            </a:r>
            <a:r>
              <a:rPr lang="en-IN" dirty="0"/>
              <a:t>, Choice, List etc.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209" tIns="46814" rIns="92209" bIns="46814" anchor="b"/>
          <a:lstStyle/>
          <a:p>
            <a:r>
              <a:rPr lang="en-US" smtClean="0"/>
              <a:t>Using AWT Components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828800"/>
            <a:ext cx="3817938" cy="4114800"/>
          </a:xfrm>
          <a:noFill/>
        </p:spPr>
        <p:txBody>
          <a:bodyPr lIns="92209" tIns="46814" rIns="92209" bIns="46814">
            <a:normAutofit fontScale="92500" lnSpcReduction="10000"/>
          </a:bodyPr>
          <a:lstStyle/>
          <a:p>
            <a:r>
              <a:rPr lang="en-US" smtClean="0"/>
              <a:t>Component</a:t>
            </a:r>
          </a:p>
          <a:p>
            <a:pPr lvl="1"/>
            <a:r>
              <a:rPr lang="en-US" smtClean="0"/>
              <a:t>Canvas</a:t>
            </a:r>
          </a:p>
          <a:p>
            <a:pPr lvl="1"/>
            <a:r>
              <a:rPr lang="en-US" smtClean="0"/>
              <a:t>Scrollbar</a:t>
            </a:r>
          </a:p>
          <a:p>
            <a:pPr lvl="1"/>
            <a:r>
              <a:rPr lang="en-US" smtClean="0"/>
              <a:t>Button</a:t>
            </a:r>
          </a:p>
          <a:p>
            <a:pPr lvl="1"/>
            <a:r>
              <a:rPr lang="en-US" smtClean="0"/>
              <a:t>Checkbox</a:t>
            </a:r>
          </a:p>
          <a:p>
            <a:pPr lvl="1"/>
            <a:r>
              <a:rPr lang="en-US" smtClean="0"/>
              <a:t>Label</a:t>
            </a:r>
          </a:p>
          <a:p>
            <a:pPr lvl="1"/>
            <a:r>
              <a:rPr lang="en-US" smtClean="0"/>
              <a:t>List</a:t>
            </a:r>
          </a:p>
          <a:p>
            <a:pPr lvl="1"/>
            <a:r>
              <a:rPr lang="en-US" smtClean="0"/>
              <a:t>Choice</a:t>
            </a:r>
          </a:p>
          <a:p>
            <a:pPr lvl="1"/>
            <a:r>
              <a:rPr lang="en-US" sz="2500" smtClean="0"/>
              <a:t>TextComponent</a:t>
            </a:r>
          </a:p>
          <a:p>
            <a:pPr lvl="3"/>
            <a:r>
              <a:rPr lang="en-US" sz="1700" smtClean="0"/>
              <a:t>TextArea</a:t>
            </a:r>
          </a:p>
          <a:p>
            <a:pPr lvl="3"/>
            <a:r>
              <a:rPr lang="en-US" sz="1700" smtClean="0"/>
              <a:t>TextField</a:t>
            </a:r>
          </a:p>
          <a:p>
            <a:pPr lvl="1"/>
            <a:endParaRPr lang="en-US" smtClean="0"/>
          </a:p>
        </p:txBody>
      </p:sp>
      <p:sp>
        <p:nvSpPr>
          <p:cNvPr id="410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45063" y="1828800"/>
            <a:ext cx="3817937" cy="4114800"/>
          </a:xfrm>
          <a:noFill/>
        </p:spPr>
        <p:txBody>
          <a:bodyPr lIns="92209" tIns="46814" rIns="92209" bIns="46814">
            <a:normAutofit fontScale="92500" lnSpcReduction="10000"/>
          </a:bodyPr>
          <a:lstStyle/>
          <a:p>
            <a:r>
              <a:rPr lang="en-US" smtClean="0"/>
              <a:t>Component</a:t>
            </a:r>
          </a:p>
          <a:p>
            <a:pPr lvl="1"/>
            <a:r>
              <a:rPr lang="en-US" smtClean="0"/>
              <a:t>Container</a:t>
            </a:r>
          </a:p>
          <a:p>
            <a:pPr lvl="2"/>
            <a:r>
              <a:rPr lang="en-US" sz="2100" smtClean="0"/>
              <a:t>Panel</a:t>
            </a:r>
          </a:p>
          <a:p>
            <a:pPr lvl="2"/>
            <a:r>
              <a:rPr lang="en-US" sz="2100" smtClean="0"/>
              <a:t>Window</a:t>
            </a:r>
          </a:p>
          <a:p>
            <a:pPr lvl="3"/>
            <a:r>
              <a:rPr lang="en-US" sz="1700" smtClean="0"/>
              <a:t>Dialog</a:t>
            </a:r>
          </a:p>
          <a:p>
            <a:pPr lvl="4"/>
            <a:r>
              <a:rPr lang="en-US" sz="1700" smtClean="0"/>
              <a:t>FileDialog</a:t>
            </a:r>
          </a:p>
          <a:p>
            <a:pPr lvl="3"/>
            <a:r>
              <a:rPr lang="en-US" sz="1700" smtClean="0"/>
              <a:t>Frame</a:t>
            </a:r>
          </a:p>
          <a:p>
            <a:r>
              <a:rPr lang="en-US" sz="2600" smtClean="0"/>
              <a:t>MenuComponent</a:t>
            </a:r>
          </a:p>
          <a:p>
            <a:pPr lvl="1"/>
            <a:r>
              <a:rPr lang="en-US" sz="2100" smtClean="0"/>
              <a:t>MenuItem</a:t>
            </a:r>
          </a:p>
          <a:p>
            <a:pPr lvl="2"/>
            <a:r>
              <a:rPr lang="en-US" sz="1900" smtClean="0"/>
              <a:t>Menu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4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90600" y="609600"/>
          <a:ext cx="7772400" cy="543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Bitmap Image" r:id="rId3" imgW="5630061" imgH="3933333" progId="Paint.Picture">
                  <p:embed/>
                </p:oleObj>
              </mc:Choice>
              <mc:Fallback>
                <p:oleObj name="Bitmap Image" r:id="rId3" imgW="5630061" imgH="39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9600"/>
                        <a:ext cx="7772400" cy="543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812925" y="1717675"/>
            <a:ext cx="6100763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import java.awt.*;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public class TestFrame extends Frame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    public TestFrame(String title){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	super(title);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    public static void main(String[] args){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	Frame f = new TestFrame("TestFrame");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	f.setSize(400,400);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	f.setLocation(100,100);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	f.show();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srgbClr val="402000"/>
                </a:solidFill>
                <a:ea typeface="MS Mincho" pitchFamily="49" charset="-128"/>
              </a:rPr>
              <a:t>}</a:t>
            </a:r>
            <a:endParaRPr lang="en-US" smtClean="0">
              <a:solidFill>
                <a:srgbClr val="402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6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990600"/>
          </a:xfrm>
          <a:noFill/>
        </p:spPr>
        <p:txBody>
          <a:bodyPr lIns="92209" tIns="46814" rIns="92209" bIns="46814" anchor="b"/>
          <a:lstStyle/>
          <a:p>
            <a:r>
              <a:rPr lang="en-US" dirty="0" smtClean="0"/>
              <a:t>How to Use Buttons?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23529" y="1268760"/>
            <a:ext cx="8496944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 dirty="0" smtClean="0">
                <a:hlinkClick r:id="rId3"/>
              </a:rPr>
              <a:t>Button</a:t>
            </a:r>
            <a:r>
              <a:rPr lang="en-US" dirty="0"/>
              <a:t>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GB" dirty="0" smtClean="0">
                <a:latin typeface="Helvetica" charset="0"/>
              </a:rPr>
              <a:t>This </a:t>
            </a:r>
            <a:r>
              <a:rPr lang="en-GB" dirty="0">
                <a:latin typeface="Helvetica" charset="0"/>
              </a:rPr>
              <a:t>class represents a push-button which displays some specified </a:t>
            </a:r>
            <a:r>
              <a:rPr lang="en-GB" dirty="0" smtClean="0">
                <a:latin typeface="Helvetica" charset="0"/>
              </a:rPr>
              <a:t>text.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GB" dirty="0" smtClean="0">
                <a:latin typeface="Helvetica" charset="0"/>
              </a:rPr>
              <a:t>When </a:t>
            </a:r>
            <a:r>
              <a:rPr lang="en-GB" dirty="0">
                <a:latin typeface="Helvetica" charset="0"/>
              </a:rPr>
              <a:t>a button is pressed, it notifies its Listeners. (More about Listeners in the next chapter</a:t>
            </a:r>
            <a:r>
              <a:rPr lang="en-GB" dirty="0" smtClean="0">
                <a:latin typeface="Helvetica" charset="0"/>
              </a:rPr>
              <a:t>).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</a:pPr>
            <a:r>
              <a:rPr lang="en-GB" dirty="0" smtClean="0">
                <a:latin typeface="Helvetica" charset="0"/>
              </a:rPr>
              <a:t>To </a:t>
            </a:r>
            <a:r>
              <a:rPr lang="en-GB" dirty="0">
                <a:latin typeface="Helvetica" charset="0"/>
              </a:rPr>
              <a:t>be a Listener for a button, an object must implement the </a:t>
            </a:r>
            <a:r>
              <a:rPr lang="en-GB" dirty="0" err="1">
                <a:latin typeface="Helvetica" charset="0"/>
              </a:rPr>
              <a:t>ActionListener</a:t>
            </a:r>
            <a:r>
              <a:rPr lang="en-GB" dirty="0">
                <a:latin typeface="Helvetica" charset="0"/>
              </a:rPr>
              <a:t> Interface.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  </a:t>
            </a:r>
            <a:endParaRPr lang="en-US" u="sng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public class 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TestButton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extends Frame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   public 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TestButton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(String title){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super(title);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</a:t>
            </a:r>
            <a:r>
              <a:rPr lang="en-US" altLang="ja-JP" sz="2000" dirty="0" smtClean="0">
                <a:solidFill>
                  <a:srgbClr val="CD3333"/>
                </a:solidFill>
                <a:ea typeface="MS Mincho" pitchFamily="49" charset="-128"/>
              </a:rPr>
              <a:t>Button </a:t>
            </a:r>
            <a:r>
              <a:rPr lang="en-US" altLang="ja-JP" sz="2000" dirty="0" err="1" smtClean="0">
                <a:solidFill>
                  <a:srgbClr val="CD3333"/>
                </a:solidFill>
                <a:ea typeface="MS Mincho" pitchFamily="49" charset="-128"/>
              </a:rPr>
              <a:t>hw</a:t>
            </a:r>
            <a:r>
              <a:rPr lang="en-US" altLang="ja-JP" sz="2000" dirty="0" smtClean="0">
                <a:solidFill>
                  <a:srgbClr val="CD3333"/>
                </a:solidFill>
                <a:ea typeface="MS Mincho" pitchFamily="49" charset="-128"/>
              </a:rPr>
              <a:t> = new Button("Hello World!");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CD3333"/>
                </a:solidFill>
                <a:ea typeface="MS Mincho" pitchFamily="49" charset="-128"/>
              </a:rPr>
              <a:t>	add(</a:t>
            </a:r>
            <a:r>
              <a:rPr lang="en-US" altLang="ja-JP" sz="2000" dirty="0" err="1" smtClean="0">
                <a:solidFill>
                  <a:srgbClr val="CD3333"/>
                </a:solidFill>
                <a:ea typeface="MS Mincho" pitchFamily="49" charset="-128"/>
              </a:rPr>
              <a:t>hw</a:t>
            </a:r>
            <a:r>
              <a:rPr lang="en-US" altLang="ja-JP" sz="2000" dirty="0" smtClean="0">
                <a:solidFill>
                  <a:srgbClr val="CD3333"/>
                </a:solidFill>
                <a:ea typeface="MS Mincho" pitchFamily="49" charset="-128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   ….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}</a:t>
            </a:r>
            <a:endParaRPr lang="en-US" sz="2000" dirty="0" smtClean="0">
              <a:solidFill>
                <a:srgbClr val="402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691463"/>
              </p:ext>
            </p:extLst>
          </p:nvPr>
        </p:nvGraphicFramePr>
        <p:xfrm>
          <a:off x="3635896" y="1196752"/>
          <a:ext cx="1524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Photo Editor Photo" r:id="rId4" imgW="771429" imgH="257007" progId="MSPhotoEd.3">
                  <p:embed/>
                </p:oleObj>
              </mc:Choice>
              <mc:Fallback>
                <p:oleObj name="Photo Editor Photo" r:id="rId4" imgW="771429" imgH="257007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196752"/>
                        <a:ext cx="1524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8072" y="764704"/>
            <a:ext cx="81724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>
                <a:hlinkClick r:id="rId3"/>
              </a:rPr>
              <a:t>Label</a:t>
            </a:r>
            <a:endParaRPr lang="en-US" sz="2400" u="sng" dirty="0" smtClean="0"/>
          </a:p>
          <a:p>
            <a:endParaRPr lang="en-US" sz="2400" u="sng" dirty="0"/>
          </a:p>
          <a:p>
            <a:pPr marL="342900" indent="-342900">
              <a:lnSpc>
                <a:spcPct val="90000"/>
              </a:lnSpc>
              <a:spcBef>
                <a:spcPts val="413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</a:pPr>
            <a:r>
              <a:rPr lang="en-US" sz="2400" dirty="0"/>
              <a:t>Displays 1 line of text (read-only</a:t>
            </a:r>
            <a:r>
              <a:rPr lang="en-US" sz="2400" dirty="0" smtClean="0"/>
              <a:t>) </a:t>
            </a:r>
            <a:r>
              <a:rPr lang="en-GB" sz="2400" dirty="0"/>
              <a:t>This class is a Component which displays a single line of text.</a:t>
            </a:r>
          </a:p>
          <a:p>
            <a:pPr marL="342900" indent="-342900">
              <a:lnSpc>
                <a:spcPct val="90000"/>
              </a:lnSpc>
              <a:spcBef>
                <a:spcPts val="413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</a:pPr>
            <a:r>
              <a:rPr lang="en-GB" sz="2400" dirty="0"/>
              <a:t>Labels are read-only.  That is, the user cannot click on a label to edit the text it displays.</a:t>
            </a:r>
          </a:p>
          <a:p>
            <a:pPr marL="342900" indent="-342900">
              <a:lnSpc>
                <a:spcPct val="90000"/>
              </a:lnSpc>
              <a:spcBef>
                <a:spcPts val="413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</a:pPr>
            <a:r>
              <a:rPr lang="en-GB" sz="2400" dirty="0"/>
              <a:t>Text can be aligned within the label</a:t>
            </a:r>
          </a:p>
          <a:p>
            <a:pPr lvl="1"/>
            <a:endParaRPr lang="en-US" sz="2400" u="sng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535032"/>
              </p:ext>
            </p:extLst>
          </p:nvPr>
        </p:nvGraphicFramePr>
        <p:xfrm>
          <a:off x="5791200" y="879823"/>
          <a:ext cx="19050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Photo Editor Photo" r:id="rId4" imgW="1257476" imgH="257007" progId="MSPhotoEd.3">
                  <p:embed/>
                </p:oleObj>
              </mc:Choice>
              <mc:Fallback>
                <p:oleObj name="Photo Editor Photo" r:id="rId4" imgW="1257476" imgH="257007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879823"/>
                        <a:ext cx="19050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75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2176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How to Use Labels?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431925" y="1590005"/>
            <a:ext cx="50165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public class 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TestLabel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extends Frame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   public 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TestLabel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(String title){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super(title);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</a:t>
            </a:r>
            <a:r>
              <a:rPr lang="en-US" altLang="ja-JP" sz="2000" dirty="0" smtClean="0">
                <a:solidFill>
                  <a:srgbClr val="CD3333"/>
                </a:solidFill>
                <a:ea typeface="MS Mincho" pitchFamily="49" charset="-128"/>
              </a:rPr>
              <a:t>Label label1 = new Label();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label1.</a:t>
            </a:r>
            <a:r>
              <a:rPr lang="en-US" altLang="ja-JP" sz="2000" dirty="0" smtClean="0">
                <a:solidFill>
                  <a:srgbClr val="CD3333"/>
                </a:solidFill>
                <a:ea typeface="MS Mincho" pitchFamily="49" charset="-128"/>
              </a:rPr>
              <a:t>setText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("Label1");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Label label2 = new Label("Label2");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label2.</a:t>
            </a:r>
            <a:r>
              <a:rPr lang="en-US" altLang="ja-JP" sz="2000" dirty="0" smtClean="0">
                <a:solidFill>
                  <a:srgbClr val="CD3333"/>
                </a:solidFill>
                <a:ea typeface="MS Mincho" pitchFamily="49" charset="-128"/>
              </a:rPr>
              <a:t>setAlignment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(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Label.CENTER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Label label3 = new Label("Label3");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add(label1,"North");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add(label2,"Center");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add(label3,"South");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}</a:t>
            </a:r>
            <a:endParaRPr lang="en-US" sz="2000" dirty="0" smtClean="0">
              <a:solidFill>
                <a:srgbClr val="402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3200" u="sng" dirty="0" smtClean="0">
                <a:hlinkClick r:id="rId2"/>
              </a:rPr>
              <a:t>Checkbox </a:t>
            </a:r>
            <a:endParaRPr lang="en-US" sz="3200" u="sng" dirty="0"/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This class represents a GUI checkbox with a textual label.</a:t>
            </a:r>
          </a:p>
          <a:p>
            <a:pPr lvl="1"/>
            <a:r>
              <a:rPr lang="en-GB" sz="2400" dirty="0" smtClean="0"/>
              <a:t>The Checkbox maintains a </a:t>
            </a:r>
            <a:r>
              <a:rPr lang="en-GB" sz="2400" dirty="0" err="1" smtClean="0"/>
              <a:t>boolean</a:t>
            </a:r>
            <a:r>
              <a:rPr lang="en-GB" sz="2400" dirty="0" smtClean="0"/>
              <a:t> state indicating whether it is checked or not.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r>
              <a:rPr lang="en-US" sz="2800" u="sng" dirty="0" err="1" smtClean="0">
                <a:hlinkClick r:id="rId3"/>
              </a:rPr>
              <a:t>Checkboxgroup</a:t>
            </a:r>
            <a:endParaRPr lang="en-US" sz="2800" u="sng" dirty="0" smtClean="0"/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If </a:t>
            </a:r>
            <a:r>
              <a:rPr lang="en-GB" sz="2400" dirty="0"/>
              <a:t>a Checkbox is added to a </a:t>
            </a:r>
            <a:r>
              <a:rPr lang="en-GB" sz="2400" dirty="0" err="1"/>
              <a:t>CheckBoxGroup</a:t>
            </a:r>
            <a:r>
              <a:rPr lang="en-GB" sz="2400" dirty="0"/>
              <a:t>, it will behave like a radio button.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84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209" tIns="46814" rIns="92209" bIns="46814" anchor="b"/>
          <a:lstStyle/>
          <a:p>
            <a:r>
              <a:rPr lang="en-US" smtClean="0"/>
              <a:t>How to Use Checkboxes?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219200" y="1676400"/>
            <a:ext cx="762952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public class 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TestCheckbox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extends Frame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   public 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TestCheckbox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(String title){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super(title);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CheckboxGroup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cbg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= new </a:t>
            </a:r>
            <a:r>
              <a:rPr lang="en-US" altLang="ja-JP" sz="2000" dirty="0" err="1" smtClean="0">
                <a:solidFill>
                  <a:srgbClr val="CD3333"/>
                </a:solidFill>
                <a:ea typeface="MS Mincho" pitchFamily="49" charset="-128"/>
              </a:rPr>
              <a:t>CheckboxGroup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();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Checkbox cb1 = new </a:t>
            </a:r>
            <a:r>
              <a:rPr lang="en-US" altLang="ja-JP" sz="2000" dirty="0" smtClean="0">
                <a:solidFill>
                  <a:srgbClr val="CD3333"/>
                </a:solidFill>
                <a:ea typeface="MS Mincho" pitchFamily="49" charset="-128"/>
              </a:rPr>
              <a:t>Checkbox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("American Express",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cbg,false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Checkbox cb2 = new Checkbox("Visa",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cbg,false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Checkbox cb3 = new Checkbox("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Mastercard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",</a:t>
            </a:r>
            <a:r>
              <a:rPr lang="en-US" altLang="ja-JP" sz="2000" dirty="0" err="1" smtClean="0">
                <a:solidFill>
                  <a:srgbClr val="402000"/>
                </a:solidFill>
                <a:ea typeface="MS Mincho" pitchFamily="49" charset="-128"/>
              </a:rPr>
              <a:t>cbg,true</a:t>
            </a: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add(cb1,"North");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add(cb2,"Center");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	add(cb3,"South");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402000"/>
                </a:solidFill>
                <a:ea typeface="MS Mincho" pitchFamily="49" charset="-128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402000"/>
                </a:solidFill>
              </a:rPr>
              <a:t>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402000"/>
                </a:solidFill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92696"/>
            <a:ext cx="8435280" cy="48768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hlinkClick r:id="rId3"/>
              </a:rPr>
              <a:t>Choice</a:t>
            </a:r>
            <a:endParaRPr lang="en-US" sz="2800" u="sng" dirty="0" smtClean="0"/>
          </a:p>
          <a:p>
            <a:endParaRPr lang="en-US" sz="2800" u="sng" dirty="0"/>
          </a:p>
          <a:p>
            <a:pPr lvl="1"/>
            <a:r>
              <a:rPr lang="en-GB" sz="2400" dirty="0" smtClean="0"/>
              <a:t>This </a:t>
            </a:r>
            <a:r>
              <a:rPr lang="en-GB" sz="2400" dirty="0"/>
              <a:t>class represents a dropdown list of </a:t>
            </a:r>
            <a:r>
              <a:rPr lang="en-GB" sz="2400" dirty="0" smtClean="0"/>
              <a:t>Strings.</a:t>
            </a:r>
          </a:p>
          <a:p>
            <a:pPr lvl="1"/>
            <a:r>
              <a:rPr lang="en-GB" sz="2400" dirty="0" smtClean="0"/>
              <a:t>Similar </a:t>
            </a:r>
            <a:r>
              <a:rPr lang="en-GB" sz="2400" dirty="0"/>
              <a:t>to a list in terms of functionality, but displayed </a:t>
            </a:r>
            <a:r>
              <a:rPr lang="en-GB" sz="2400" dirty="0" smtClean="0"/>
              <a:t>differently.</a:t>
            </a:r>
          </a:p>
          <a:p>
            <a:pPr lvl="1"/>
            <a:r>
              <a:rPr lang="en-GB" sz="2400" dirty="0" smtClean="0"/>
              <a:t>Only </a:t>
            </a:r>
            <a:r>
              <a:rPr lang="en-GB" sz="2400" dirty="0"/>
              <a:t>one item from the list can be selected at one time and the currently selected element is displayed.</a:t>
            </a:r>
          </a:p>
          <a:p>
            <a:pPr lvl="1"/>
            <a:endParaRPr lang="en-US" sz="2400" dirty="0" smtClean="0"/>
          </a:p>
        </p:txBody>
      </p:sp>
      <p:graphicFrame>
        <p:nvGraphicFramePr>
          <p:cNvPr id="890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988553"/>
              </p:ext>
            </p:extLst>
          </p:nvPr>
        </p:nvGraphicFramePr>
        <p:xfrm>
          <a:off x="5148064" y="3933056"/>
          <a:ext cx="3071715" cy="2244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Photo Editor Photo" r:id="rId4" imgW="1133633" imgH="828791" progId="MSPhotoEd.3">
                  <p:embed/>
                </p:oleObj>
              </mc:Choice>
              <mc:Fallback>
                <p:oleObj name="Photo Editor Photo" r:id="rId4" imgW="1133633" imgH="828791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933056"/>
                        <a:ext cx="3071715" cy="2244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995936" y="4842109"/>
            <a:ext cx="792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ym typeface="Symbol" pitchFamily="18" charset="2"/>
              </a:rPr>
              <a:t></a:t>
            </a:r>
            <a:endParaRPr lang="en-US" sz="3200" b="1" dirty="0"/>
          </a:p>
        </p:txBody>
      </p:sp>
      <p:graphicFrame>
        <p:nvGraphicFramePr>
          <p:cNvPr id="890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359814"/>
              </p:ext>
            </p:extLst>
          </p:nvPr>
        </p:nvGraphicFramePr>
        <p:xfrm>
          <a:off x="539552" y="4718197"/>
          <a:ext cx="3051372" cy="827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Photo Editor Photo" r:id="rId6" imgW="1123810" imgH="304923" progId="MSPhotoEd.3">
                  <p:embed/>
                </p:oleObj>
              </mc:Choice>
              <mc:Fallback>
                <p:oleObj name="Photo Editor Photo" r:id="rId6" imgW="1123810" imgH="30492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18197"/>
                        <a:ext cx="3051372" cy="827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3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209" tIns="46814" rIns="92209" bIns="46814" anchor="b"/>
          <a:lstStyle/>
          <a:p>
            <a:r>
              <a:rPr lang="en-US" smtClean="0"/>
              <a:t>How to Use Choices?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524000" y="1725613"/>
            <a:ext cx="43275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public class TestChoice extends Frame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    public TestChoice(String title){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super(title);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Choice choice = new </a:t>
            </a:r>
            <a:r>
              <a:rPr lang="en-US" altLang="ja-JP" sz="2000" smtClean="0">
                <a:solidFill>
                  <a:srgbClr val="CD3333"/>
                </a:solidFill>
                <a:ea typeface="MS Mincho" pitchFamily="49" charset="-128"/>
              </a:rPr>
              <a:t>Choice</a:t>
            </a: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();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choice.add("ichi");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choice.add("ni");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choice.add("san");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add(choice);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402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/>
              <a:t>Java AWT </a:t>
            </a:r>
            <a:r>
              <a:rPr lang="en-IN" dirty="0" smtClean="0"/>
              <a:t>Hierarchy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95" y="908720"/>
            <a:ext cx="8229600" cy="4525963"/>
          </a:xfrm>
        </p:spPr>
        <p:txBody>
          <a:bodyPr/>
          <a:lstStyle/>
          <a:p>
            <a:r>
              <a:rPr lang="en-IN" dirty="0"/>
              <a:t>The hierarchy of Java AWT classes are given below</a:t>
            </a:r>
            <a:r>
              <a:rPr lang="en-IN" dirty="0" smtClean="0"/>
              <a:t>.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5184575" cy="482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57"/>
          <p:cNvSpPr txBox="1">
            <a:spLocks noChangeArrowheads="1"/>
          </p:cNvSpPr>
          <p:nvPr/>
        </p:nvSpPr>
        <p:spPr bwMode="auto">
          <a:xfrm>
            <a:off x="257844" y="6360856"/>
            <a:ext cx="8886155" cy="27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160" tIns="46080" rIns="92160" bIns="46080" anchor="ctr" anchorCtr="1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SzPct val="99000"/>
            </a:pPr>
            <a:r>
              <a:rPr lang="en-GB" sz="1200" dirty="0"/>
              <a:t>Note: There are more classes, however</a:t>
            </a:r>
            <a:r>
              <a:rPr lang="en-GB" sz="1200" dirty="0" smtClean="0"/>
              <a:t>, these </a:t>
            </a:r>
            <a:r>
              <a:rPr lang="en-GB" sz="1200" dirty="0"/>
              <a:t>are what are covered in this chapter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u="sng" dirty="0" err="1" smtClean="0">
                <a:hlinkClick r:id="rId3"/>
              </a:rPr>
              <a:t>TextComponent</a:t>
            </a:r>
            <a:endParaRPr lang="en-US" sz="2000" u="sng" dirty="0" smtClean="0"/>
          </a:p>
          <a:p>
            <a:pPr>
              <a:lnSpc>
                <a:spcPct val="90000"/>
              </a:lnSpc>
            </a:pPr>
            <a:endParaRPr lang="en-US" sz="2000" u="sng" dirty="0"/>
          </a:p>
          <a:p>
            <a:pPr lvl="1">
              <a:lnSpc>
                <a:spcPct val="90000"/>
              </a:lnSpc>
            </a:pPr>
            <a:r>
              <a:rPr lang="en-GB" dirty="0"/>
              <a:t>This class displays </a:t>
            </a:r>
            <a:r>
              <a:rPr lang="en-GB" dirty="0" smtClean="0"/>
              <a:t>optionally </a:t>
            </a:r>
            <a:r>
              <a:rPr lang="en-GB" dirty="0"/>
              <a:t>editable text.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This class inherits several methods from </a:t>
            </a:r>
            <a:r>
              <a:rPr lang="en-GB" dirty="0" err="1"/>
              <a:t>TextComponent</a:t>
            </a:r>
            <a:r>
              <a:rPr lang="en-GB" dirty="0"/>
              <a:t>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This is one of the most commonly used Components in the AWT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be editable (</a:t>
            </a:r>
            <a:r>
              <a:rPr lang="en-US" dirty="0" err="1"/>
              <a:t>getText</a:t>
            </a:r>
            <a:r>
              <a:rPr lang="en-US" dirty="0"/>
              <a:t>() returns text)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</a:t>
            </a:r>
            <a:r>
              <a:rPr lang="en-US" dirty="0" smtClean="0"/>
              <a:t>selectable</a:t>
            </a:r>
          </a:p>
          <a:p>
            <a:pPr lvl="1">
              <a:lnSpc>
                <a:spcPct val="90000"/>
              </a:lnSpc>
            </a:pPr>
            <a:endParaRPr lang="en-US" sz="1800" u="sng" dirty="0"/>
          </a:p>
          <a:p>
            <a:pPr>
              <a:lnSpc>
                <a:spcPct val="90000"/>
              </a:lnSpc>
            </a:pPr>
            <a:r>
              <a:rPr lang="en-US" sz="2000" u="sng" dirty="0" err="1">
                <a:hlinkClick r:id="rId4"/>
              </a:rPr>
              <a:t>TextField</a:t>
            </a:r>
            <a:endParaRPr lang="en-US" sz="2000" u="sng" dirty="0"/>
          </a:p>
          <a:p>
            <a:pPr lvl="1">
              <a:lnSpc>
                <a:spcPct val="90000"/>
              </a:lnSpc>
            </a:pPr>
            <a:r>
              <a:rPr lang="en-US" dirty="0"/>
              <a:t>One line </a:t>
            </a:r>
            <a:r>
              <a:rPr lang="en-US" dirty="0" err="1"/>
              <a:t>TextComponent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setEchoCharacter</a:t>
            </a:r>
            <a:r>
              <a:rPr lang="en-US" dirty="0"/>
              <a:t>() allows password </a:t>
            </a:r>
            <a:r>
              <a:rPr lang="en-US" dirty="0" smtClean="0"/>
              <a:t>entry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u="sng" dirty="0" err="1">
                <a:hlinkClick r:id="rId5"/>
              </a:rPr>
              <a:t>TextArea</a:t>
            </a:r>
            <a:endParaRPr lang="en-US" sz="2000" u="sng" dirty="0"/>
          </a:p>
          <a:p>
            <a:pPr lvl="1">
              <a:lnSpc>
                <a:spcPct val="90000"/>
              </a:lnSpc>
            </a:pPr>
            <a:r>
              <a:rPr lang="en-US" dirty="0"/>
              <a:t>Multiline </a:t>
            </a:r>
            <a:r>
              <a:rPr lang="en-US" dirty="0" err="1"/>
              <a:t>TextComponent</a:t>
            </a:r>
            <a:endParaRPr lang="en-US" sz="1800" u="sng" dirty="0"/>
          </a:p>
          <a:p>
            <a:pPr lvl="1">
              <a:lnSpc>
                <a:spcPct val="90000"/>
              </a:lnSpc>
            </a:pPr>
            <a:endParaRPr lang="en-US" sz="1800" u="sng" dirty="0"/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637410"/>
              </p:ext>
            </p:extLst>
          </p:nvPr>
        </p:nvGraphicFramePr>
        <p:xfrm>
          <a:off x="5868144" y="3348285"/>
          <a:ext cx="2514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Photo Editor Photo" r:id="rId6" imgW="1352381" imgH="276117" progId="MSPhotoEd.3">
                  <p:embed/>
                </p:oleObj>
              </mc:Choice>
              <mc:Fallback>
                <p:oleObj name="Photo Editor Photo" r:id="rId6" imgW="1352381" imgH="276117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348285"/>
                        <a:ext cx="25146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69844"/>
              </p:ext>
            </p:extLst>
          </p:nvPr>
        </p:nvGraphicFramePr>
        <p:xfrm>
          <a:off x="6156176" y="5229200"/>
          <a:ext cx="2186267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Photo Editor Photo" r:id="rId8" imgW="1638529" imgH="1133633" progId="MSPhotoEd.3">
                  <p:embed/>
                </p:oleObj>
              </mc:Choice>
              <mc:Fallback>
                <p:oleObj name="Photo Editor Photo" r:id="rId8" imgW="1638529" imgH="113363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229200"/>
                        <a:ext cx="2186267" cy="1512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88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How to Use TextField &amp; TextArea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524000" y="1676400"/>
            <a:ext cx="6219825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public class TestText extends Frame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    public TestText(String title){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	super(title);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	TextField textField = new </a:t>
            </a:r>
            <a:r>
              <a:rPr lang="en-US" altLang="ja-JP" sz="1800" smtClean="0">
                <a:solidFill>
                  <a:srgbClr val="CD3333"/>
                </a:solidFill>
                <a:ea typeface="MS Mincho" pitchFamily="49" charset="-128"/>
              </a:rPr>
              <a:t>TextField</a:t>
            </a: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(20);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	TextArea textArea = new </a:t>
            </a:r>
            <a:r>
              <a:rPr lang="en-US" altLang="ja-JP" sz="1800" smtClean="0">
                <a:solidFill>
                  <a:srgbClr val="CD3333"/>
                </a:solidFill>
                <a:ea typeface="MS Mincho" pitchFamily="49" charset="-128"/>
              </a:rPr>
              <a:t>TextArea</a:t>
            </a: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(5, 20);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	textArea.</a:t>
            </a:r>
            <a:r>
              <a:rPr lang="en-US" altLang="ja-JP" sz="1800" smtClean="0">
                <a:solidFill>
                  <a:srgbClr val="CD3333"/>
                </a:solidFill>
                <a:ea typeface="MS Mincho" pitchFamily="49" charset="-128"/>
              </a:rPr>
              <a:t>setEditable</a:t>
            </a: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(false);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	textField.</a:t>
            </a:r>
            <a:r>
              <a:rPr lang="en-US" altLang="ja-JP" sz="1800" smtClean="0">
                <a:solidFill>
                  <a:srgbClr val="CD3333"/>
                </a:solidFill>
                <a:ea typeface="MS Mincho" pitchFamily="49" charset="-128"/>
              </a:rPr>
              <a:t>setText</a:t>
            </a: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("TextField");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	textArea.setText("TextArea Line1 \n TextArea Line2");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	add(textField,"North");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	add(textArea,"South");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800" smtClean="0">
                <a:solidFill>
                  <a:srgbClr val="402000"/>
                </a:solidFill>
                <a:ea typeface="MS Mincho" pitchFamily="49" charset="-128"/>
              </a:rPr>
              <a:t>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402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7064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hlinkClick r:id="rId3"/>
              </a:rPr>
              <a:t>List</a:t>
            </a:r>
            <a:endParaRPr lang="en-US" dirty="0"/>
          </a:p>
          <a:p>
            <a:pPr lvl="1"/>
            <a:r>
              <a:rPr lang="en-US" sz="2400" dirty="0" smtClean="0"/>
              <a:t>Displays </a:t>
            </a:r>
            <a:r>
              <a:rPr lang="en-US" sz="2400" dirty="0"/>
              <a:t>list of strings as N rows</a:t>
            </a:r>
          </a:p>
          <a:p>
            <a:pPr lvl="1"/>
            <a:r>
              <a:rPr lang="en-US" sz="2400" dirty="0"/>
              <a:t>Adds scrollbar if necessary</a:t>
            </a:r>
          </a:p>
          <a:p>
            <a:pPr lvl="1"/>
            <a:r>
              <a:rPr lang="en-US" sz="2400" dirty="0"/>
              <a:t>Allows single and multiple selection</a:t>
            </a:r>
          </a:p>
          <a:p>
            <a:pPr lvl="1"/>
            <a:r>
              <a:rPr lang="en-US" sz="2400" dirty="0"/>
              <a:t>Method to return selected item </a:t>
            </a:r>
            <a:r>
              <a:rPr lang="en-US" sz="2400" dirty="0" smtClean="0"/>
              <a:t>indexes</a:t>
            </a:r>
          </a:p>
          <a:p>
            <a:pPr lvl="1"/>
            <a:endParaRPr lang="en-US" sz="2400" u="sng" dirty="0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90768"/>
              </p:ext>
            </p:extLst>
          </p:nvPr>
        </p:nvGraphicFramePr>
        <p:xfrm>
          <a:off x="1219200" y="4293096"/>
          <a:ext cx="5486400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Photo Editor Photo" r:id="rId4" imgW="3895238" imgH="1209524" progId="MSPhotoEd.3">
                  <p:embed/>
                </p:oleObj>
              </mc:Choice>
              <mc:Fallback>
                <p:oleObj name="Photo Editor Photo" r:id="rId4" imgW="3895238" imgH="12095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93096"/>
                        <a:ext cx="5486400" cy="170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327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209" tIns="46814" rIns="92209" bIns="46814" anchor="b"/>
          <a:lstStyle/>
          <a:p>
            <a:r>
              <a:rPr lang="en-US" smtClean="0"/>
              <a:t>How to Use Lists?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447800" y="1600200"/>
            <a:ext cx="6010275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public class TestList extends Frame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    public TestList(String title){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super(title);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List l = new List(2, true); //prefer 2 items visible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l.add("zero");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l.add("uno");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l.add("dos");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l.add("tres");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l.add("cuatro");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l.add("cinco");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l.add("seis");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l.add("siete");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l.add("ocho");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l.add("nueve");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	add(l);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00" smtClean="0">
                <a:solidFill>
                  <a:srgbClr val="402000"/>
                </a:solidFill>
                <a:ea typeface="MS Mincho" pitchFamily="49" charset="-128"/>
              </a:rPr>
              <a:t>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402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>
                <a:hlinkClick r:id="rId2"/>
              </a:rPr>
              <a:t>Scrollbar</a:t>
            </a:r>
            <a:endParaRPr lang="en-US" u="sng"/>
          </a:p>
          <a:p>
            <a:pPr lvl="1"/>
            <a:r>
              <a:rPr lang="en-US"/>
              <a:t>You specify orientation</a:t>
            </a:r>
            <a:br>
              <a:rPr lang="en-US"/>
            </a:br>
            <a:r>
              <a:rPr lang="en-US"/>
              <a:t>(horz, vert, and min/max range)</a:t>
            </a:r>
          </a:p>
          <a:p>
            <a:pPr lvl="1"/>
            <a:r>
              <a:rPr lang="en-US"/>
              <a:t>Event returned specifies</a:t>
            </a:r>
          </a:p>
          <a:p>
            <a:pPr lvl="2"/>
            <a:r>
              <a:rPr lang="en-US"/>
              <a:t>#lines or pages to scroll, or </a:t>
            </a:r>
          </a:p>
          <a:p>
            <a:pPr lvl="2"/>
            <a:r>
              <a:rPr lang="en-US"/>
              <a:t>absolute position to scroll to</a:t>
            </a:r>
            <a:endParaRPr lang="en-US" u="sng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013175"/>
            <a:ext cx="4968552" cy="601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348879"/>
            <a:ext cx="576064" cy="323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6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en-US" dirty="0"/>
              <a:t>Scrollbars and Sliders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</a:pPr>
            <a:r>
              <a:rPr lang="en-US" sz="2600" dirty="0"/>
              <a:t>Constructors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Scrollbar</a:t>
            </a:r>
          </a:p>
          <a:p>
            <a:pPr lvl="2">
              <a:lnSpc>
                <a:spcPct val="85000"/>
              </a:lnSpc>
            </a:pPr>
            <a:r>
              <a:rPr lang="en-US" sz="2000" dirty="0"/>
              <a:t>Creates a </a:t>
            </a:r>
            <a:r>
              <a:rPr lang="en-US" sz="2000" dirty="0">
                <a:solidFill>
                  <a:srgbClr val="FF0000"/>
                </a:solidFill>
              </a:rPr>
              <a:t>vertical scrollbar</a:t>
            </a:r>
          </a:p>
          <a:p>
            <a:pPr lvl="2">
              <a:lnSpc>
                <a:spcPct val="85000"/>
              </a:lnSpc>
            </a:pPr>
            <a:r>
              <a:rPr lang="en-US" sz="2000" dirty="0"/>
              <a:t>The “bubble” (or “thumb,” the part that actually moves) size defaults to 10% of the trough length</a:t>
            </a:r>
          </a:p>
          <a:p>
            <a:pPr lvl="2">
              <a:lnSpc>
                <a:spcPct val="85000"/>
              </a:lnSpc>
            </a:pPr>
            <a:r>
              <a:rPr lang="en-US" sz="2000" dirty="0"/>
              <a:t> The internal min and max values are set to zero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Scrollbar(</a:t>
            </a:r>
            <a:r>
              <a:rPr lang="en-US" sz="2200" dirty="0" err="1"/>
              <a:t>int</a:t>
            </a:r>
            <a:r>
              <a:rPr lang="en-US" sz="2200" dirty="0"/>
              <a:t> orientation) </a:t>
            </a:r>
          </a:p>
          <a:p>
            <a:pPr lvl="2">
              <a:lnSpc>
                <a:spcPct val="85000"/>
              </a:lnSpc>
            </a:pPr>
            <a:r>
              <a:rPr lang="en-US" sz="2000" dirty="0"/>
              <a:t>Similar to above; specify a </a:t>
            </a:r>
            <a:r>
              <a:rPr lang="en-US" sz="2000" dirty="0">
                <a:solidFill>
                  <a:srgbClr val="FF0000"/>
                </a:solidFill>
              </a:rPr>
              <a:t>horizontal</a:t>
            </a:r>
            <a:r>
              <a:rPr lang="en-US" sz="2000" dirty="0"/>
              <a:t> (</a:t>
            </a:r>
            <a:r>
              <a:rPr lang="en-US" sz="2000" dirty="0" err="1"/>
              <a:t>Scrollbar.HORIZONTAL</a:t>
            </a:r>
            <a:r>
              <a:rPr lang="en-US" sz="2000" dirty="0"/>
              <a:t>) or </a:t>
            </a:r>
            <a:r>
              <a:rPr lang="en-US" sz="2000" dirty="0">
                <a:solidFill>
                  <a:srgbClr val="FF0000"/>
                </a:solidFill>
              </a:rPr>
              <a:t>vertical</a:t>
            </a:r>
            <a:r>
              <a:rPr lang="en-US" sz="2000" dirty="0"/>
              <a:t> (</a:t>
            </a:r>
            <a:r>
              <a:rPr lang="en-US" sz="2000" dirty="0" err="1"/>
              <a:t>Scrollbar.VERTICAL</a:t>
            </a:r>
            <a:r>
              <a:rPr lang="en-US" sz="2000" dirty="0"/>
              <a:t>) scrollbar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Scrollbar(</a:t>
            </a:r>
            <a:r>
              <a:rPr lang="en-US" sz="2200" dirty="0" err="1"/>
              <a:t>int</a:t>
            </a:r>
            <a:r>
              <a:rPr lang="en-US" sz="2200" dirty="0"/>
              <a:t> orientation, </a:t>
            </a:r>
            <a:r>
              <a:rPr lang="en-US" sz="2200" dirty="0" err="1"/>
              <a:t>int</a:t>
            </a:r>
            <a:r>
              <a:rPr lang="en-US" sz="2200" dirty="0"/>
              <a:t> </a:t>
            </a:r>
            <a:r>
              <a:rPr lang="en-US" sz="2200" dirty="0" err="1"/>
              <a:t>initialValue</a:t>
            </a:r>
            <a:r>
              <a:rPr lang="en-US" sz="2200" dirty="0"/>
              <a:t>, </a:t>
            </a:r>
            <a:br>
              <a:rPr lang="en-US" sz="2200" dirty="0"/>
            </a:br>
            <a:r>
              <a:rPr lang="en-US" sz="2200" dirty="0"/>
              <a:t>                </a:t>
            </a:r>
            <a:r>
              <a:rPr lang="en-US" sz="2200" dirty="0" err="1"/>
              <a:t>int</a:t>
            </a:r>
            <a:r>
              <a:rPr lang="en-US" sz="2200" dirty="0"/>
              <a:t> </a:t>
            </a:r>
            <a:r>
              <a:rPr lang="en-US" sz="2200" dirty="0" err="1"/>
              <a:t>bubbleSize</a:t>
            </a:r>
            <a:r>
              <a:rPr lang="en-US" sz="2200" dirty="0"/>
              <a:t>, </a:t>
            </a:r>
            <a:r>
              <a:rPr lang="en-US" sz="2200" dirty="0" err="1"/>
              <a:t>int</a:t>
            </a:r>
            <a:r>
              <a:rPr lang="en-US" sz="2200" dirty="0"/>
              <a:t> min, </a:t>
            </a:r>
            <a:r>
              <a:rPr lang="en-US" sz="2200" dirty="0" err="1"/>
              <a:t>int</a:t>
            </a:r>
            <a:r>
              <a:rPr lang="en-US" sz="2200" dirty="0"/>
              <a:t> max) </a:t>
            </a:r>
          </a:p>
          <a:p>
            <a:pPr lvl="2">
              <a:lnSpc>
                <a:spcPct val="85000"/>
              </a:lnSpc>
            </a:pPr>
            <a:r>
              <a:rPr lang="en-US" sz="2000" dirty="0"/>
              <a:t>Creates a horizontal or vertical “</a:t>
            </a:r>
            <a:r>
              <a:rPr lang="en-US" sz="2000" dirty="0">
                <a:solidFill>
                  <a:srgbClr val="FF0000"/>
                </a:solidFill>
              </a:rPr>
              <a:t>slider</a:t>
            </a:r>
            <a:r>
              <a:rPr lang="en-US" sz="2000" dirty="0"/>
              <a:t>” for interactively selecting values </a:t>
            </a:r>
          </a:p>
          <a:p>
            <a:pPr lvl="2">
              <a:lnSpc>
                <a:spcPct val="85000"/>
              </a:lnSpc>
            </a:pPr>
            <a:r>
              <a:rPr lang="en-US" sz="2000" dirty="0"/>
              <a:t>Specify a customized bubble thickness and a specific internal range of values </a:t>
            </a:r>
          </a:p>
          <a:p>
            <a:pPr lvl="2">
              <a:lnSpc>
                <a:spcPct val="85000"/>
              </a:lnSpc>
            </a:pPr>
            <a:r>
              <a:rPr lang="en-US" sz="2000" dirty="0"/>
              <a:t>Bubble thickness is in terms of the scrollbar’s range of values, not in pixels, so if max minus min was 5, a bubble size of 1 would specify 20% of the trough length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25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Scollbars: Example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public class Scrollbars extends Applet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public void </a:t>
            </a:r>
            <a:r>
              <a:rPr lang="en-US" sz="1900" dirty="0" err="1">
                <a:latin typeface="Courier New" pitchFamily="49" charset="0"/>
              </a:rPr>
              <a:t>init</a:t>
            </a:r>
            <a:r>
              <a:rPr lang="en-US" sz="1900" dirty="0">
                <a:latin typeface="Courier New" pitchFamily="49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setLayout</a:t>
            </a:r>
            <a:r>
              <a:rPr lang="en-US" sz="1900" dirty="0">
                <a:latin typeface="Courier New" pitchFamily="49" charset="0"/>
              </a:rPr>
              <a:t>(new </a:t>
            </a:r>
            <a:r>
              <a:rPr lang="en-US" sz="1900" dirty="0" err="1">
                <a:latin typeface="Courier New" pitchFamily="49" charset="0"/>
              </a:rPr>
              <a:t>GridLayout</a:t>
            </a:r>
            <a:r>
              <a:rPr lang="en-US" sz="1900" dirty="0">
                <a:latin typeface="Courier New" pitchFamily="49" charset="0"/>
              </a:rPr>
              <a:t>(1, 2));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Panel left = new Panel(), right = new Panel();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left.setLayout</a:t>
            </a:r>
            <a:r>
              <a:rPr lang="en-US" sz="1900" dirty="0">
                <a:latin typeface="Courier New" pitchFamily="49" charset="0"/>
              </a:rPr>
              <a:t>(new </a:t>
            </a:r>
            <a:r>
              <a:rPr lang="en-US" sz="1900" dirty="0" err="1">
                <a:latin typeface="Courier New" pitchFamily="49" charset="0"/>
              </a:rPr>
              <a:t>GridLayout</a:t>
            </a:r>
            <a:r>
              <a:rPr lang="en-US" sz="1900" dirty="0">
                <a:latin typeface="Courier New" pitchFamily="49" charset="0"/>
              </a:rPr>
              <a:t>(10, 1));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for(i=5; i&lt;55; i=i+5)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  </a:t>
            </a:r>
            <a:r>
              <a:rPr lang="en-US" sz="1900" dirty="0" err="1">
                <a:latin typeface="Courier New" pitchFamily="49" charset="0"/>
              </a:rPr>
              <a:t>left.add</a:t>
            </a:r>
            <a:r>
              <a:rPr lang="en-US" sz="1900" dirty="0">
                <a:latin typeface="Courier New" pitchFamily="49" charset="0"/>
              </a:rPr>
              <a:t>(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</a:rPr>
              <a:t>new Scrollbar(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</a:rPr>
              <a:t>Scrollbar.HORIZONTAL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solidFill>
                  <a:srgbClr val="FF0000"/>
                </a:solidFill>
                <a:latin typeface="Courier New" pitchFamily="49" charset="0"/>
              </a:rPr>
              <a:t>                             50, i, 0, 100)</a:t>
            </a:r>
            <a:r>
              <a:rPr lang="en-US" sz="19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right.setLayout</a:t>
            </a:r>
            <a:r>
              <a:rPr lang="en-US" sz="1900" dirty="0">
                <a:latin typeface="Courier New" pitchFamily="49" charset="0"/>
              </a:rPr>
              <a:t>(new </a:t>
            </a:r>
            <a:r>
              <a:rPr lang="en-US" sz="1900" dirty="0" err="1">
                <a:latin typeface="Courier New" pitchFamily="49" charset="0"/>
              </a:rPr>
              <a:t>GridLayout</a:t>
            </a:r>
            <a:r>
              <a:rPr lang="en-US" sz="1900" dirty="0">
                <a:latin typeface="Courier New" pitchFamily="49" charset="0"/>
              </a:rPr>
              <a:t>(1, 10));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for(i=5; i&lt;55; i=i+5)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  </a:t>
            </a:r>
            <a:r>
              <a:rPr lang="en-US" sz="1900" dirty="0" err="1">
                <a:latin typeface="Courier New" pitchFamily="49" charset="0"/>
              </a:rPr>
              <a:t>right.add</a:t>
            </a:r>
            <a:r>
              <a:rPr lang="en-US" sz="1900" dirty="0">
                <a:latin typeface="Courier New" pitchFamily="49" charset="0"/>
              </a:rPr>
              <a:t>(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</a:rPr>
              <a:t>new Scrollbar(</a:t>
            </a:r>
            <a:r>
              <a:rPr lang="en-US" sz="1900" dirty="0" err="1">
                <a:solidFill>
                  <a:srgbClr val="FF0000"/>
                </a:solidFill>
                <a:latin typeface="Courier New" pitchFamily="49" charset="0"/>
              </a:rPr>
              <a:t>Scrollbar.VERTICAL</a:t>
            </a:r>
            <a:r>
              <a:rPr lang="en-US" sz="1900" dirty="0">
                <a:solidFill>
                  <a:srgbClr val="FF0000"/>
                </a:solidFill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solidFill>
                  <a:srgbClr val="FF0000"/>
                </a:solidFill>
                <a:latin typeface="Courier New" pitchFamily="49" charset="0"/>
              </a:rPr>
              <a:t>                              50, i, 0, 100)</a:t>
            </a:r>
            <a:r>
              <a:rPr lang="en-US" sz="19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add(left);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  add(right);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900" dirty="0">
                <a:latin typeface="Courier New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07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209" tIns="46814" rIns="92209" bIns="46814" anchor="b">
            <a:normAutofit fontScale="90000"/>
          </a:bodyPr>
          <a:lstStyle/>
          <a:p>
            <a:r>
              <a:rPr lang="en-US" smtClean="0"/>
              <a:t>How to Use Canvases and Graphics Primitives?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772400" cy="2209800"/>
          </a:xfrm>
          <a:noFill/>
        </p:spPr>
        <p:txBody>
          <a:bodyPr lIns="92209" tIns="46814" rIns="92209" bIns="46814"/>
          <a:lstStyle/>
          <a:p>
            <a:r>
              <a:rPr lang="en-US" smtClean="0"/>
              <a:t>For drawing geometric shapes, texts, and images</a:t>
            </a:r>
          </a:p>
          <a:p>
            <a:r>
              <a:rPr lang="en-US" smtClean="0"/>
              <a:t>An abstract class</a:t>
            </a:r>
          </a:p>
          <a:p>
            <a:pPr lvl="1"/>
            <a:r>
              <a:rPr lang="en-US" smtClean="0"/>
              <a:t>the extended class must override </a:t>
            </a:r>
            <a:r>
              <a:rPr lang="en-US" b="1" smtClean="0"/>
              <a:t>paint()</a:t>
            </a:r>
            <a:endParaRPr lang="en-US" smtClean="0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3657600" y="4038600"/>
          <a:ext cx="182245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Bitmap Image" r:id="rId3" imgW="1609524" imgH="1952898" progId="Paint.Picture">
                  <p:embed/>
                </p:oleObj>
              </mc:Choice>
              <mc:Fallback>
                <p:oleObj name="Bitmap Image" r:id="rId3" imgW="1609524" imgH="195289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038600"/>
                        <a:ext cx="182245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5410200" y="4114800"/>
            <a:ext cx="14001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Oval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Rectangle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Arc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1524000" y="4114800"/>
            <a:ext cx="22129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Line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RoundRectangle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Polygon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209" tIns="46814" rIns="92209" bIns="46814" anchor="b"/>
          <a:lstStyle/>
          <a:p>
            <a:r>
              <a:rPr lang="en-US" smtClean="0"/>
              <a:t>drawLine(x1,y1,x2,y2)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65325" y="1870075"/>
            <a:ext cx="437515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class MyCanvas extends Canvas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public void paint(Graphics g){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g.setColor(Color.blue);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int x1 = 161,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  y1 = 186,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  x2 = 181,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  y2 = 206;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  g.drawLine(x1,y1,x2,y2);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6477000" y="3505200"/>
          <a:ext cx="4857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Bitmap Image" r:id="rId3" imgW="485586" imgH="466543" progId="Paint.Picture">
                  <p:embed/>
                </p:oleObj>
              </mc:Choice>
              <mc:Fallback>
                <p:oleObj name="Bitmap Image" r:id="rId3" imgW="485586" imgH="4665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505200"/>
                        <a:ext cx="485775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715000" y="3048000"/>
            <a:ext cx="107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(x1,y1)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781800" y="3886200"/>
            <a:ext cx="107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(x2,y2)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6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209" tIns="46814" rIns="92209" bIns="46814" anchor="b">
            <a:normAutofit fontScale="90000"/>
          </a:bodyPr>
          <a:lstStyle/>
          <a:p>
            <a:r>
              <a:rPr lang="en-US" smtClean="0"/>
              <a:t>fillOval(x,y,w,h)</a:t>
            </a:r>
            <a:br>
              <a:rPr lang="en-US" smtClean="0"/>
            </a:br>
            <a:r>
              <a:rPr lang="en-US" smtClean="0"/>
              <a:t>drawOval(x,y,w,h)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812925" y="1717675"/>
            <a:ext cx="37719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g.setColor(Color.blue);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int x = 239,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y = 186,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w = 48,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h = 32;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g.fillOval(x,y,w,h);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867400" y="2962275"/>
          <a:ext cx="8858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Bitmap Image" r:id="rId3" imgW="885949" imgH="542857" progId="Paint.Picture">
                  <p:embed/>
                </p:oleObj>
              </mc:Choice>
              <mc:Fallback>
                <p:oleObj name="Bitmap Image" r:id="rId3" imgW="885949" imgH="5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962275"/>
                        <a:ext cx="8858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11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23528" y="404664"/>
            <a:ext cx="7618412" cy="70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0" tIns="46080" rIns="92160" bIns="460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1663"/>
              </a:spcBef>
              <a:buSzPct val="99000"/>
            </a:pPr>
            <a:r>
              <a:rPr lang="en-GB" sz="4000" b="1" dirty="0">
                <a:solidFill>
                  <a:schemeClr val="tx2"/>
                </a:solidFill>
                <a:latin typeface="+mj-lt"/>
              </a:rPr>
              <a:t>Component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1124744"/>
            <a:ext cx="8136904" cy="5602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400" dirty="0"/>
              <a:t>Component is the superclass of most of the displayable classes defined within the AWT.  Note: it is </a:t>
            </a:r>
            <a:r>
              <a:rPr lang="en-GB" sz="2400" dirty="0" smtClean="0"/>
              <a:t>abstract.</a:t>
            </a:r>
          </a:p>
          <a:p>
            <a:pPr marL="182880" indent="-18288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400" dirty="0" err="1" smtClean="0">
                <a:latin typeface="Helvetica" charset="0"/>
              </a:rPr>
              <a:t>MenuComponent</a:t>
            </a:r>
            <a:r>
              <a:rPr lang="en-GB" sz="2400" dirty="0" smtClean="0">
                <a:latin typeface="Helvetica" charset="0"/>
              </a:rPr>
              <a:t> </a:t>
            </a:r>
            <a:r>
              <a:rPr lang="en-GB" sz="2400" dirty="0">
                <a:latin typeface="Helvetica" charset="0"/>
              </a:rPr>
              <a:t>is another class which is similar to Component except it is the superclass for all GUI items which can be displayed within a drop-down </a:t>
            </a:r>
            <a:r>
              <a:rPr lang="en-GB" sz="2400" dirty="0" smtClean="0">
                <a:latin typeface="Helvetica" charset="0"/>
              </a:rPr>
              <a:t>menu.</a:t>
            </a:r>
          </a:p>
          <a:p>
            <a:pPr marL="182880" indent="-18288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Component class defines data and methods which are relevant to all Components</a:t>
            </a:r>
          </a:p>
          <a:p>
            <a:pPr algn="just"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343000"/>
              <a:buFont typeface="Times New Roman" pitchFamily="18" charset="0"/>
              <a:buNone/>
            </a:pPr>
            <a:endParaRPr lang="en-GB" sz="1100" dirty="0"/>
          </a:p>
          <a:p>
            <a:pPr lvl="1" algn="just">
              <a:buSzPct val="133000"/>
            </a:pPr>
            <a:r>
              <a:rPr lang="en-GB" sz="2300" dirty="0" err="1"/>
              <a:t>setBounds</a:t>
            </a:r>
            <a:endParaRPr lang="en-GB" sz="2300" dirty="0"/>
          </a:p>
          <a:p>
            <a:pPr lvl="1" algn="just">
              <a:buSzPct val="133000"/>
            </a:pPr>
            <a:r>
              <a:rPr lang="en-GB" sz="2300" dirty="0" err="1"/>
              <a:t>setSize</a:t>
            </a:r>
            <a:endParaRPr lang="en-GB" sz="2300" dirty="0"/>
          </a:p>
          <a:p>
            <a:pPr lvl="1" algn="just">
              <a:buSzPct val="133000"/>
            </a:pPr>
            <a:r>
              <a:rPr lang="en-GB" sz="2300" dirty="0" err="1"/>
              <a:t>setLocation</a:t>
            </a:r>
            <a:endParaRPr lang="en-GB" sz="2300" dirty="0"/>
          </a:p>
          <a:p>
            <a:pPr lvl="1" algn="just">
              <a:buSzPct val="133000"/>
            </a:pPr>
            <a:r>
              <a:rPr lang="en-GB" sz="2300" dirty="0" err="1"/>
              <a:t>setFont</a:t>
            </a:r>
            <a:endParaRPr lang="en-GB" sz="2300" dirty="0"/>
          </a:p>
          <a:p>
            <a:pPr lvl="1" algn="just">
              <a:buSzPct val="133000"/>
            </a:pPr>
            <a:r>
              <a:rPr lang="en-GB" sz="2300" dirty="0" err="1"/>
              <a:t>setEnabled</a:t>
            </a:r>
            <a:endParaRPr lang="en-GB" sz="2300" dirty="0"/>
          </a:p>
          <a:p>
            <a:pPr lvl="1" algn="just">
              <a:buSzPct val="133000"/>
            </a:pPr>
            <a:r>
              <a:rPr lang="en-GB" sz="2300" dirty="0" err="1"/>
              <a:t>setVisible</a:t>
            </a:r>
            <a:endParaRPr lang="en-GB" sz="2300" dirty="0"/>
          </a:p>
          <a:p>
            <a:pPr lvl="1" algn="just">
              <a:buSzPct val="133000"/>
            </a:pPr>
            <a:r>
              <a:rPr lang="en-GB" sz="2300" dirty="0" err="1"/>
              <a:t>setForeground</a:t>
            </a:r>
            <a:r>
              <a:rPr lang="en-GB" sz="2300" dirty="0"/>
              <a:t>		-- </a:t>
            </a:r>
            <a:r>
              <a:rPr lang="en-GB" sz="2300" dirty="0" err="1" smtClean="0"/>
              <a:t>color</a:t>
            </a:r>
            <a:endParaRPr lang="en-GB" sz="2300" dirty="0"/>
          </a:p>
          <a:p>
            <a:pPr lvl="1" algn="just">
              <a:buSzPct val="133000"/>
            </a:pPr>
            <a:r>
              <a:rPr lang="en-GB" sz="2300" dirty="0" err="1"/>
              <a:t>setBackground</a:t>
            </a:r>
            <a:r>
              <a:rPr lang="en-GB" sz="2300" dirty="0"/>
              <a:t>		-- </a:t>
            </a:r>
            <a:r>
              <a:rPr lang="en-GB" sz="2300" dirty="0" err="1" smtClean="0"/>
              <a:t>color</a:t>
            </a:r>
            <a:endParaRPr lang="en-IN" sz="23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50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fillPolygon(int[] xs, int[] ys)</a:t>
            </a:r>
            <a:br>
              <a:rPr lang="en-US" smtClean="0"/>
            </a:br>
            <a:r>
              <a:rPr lang="en-US" smtClean="0"/>
              <a:t>drawPolygon(int[] xs, int[] ys)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508125" y="1870075"/>
            <a:ext cx="55657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g.setColor(Color.green);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 int xs[] = {161,161,185,209,185,161};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 int ys[] = {310,334,358,334,310,310};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 g.fillPolygon(xs,ys,6);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3724275" y="4419600"/>
          <a:ext cx="8477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Bitmap Image" r:id="rId3" imgW="847843" imgH="714286" progId="Paint.Picture">
                  <p:embed/>
                </p:oleObj>
              </mc:Choice>
              <mc:Fallback>
                <p:oleObj name="Bitmap Image" r:id="rId3" imgW="847843" imgH="71428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4419600"/>
                        <a:ext cx="8477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fillRect(x,y,w,h)</a:t>
            </a:r>
            <a:br>
              <a:rPr lang="en-US" smtClean="0"/>
            </a:br>
            <a:r>
              <a:rPr lang="en-US" smtClean="0"/>
              <a:t>drawRect(x,y,w,h)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736725" y="2022475"/>
            <a:ext cx="3652838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g.setColor(Color.pink);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int x = 239,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y = 248,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w = 48,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h = 32;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g.fillRect(x,y,w,h);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}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02000"/>
              </a:solidFill>
            </a:endParaRPr>
          </a:p>
        </p:txBody>
      </p:sp>
      <p:graphicFrame>
        <p:nvGraphicFramePr>
          <p:cNvPr id="18436" name="Object 0"/>
          <p:cNvGraphicFramePr>
            <a:graphicFrameLocks noChangeAspect="1"/>
          </p:cNvGraphicFramePr>
          <p:nvPr/>
        </p:nvGraphicFramePr>
        <p:xfrm>
          <a:off x="6324600" y="3200400"/>
          <a:ext cx="6000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Bitmap Image" r:id="rId3" imgW="600159" imgH="581106" progId="Paint.Picture">
                  <p:embed/>
                </p:oleObj>
              </mc:Choice>
              <mc:Fallback>
                <p:oleObj name="Bitmap Image" r:id="rId3" imgW="600159" imgH="58110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00400"/>
                        <a:ext cx="6000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fillRoundRect(x,y,w,h,rw,rh)</a:t>
            </a:r>
            <a:br>
              <a:rPr lang="en-US" smtClean="0"/>
            </a:br>
            <a:r>
              <a:rPr lang="en-US" smtClean="0"/>
              <a:t>drawRoundRect(x,y,w,h,rw,rh)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431925" y="1793875"/>
            <a:ext cx="64801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g.setColor(Color.yellow);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int x = 161,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y = 248,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w = 48,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h = 32,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roundW = 25,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roundH = 25;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g.fillRoundRect(x,y,w,h,roundW,roundH);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}</a:t>
            </a:r>
          </a:p>
        </p:txBody>
      </p:sp>
      <p:graphicFrame>
        <p:nvGraphicFramePr>
          <p:cNvPr id="19460" name="Object 0"/>
          <p:cNvGraphicFramePr>
            <a:graphicFrameLocks noChangeAspect="1"/>
          </p:cNvGraphicFramePr>
          <p:nvPr/>
        </p:nvGraphicFramePr>
        <p:xfrm>
          <a:off x="5257800" y="1600200"/>
          <a:ext cx="350520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Bitmap Image" r:id="rId3" imgW="733333" imgH="561905" progId="Paint.Picture">
                  <p:embed/>
                </p:oleObj>
              </mc:Choice>
              <mc:Fallback>
                <p:oleObj name="Bitmap Image" r:id="rId3" imgW="733333" imgH="5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00200"/>
                        <a:ext cx="3505200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fillArc(x,y,w,h,sa,a)</a:t>
            </a:r>
            <a:br>
              <a:rPr lang="en-US" smtClean="0"/>
            </a:br>
            <a:r>
              <a:rPr lang="en-US" smtClean="0"/>
              <a:t>drawArc(x,y,w,h,sa,a)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431925" y="2022475"/>
            <a:ext cx="5564188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        g.setColor(Color.orange);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{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int x = 239,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y = 310,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w = 48,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h = 48,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startAngle = 20,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    angle = 90;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  g.fillArc(x,y,w,h,startAngle,angle);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402000"/>
                </a:solidFill>
              </a:rPr>
              <a:t>	}</a:t>
            </a:r>
          </a:p>
        </p:txBody>
      </p:sp>
      <p:graphicFrame>
        <p:nvGraphicFramePr>
          <p:cNvPr id="20484" name="Object 0"/>
          <p:cNvGraphicFramePr>
            <a:graphicFrameLocks noChangeAspect="1"/>
          </p:cNvGraphicFramePr>
          <p:nvPr/>
        </p:nvGraphicFramePr>
        <p:xfrm>
          <a:off x="6400800" y="3352800"/>
          <a:ext cx="1752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Bitmap Image" r:id="rId3" imgW="733333" imgH="561905" progId="Paint.Picture">
                  <p:embed/>
                </p:oleObj>
              </mc:Choice>
              <mc:Fallback>
                <p:oleObj name="Bitmap Image" r:id="rId3" imgW="733333" imgH="5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352800"/>
                        <a:ext cx="175260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2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r>
              <a:rPr lang="en-IN" dirty="0" smtClean="0"/>
              <a:t>Container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r>
              <a:rPr lang="en-IN" dirty="0" smtClean="0"/>
              <a:t>The </a:t>
            </a:r>
            <a:r>
              <a:rPr lang="en-IN" dirty="0"/>
              <a:t>Container is a component in AWT that can contain another components like buttons, </a:t>
            </a:r>
            <a:r>
              <a:rPr lang="en-IN" dirty="0" err="1"/>
              <a:t>textfields</a:t>
            </a:r>
            <a:r>
              <a:rPr lang="en-IN" dirty="0"/>
              <a:t>, labels etc. The classes that extends Container class are known as container such as Frame, Dialog and </a:t>
            </a:r>
            <a:r>
              <a:rPr lang="en-IN" dirty="0" smtClean="0"/>
              <a:t>Panel.</a:t>
            </a:r>
          </a:p>
          <a:p>
            <a:r>
              <a:rPr lang="en-GB" dirty="0" smtClean="0"/>
              <a:t>For </a:t>
            </a:r>
            <a:r>
              <a:rPr lang="en-GB" dirty="0"/>
              <a:t>a component to be placed on the screen, it must be placed within a </a:t>
            </a:r>
            <a:r>
              <a:rPr lang="en-GB" dirty="0" smtClean="0"/>
              <a:t>Container</a:t>
            </a:r>
          </a:p>
          <a:p>
            <a:r>
              <a:rPr lang="en-GB" dirty="0" smtClean="0"/>
              <a:t>The </a:t>
            </a:r>
            <a:r>
              <a:rPr lang="en-GB" dirty="0"/>
              <a:t>Container class defined all the data and methods necessary for managing groups of Components</a:t>
            </a:r>
          </a:p>
          <a:p>
            <a:pPr lvl="1">
              <a:buSzPct val="120000"/>
            </a:pPr>
            <a:r>
              <a:rPr lang="en-GB" sz="1800" dirty="0"/>
              <a:t>add</a:t>
            </a:r>
          </a:p>
          <a:p>
            <a:pPr lvl="1">
              <a:buSzPct val="120000"/>
            </a:pPr>
            <a:r>
              <a:rPr lang="en-GB" sz="1800" dirty="0" err="1"/>
              <a:t>getComponent</a:t>
            </a:r>
            <a:endParaRPr lang="en-GB" sz="1800" dirty="0"/>
          </a:p>
          <a:p>
            <a:pPr lvl="1">
              <a:buSzPct val="120000"/>
            </a:pPr>
            <a:r>
              <a:rPr lang="en-GB" sz="1800" dirty="0" err="1"/>
              <a:t>getMaximumSize</a:t>
            </a:r>
            <a:endParaRPr lang="en-GB" sz="1800" dirty="0"/>
          </a:p>
          <a:p>
            <a:pPr lvl="1">
              <a:buSzPct val="120000"/>
            </a:pPr>
            <a:r>
              <a:rPr lang="en-GB" sz="1800" dirty="0" err="1"/>
              <a:t>getMinimumSize</a:t>
            </a:r>
            <a:endParaRPr lang="en-GB" sz="1800" dirty="0"/>
          </a:p>
          <a:p>
            <a:pPr lvl="1">
              <a:buSzPct val="120000"/>
            </a:pPr>
            <a:r>
              <a:rPr lang="en-GB" sz="1800" dirty="0" err="1"/>
              <a:t>getPreferredSize</a:t>
            </a:r>
            <a:endParaRPr lang="en-GB" sz="1800" dirty="0"/>
          </a:p>
          <a:p>
            <a:pPr lvl="1">
              <a:buSzPct val="120000"/>
            </a:pPr>
            <a:r>
              <a:rPr lang="en-GB" sz="1800" dirty="0"/>
              <a:t>remove</a:t>
            </a:r>
          </a:p>
          <a:p>
            <a:pPr lvl="1">
              <a:buSzPct val="120000"/>
            </a:pPr>
            <a:r>
              <a:rPr lang="en-GB" sz="1800" dirty="0" err="1"/>
              <a:t>removeAll</a:t>
            </a:r>
            <a:endParaRPr lang="en-GB" sz="1800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Window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window is the container that have no borders and menu bars. You must use frame, dialog or another window for creating a window</a:t>
            </a:r>
            <a:r>
              <a:rPr lang="en-IN" dirty="0" smtClean="0"/>
              <a:t>.</a:t>
            </a:r>
          </a:p>
          <a:p>
            <a:pPr lvl="1"/>
            <a:r>
              <a:rPr lang="en-US" sz="2400" dirty="0"/>
              <a:t>Top level window without</a:t>
            </a:r>
          </a:p>
          <a:p>
            <a:pPr lvl="2"/>
            <a:r>
              <a:rPr lang="en-US" sz="2000" dirty="0"/>
              <a:t>borders, </a:t>
            </a:r>
          </a:p>
          <a:p>
            <a:pPr lvl="2"/>
            <a:r>
              <a:rPr lang="en-US" sz="2000" dirty="0" err="1"/>
              <a:t>menubar</a:t>
            </a:r>
            <a:endParaRPr lang="en-US" sz="2000" dirty="0"/>
          </a:p>
          <a:p>
            <a:pPr lvl="1"/>
            <a:r>
              <a:rPr lang="en-US" sz="2400" dirty="0"/>
              <a:t>show() makes window visible</a:t>
            </a:r>
          </a:p>
          <a:p>
            <a:pPr lvl="1"/>
            <a:r>
              <a:rPr lang="en-US" sz="2400" dirty="0" err="1"/>
              <a:t>toFront</a:t>
            </a:r>
            <a:r>
              <a:rPr lang="en-US" sz="2400" dirty="0"/>
              <a:t>(), </a:t>
            </a:r>
            <a:r>
              <a:rPr lang="en-US" sz="2400" dirty="0" err="1"/>
              <a:t>toBack</a:t>
            </a:r>
            <a:r>
              <a:rPr lang="en-US" sz="2400" dirty="0"/>
              <a:t>()</a:t>
            </a:r>
          </a:p>
          <a:p>
            <a:pPr lvl="1"/>
            <a:r>
              <a:rPr lang="en-US" sz="2400" dirty="0"/>
              <a:t>pack() resizes window to fit components in it</a:t>
            </a:r>
          </a:p>
          <a:p>
            <a:pPr lvl="1"/>
            <a:r>
              <a:rPr lang="en-US" sz="2400" dirty="0"/>
              <a:t>dispose() frees resources when window is not needed</a:t>
            </a:r>
          </a:p>
          <a:p>
            <a:pPr lvl="1"/>
            <a:r>
              <a:rPr lang="en-US" sz="2400" dirty="0"/>
              <a:t>Example use:  pop-up menu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Panel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/>
              <a:t>The Panel is the container that doesn't contain title bar and menu bars. It can have other components like button, </a:t>
            </a:r>
            <a:r>
              <a:rPr lang="en-IN" dirty="0" err="1"/>
              <a:t>textfield</a:t>
            </a:r>
            <a:r>
              <a:rPr lang="en-IN" dirty="0"/>
              <a:t> etc</a:t>
            </a:r>
            <a:r>
              <a:rPr lang="en-IN" dirty="0" smtClean="0"/>
              <a:t>.</a:t>
            </a:r>
          </a:p>
          <a:p>
            <a:pPr lvl="1"/>
            <a:r>
              <a:rPr lang="en-US" sz="2400" dirty="0"/>
              <a:t>Alternative to window</a:t>
            </a:r>
          </a:p>
          <a:p>
            <a:pPr lvl="1"/>
            <a:r>
              <a:rPr lang="en-US" sz="2400" dirty="0"/>
              <a:t>e.g., for display of Applet in Web </a:t>
            </a:r>
            <a:r>
              <a:rPr lang="en-US" sz="2400" dirty="0" smtClean="0"/>
              <a:t>browser</a:t>
            </a:r>
          </a:p>
          <a:p>
            <a:pPr lvl="1"/>
            <a:r>
              <a:rPr lang="en-GB" sz="2400" dirty="0"/>
              <a:t>A Panel is a rectangular Container whose sole purpose is to hold and manage components within a GUI.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endParaRPr lang="en-GB" dirty="0"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r>
              <a:rPr lang="en-GB" dirty="0">
                <a:latin typeface="Courier New" pitchFamily="49" charset="0"/>
              </a:rPr>
              <a:t>	Panel </a:t>
            </a:r>
            <a:r>
              <a:rPr lang="en-GB" dirty="0" smtClean="0">
                <a:latin typeface="Courier New" pitchFamily="49" charset="0"/>
              </a:rPr>
              <a:t>p1 </a:t>
            </a:r>
            <a:r>
              <a:rPr lang="en-GB" dirty="0">
                <a:latin typeface="Courier New" pitchFamily="49" charset="0"/>
              </a:rPr>
              <a:t>= new Panel();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r>
              <a:rPr lang="en-GB" dirty="0">
                <a:latin typeface="Courier New" pitchFamily="49" charset="0"/>
              </a:rPr>
              <a:t>	</a:t>
            </a:r>
            <a:r>
              <a:rPr lang="en-GB" dirty="0" smtClean="0">
                <a:latin typeface="Courier New" pitchFamily="49" charset="0"/>
              </a:rPr>
              <a:t>p1.add(new </a:t>
            </a:r>
            <a:r>
              <a:rPr lang="en-GB" dirty="0">
                <a:latin typeface="Courier New" pitchFamily="49" charset="0"/>
              </a:rPr>
              <a:t>Button("Ok"));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r>
              <a:rPr lang="en-GB" dirty="0">
                <a:latin typeface="Courier New" pitchFamily="49" charset="0"/>
              </a:rPr>
              <a:t>	</a:t>
            </a:r>
            <a:r>
              <a:rPr lang="en-GB" dirty="0" err="1">
                <a:latin typeface="Courier New" pitchFamily="49" charset="0"/>
              </a:rPr>
              <a:t>aPanel.add</a:t>
            </a:r>
            <a:r>
              <a:rPr lang="en-GB" dirty="0">
                <a:latin typeface="Courier New" pitchFamily="49" charset="0"/>
              </a:rPr>
              <a:t>(new Button("Cancel"));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endParaRPr lang="en-GB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r>
              <a:rPr lang="en-GB" dirty="0">
                <a:latin typeface="Courier New" pitchFamily="49" charset="0"/>
              </a:rPr>
              <a:t>	Frame </a:t>
            </a:r>
            <a:r>
              <a:rPr lang="en-GB" dirty="0" smtClean="0">
                <a:latin typeface="Courier New" pitchFamily="49" charset="0"/>
              </a:rPr>
              <a:t>f </a:t>
            </a:r>
            <a:r>
              <a:rPr lang="en-GB" dirty="0">
                <a:latin typeface="Courier New" pitchFamily="49" charset="0"/>
              </a:rPr>
              <a:t>= new Frame("Button Test");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r>
              <a:rPr lang="en-GB" dirty="0">
                <a:latin typeface="Courier New" pitchFamily="49" charset="0"/>
              </a:rPr>
              <a:t>	</a:t>
            </a:r>
            <a:r>
              <a:rPr lang="en-GB" dirty="0" err="1" smtClean="0">
                <a:latin typeface="Courier New" pitchFamily="49" charset="0"/>
              </a:rPr>
              <a:t>f.setSize</a:t>
            </a:r>
            <a:r>
              <a:rPr lang="en-GB" dirty="0" smtClean="0">
                <a:latin typeface="Courier New" pitchFamily="49" charset="0"/>
              </a:rPr>
              <a:t>(100,100</a:t>
            </a:r>
            <a:r>
              <a:rPr lang="en-GB" dirty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r>
              <a:rPr lang="en-GB" dirty="0">
                <a:latin typeface="Courier New" pitchFamily="49" charset="0"/>
              </a:rPr>
              <a:t>	</a:t>
            </a:r>
            <a:r>
              <a:rPr lang="en-GB" dirty="0" err="1" smtClean="0">
                <a:latin typeface="Courier New" pitchFamily="49" charset="0"/>
              </a:rPr>
              <a:t>f.setLocation</a:t>
            </a:r>
            <a:r>
              <a:rPr lang="en-GB" dirty="0" smtClean="0">
                <a:latin typeface="Courier New" pitchFamily="49" charset="0"/>
              </a:rPr>
              <a:t>(10,10</a:t>
            </a:r>
            <a:r>
              <a:rPr lang="en-GB" dirty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endParaRPr lang="en-GB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ts val="413"/>
              </a:spcBef>
              <a:buClr>
                <a:srgbClr val="000000"/>
              </a:buClr>
              <a:buSzPct val="105000"/>
              <a:buFont typeface="Times New Roman" pitchFamily="18" charset="0"/>
              <a:buNone/>
            </a:pPr>
            <a:r>
              <a:rPr lang="en-GB" dirty="0">
                <a:latin typeface="Courier New" pitchFamily="49" charset="0"/>
              </a:rPr>
              <a:t>	</a:t>
            </a:r>
            <a:r>
              <a:rPr lang="en-GB" dirty="0" err="1" smtClean="0">
                <a:latin typeface="Courier New" pitchFamily="49" charset="0"/>
              </a:rPr>
              <a:t>f.add</a:t>
            </a:r>
            <a:r>
              <a:rPr lang="en-GB" dirty="0" smtClean="0">
                <a:latin typeface="Courier New" pitchFamily="49" charset="0"/>
              </a:rPr>
              <a:t>(p1);</a:t>
            </a:r>
            <a:endParaRPr lang="en-GB" dirty="0">
              <a:latin typeface="Courier New" pitchFamily="49" charset="0"/>
            </a:endParaRP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Frame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Frame is the container that contain title bar and can have menu bars. It can have other components like button, </a:t>
            </a:r>
            <a:r>
              <a:rPr lang="en-IN" dirty="0" err="1"/>
              <a:t>textfield</a:t>
            </a:r>
            <a:r>
              <a:rPr lang="en-IN" dirty="0"/>
              <a:t> etc</a:t>
            </a:r>
            <a:r>
              <a:rPr lang="en-IN" dirty="0" smtClean="0"/>
              <a:t>.</a:t>
            </a:r>
          </a:p>
          <a:p>
            <a:pPr marL="182880" lvl="1"/>
            <a:r>
              <a:rPr lang="en-US" sz="2400" dirty="0"/>
              <a:t>A window with</a:t>
            </a:r>
            <a:br>
              <a:rPr lang="en-US" sz="2400" dirty="0"/>
            </a:br>
            <a:r>
              <a:rPr lang="en-US" sz="2400" dirty="0"/>
              <a:t>title, </a:t>
            </a:r>
            <a:r>
              <a:rPr lang="en-US" sz="2400" dirty="0" err="1"/>
              <a:t>menubar</a:t>
            </a:r>
            <a:r>
              <a:rPr lang="en-US" sz="2400" dirty="0"/>
              <a:t>, icon, cursor</a:t>
            </a:r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299525"/>
              </p:ext>
            </p:extLst>
          </p:nvPr>
        </p:nvGraphicFramePr>
        <p:xfrm>
          <a:off x="4572000" y="3068960"/>
          <a:ext cx="4161622" cy="2844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Photo Editor Photo" r:id="rId3" imgW="2467319" imgH="1685714" progId="MSPhotoEd.3">
                  <p:embed/>
                </p:oleObj>
              </mc:Choice>
              <mc:Fallback>
                <p:oleObj name="Photo Editor Photo" r:id="rId3" imgW="2467319" imgH="1685714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68960"/>
                        <a:ext cx="4161622" cy="2844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Useful Methods of Component </a:t>
            </a:r>
            <a:r>
              <a:rPr lang="en-IN" dirty="0" smtClean="0"/>
              <a:t>class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525420"/>
              </p:ext>
            </p:extLst>
          </p:nvPr>
        </p:nvGraphicFramePr>
        <p:xfrm>
          <a:off x="251520" y="1628801"/>
          <a:ext cx="8435280" cy="4536502"/>
        </p:xfrm>
        <a:graphic>
          <a:graphicData uri="http://schemas.openxmlformats.org/drawingml/2006/table">
            <a:tbl>
              <a:tblPr/>
              <a:tblGrid>
                <a:gridCol w="4392488"/>
                <a:gridCol w="4042792"/>
              </a:tblGrid>
              <a:tr h="68908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</a:t>
                      </a:r>
                    </a:p>
                  </a:txBody>
                  <a:tcPr marL="113642" marR="113642" marT="113642" marB="113642">
                    <a:lnL w="9525" cap="flat" cmpd="sng" algn="ctr">
                      <a:solidFill>
                        <a:srgbClr val="906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6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6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Description</a:t>
                      </a:r>
                    </a:p>
                  </a:txBody>
                  <a:tcPr marL="113642" marR="113642" marT="113642" marB="113642">
                    <a:lnL w="9525" cap="flat" cmpd="sng" algn="ctr">
                      <a:solidFill>
                        <a:srgbClr val="906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6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61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</a:tr>
              <a:tr h="961855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public void add(Component c)</a:t>
                      </a:r>
                    </a:p>
                  </a:txBody>
                  <a:tcPr marL="75762" marR="75762" marT="75762" marB="75762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inserts a component on this component.</a:t>
                      </a:r>
                    </a:p>
                  </a:txBody>
                  <a:tcPr marL="75762" marR="75762" marT="75762" marB="75762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1855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public void </a:t>
                      </a:r>
                      <a:r>
                        <a:rPr lang="en-IN" sz="1600" b="0" i="0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setSize</a:t>
                      </a:r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(</a:t>
                      </a:r>
                      <a:r>
                        <a:rPr lang="en-IN" sz="1600" b="0" i="0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int</a:t>
                      </a:r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IN" sz="1600" b="0" i="0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width,int</a:t>
                      </a:r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height)</a:t>
                      </a:r>
                    </a:p>
                  </a:txBody>
                  <a:tcPr marL="75762" marR="75762" marT="75762" marB="75762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sets the size (width and height) of the component.</a:t>
                      </a:r>
                    </a:p>
                  </a:txBody>
                  <a:tcPr marL="75762" marR="75762" marT="75762" marB="75762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961855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public void setLayout(LayoutManager m)</a:t>
                      </a:r>
                    </a:p>
                  </a:txBody>
                  <a:tcPr marL="75762" marR="75762" marT="75762" marB="75762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defines the layout manager for the component.</a:t>
                      </a:r>
                    </a:p>
                  </a:txBody>
                  <a:tcPr marL="75762" marR="75762" marT="75762" marB="75762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1855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public void setVisible(boolean status)</a:t>
                      </a:r>
                    </a:p>
                  </a:txBody>
                  <a:tcPr marL="75762" marR="75762" marT="75762" marB="75762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changes the visibility of the component, by default false.</a:t>
                      </a:r>
                    </a:p>
                  </a:txBody>
                  <a:tcPr marL="75762" marR="75762" marT="75762" marB="75762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AWT Components</a:t>
            </a:r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431990"/>
              </p:ext>
            </p:extLst>
          </p:nvPr>
        </p:nvGraphicFramePr>
        <p:xfrm>
          <a:off x="755576" y="2204864"/>
          <a:ext cx="7696200" cy="380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Bitmap Image" r:id="rId3" imgW="3952381" imgH="1952898" progId="Paint.Picture">
                  <p:embed/>
                </p:oleObj>
              </mc:Choice>
              <mc:Fallback>
                <p:oleObj name="Bitmap Image" r:id="rId3" imgW="3952381" imgH="195289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04864"/>
                        <a:ext cx="7696200" cy="380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08366"/>
                </a:solidFill>
              </a:rPr>
              <a:t>SACIN KHARADE</a:t>
            </a:r>
            <a:endParaRPr lang="en-US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</TotalTime>
  <Words>1293</Words>
  <Application>Microsoft Office PowerPoint</Application>
  <PresentationFormat>On-screen Show (4:3)</PresentationFormat>
  <Paragraphs>380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Clarity</vt:lpstr>
      <vt:lpstr>Photo Editor Photo</vt:lpstr>
      <vt:lpstr>Bitmap Image</vt:lpstr>
      <vt:lpstr>AWT Components</vt:lpstr>
      <vt:lpstr>Java AWT Hierarchy</vt:lpstr>
      <vt:lpstr>PowerPoint Presentation</vt:lpstr>
      <vt:lpstr>Container</vt:lpstr>
      <vt:lpstr>Window</vt:lpstr>
      <vt:lpstr>Panel</vt:lpstr>
      <vt:lpstr>Frame</vt:lpstr>
      <vt:lpstr>Useful Methods of Component class</vt:lpstr>
      <vt:lpstr>AWT Components</vt:lpstr>
      <vt:lpstr>Using AWT Components</vt:lpstr>
      <vt:lpstr>PowerPoint Presentation</vt:lpstr>
      <vt:lpstr>Frame</vt:lpstr>
      <vt:lpstr>How to Use Buttons? </vt:lpstr>
      <vt:lpstr>PowerPoint Presentation</vt:lpstr>
      <vt:lpstr>How to Use Labels?</vt:lpstr>
      <vt:lpstr>PowerPoint Presentation</vt:lpstr>
      <vt:lpstr>How to Use Checkboxes?</vt:lpstr>
      <vt:lpstr>PowerPoint Presentation</vt:lpstr>
      <vt:lpstr>How to Use Choices?</vt:lpstr>
      <vt:lpstr>PowerPoint Presentation</vt:lpstr>
      <vt:lpstr>How to Use TextField &amp; TextArea</vt:lpstr>
      <vt:lpstr>PowerPoint Presentation</vt:lpstr>
      <vt:lpstr>How to Use Lists?</vt:lpstr>
      <vt:lpstr>PowerPoint Presentation</vt:lpstr>
      <vt:lpstr>Scrollbars and Sliders</vt:lpstr>
      <vt:lpstr>Scollbars: Example</vt:lpstr>
      <vt:lpstr>How to Use Canvases and Graphics Primitives?</vt:lpstr>
      <vt:lpstr>drawLine(x1,y1,x2,y2)</vt:lpstr>
      <vt:lpstr>fillOval(x,y,w,h) drawOval(x,y,w,h)</vt:lpstr>
      <vt:lpstr>fillPolygon(int[] xs, int[] ys) drawPolygon(int[] xs, int[] ys)</vt:lpstr>
      <vt:lpstr>fillRect(x,y,w,h) drawRect(x,y,w,h)</vt:lpstr>
      <vt:lpstr>fillRoundRect(x,y,w,h,rw,rh) drawRoundRect(x,y,w,h,rw,rh)</vt:lpstr>
      <vt:lpstr>fillArc(x,y,w,h,sa,a) drawArc(x,y,w,h,sa,a)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Prag</dc:creator>
  <cp:lastModifiedBy>PL LAB 136</cp:lastModifiedBy>
  <cp:revision>17</cp:revision>
  <dcterms:created xsi:type="dcterms:W3CDTF">2017-12-14T05:37:19Z</dcterms:created>
  <dcterms:modified xsi:type="dcterms:W3CDTF">2020-11-06T05:39:39Z</dcterms:modified>
</cp:coreProperties>
</file>